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5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2D355-A1DF-7C4D-A23F-C7CC69A1DDDF}" v="7" dt="2026-06-03T15:32:46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2"/>
    <p:restoredTop sz="94609"/>
  </p:normalViewPr>
  <p:slideViewPr>
    <p:cSldViewPr snapToGrid="0">
      <p:cViewPr varScale="1">
        <p:scale>
          <a:sx n="93" d="100"/>
          <a:sy n="93" d="100"/>
        </p:scale>
        <p:origin x="7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merkletreejs</c:v>
                </c:pt>
              </c:strCache>
            </c:strRef>
          </c:tx>
          <c:spPr>
            <a:ln w="25400" cap="flat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4472C4"/>
              </a:solidFill>
              <a:ln w="9525" cap="flat">
                <a:solidFill>
                  <a:srgbClr val="4472C4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0.1182</c:v>
                </c:pt>
                <c:pt idx="1">
                  <c:v>0.23400000000000001</c:v>
                </c:pt>
                <c:pt idx="2">
                  <c:v>0.60709999999999997</c:v>
                </c:pt>
                <c:pt idx="3">
                  <c:v>1.2471000000000001</c:v>
                </c:pt>
                <c:pt idx="4">
                  <c:v>2.2191999999999998</c:v>
                </c:pt>
                <c:pt idx="5">
                  <c:v>3.1122999999999998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67-2647-BD46-9999E54967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merkle-tools</c:v>
                </c:pt>
              </c:strCache>
            </c:strRef>
          </c:tx>
          <c:spPr>
            <a:ln w="25400" cap="flat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D7D31"/>
              </a:solidFill>
              <a:ln w="9525" cap="flat">
                <a:solidFill>
                  <a:srgbClr val="ED7D31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0.1222</c:v>
                </c:pt>
                <c:pt idx="1">
                  <c:v>0.2445</c:v>
                </c:pt>
                <c:pt idx="2">
                  <c:v>0.63990000000000002</c:v>
                </c:pt>
                <c:pt idx="3">
                  <c:v>1.4787999999999999</c:v>
                </c:pt>
                <c:pt idx="4">
                  <c:v>2.4889999999999999</c:v>
                </c:pt>
                <c:pt idx="5">
                  <c:v>3.43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7-2647-BD46-9999E549679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our approach</c:v>
                </c:pt>
              </c:strCache>
            </c:strRef>
          </c:tx>
          <c:spPr>
            <a:ln w="25400" cap="flat">
              <a:solidFill>
                <a:srgbClr val="70AD47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70AD47"/>
              </a:solidFill>
              <a:ln w="9525" cap="flat">
                <a:solidFill>
                  <a:srgbClr val="70AD47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9.7500000000000003E-2</c:v>
                </c:pt>
                <c:pt idx="1">
                  <c:v>0.1961</c:v>
                </c:pt>
                <c:pt idx="2">
                  <c:v>0.49659999999999999</c:v>
                </c:pt>
                <c:pt idx="3">
                  <c:v>1.0022</c:v>
                </c:pt>
                <c:pt idx="4">
                  <c:v>1.8447</c:v>
                </c:pt>
                <c:pt idx="5">
                  <c:v>2.4152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7-2647-BD46-9999E5496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it-IT" sz="1100" b="0" i="0" u="none" strike="noStrike">
                    <a:solidFill>
                      <a:srgbClr val="000000"/>
                    </a:solidFill>
                    <a:latin typeface="Arial"/>
                  </a:rPr>
                  <a:t>N (number of leaves)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it-IT" sz="1100" b="0" i="0" u="none" strike="noStrike">
                    <a:solidFill>
                      <a:srgbClr val="000000"/>
                    </a:solidFill>
                    <a:latin typeface="Arial"/>
                  </a:rPr>
                  <a:t>Time (ms)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merkletreejs</c:v>
                </c:pt>
              </c:strCache>
            </c:strRef>
          </c:tx>
          <c:spPr>
            <a:ln w="25400" cap="flat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4472C4"/>
              </a:solidFill>
              <a:ln w="9525" cap="flat">
                <a:solidFill>
                  <a:srgbClr val="4472C4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0.48</c:v>
                </c:pt>
                <c:pt idx="1">
                  <c:v>0.79</c:v>
                </c:pt>
                <c:pt idx="2">
                  <c:v>0.87</c:v>
                </c:pt>
                <c:pt idx="3">
                  <c:v>0.94</c:v>
                </c:pt>
                <c:pt idx="4">
                  <c:v>1.02</c:v>
                </c:pt>
                <c:pt idx="5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C5-5C4C-9E8D-25330FFA2A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merkle-tools</c:v>
                </c:pt>
              </c:strCache>
            </c:strRef>
          </c:tx>
          <c:spPr>
            <a:ln w="25400" cap="flat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D7D31"/>
              </a:solidFill>
              <a:ln w="9525" cap="flat">
                <a:solidFill>
                  <a:srgbClr val="ED7D31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0.45</c:v>
                </c:pt>
                <c:pt idx="1">
                  <c:v>0.9</c:v>
                </c:pt>
                <c:pt idx="2">
                  <c:v>0.96</c:v>
                </c:pt>
                <c:pt idx="3">
                  <c:v>1.1000000000000001</c:v>
                </c:pt>
                <c:pt idx="4">
                  <c:v>1.17</c:v>
                </c:pt>
                <c:pt idx="5">
                  <c:v>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C5-5C4C-9E8D-25330FFA2A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our approach</c:v>
                </c:pt>
              </c:strCache>
            </c:strRef>
          </c:tx>
          <c:spPr>
            <a:ln w="25400" cap="flat">
              <a:solidFill>
                <a:srgbClr val="70AD47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70AD47"/>
              </a:solidFill>
              <a:ln w="9525" cap="flat">
                <a:solidFill>
                  <a:srgbClr val="70AD47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  <c:pt idx="4">
                  <c:v>1500</c:v>
                </c:pt>
                <c:pt idx="5">
                  <c:v>2000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0.16</c:v>
                </c:pt>
                <c:pt idx="1">
                  <c:v>0.27</c:v>
                </c:pt>
                <c:pt idx="2">
                  <c:v>0.3</c:v>
                </c:pt>
                <c:pt idx="3">
                  <c:v>0.33</c:v>
                </c:pt>
                <c:pt idx="4">
                  <c:v>0.36</c:v>
                </c:pt>
                <c:pt idx="5">
                  <c:v>0.36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C5-5C4C-9E8D-25330FFA2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it-IT" sz="1100" b="0" i="0" u="none" strike="noStrike">
                    <a:solidFill>
                      <a:srgbClr val="000000"/>
                    </a:solidFill>
                    <a:latin typeface="Arial"/>
                  </a:rPr>
                  <a:t>N (number of leaves)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it-IT" sz="1100" b="0" i="0" u="none" strike="noStrike">
                    <a:solidFill>
                      <a:srgbClr val="000000"/>
                    </a:solidFill>
                    <a:latin typeface="Arial"/>
                  </a:rPr>
                  <a:t>Time (</a:t>
                </a:r>
                <a:r>
                  <a:rPr lang="el-GR" sz="1100" b="0" i="0" u="none" strike="noStrike">
                    <a:solidFill>
                      <a:srgbClr val="000000"/>
                    </a:solidFill>
                    <a:latin typeface="Arial"/>
                  </a:rPr>
                  <a:t>μ</a:t>
                </a:r>
                <a:r>
                  <a:rPr lang="it-IT" sz="1100" b="0" i="0" u="none" strike="noStrike">
                    <a:solidFill>
                      <a:srgbClr val="000000"/>
                    </a:solidFill>
                    <a:latin typeface="Arial"/>
                  </a:rPr>
                  <a:t>s)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06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86BBF-0542-9FFF-EB1D-A5F01B9E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9A094-65D0-71B1-68E7-006C99734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EBF72-90D0-F313-37C2-F8BA07346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8CD4B-4154-A220-BEC2-BFD8EE487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DAD96-0F40-8270-7E91-ECA58EF2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E7C939-6B23-4452-7EFF-AA2D108AA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D9160D-6D41-A375-087D-4BB117EC5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BE5DF-D5E3-3A0F-1102-F8BAAA42A4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07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emf"/><Relationship Id="rId9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563879" y="1600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PhD Report: Blockchain for data certification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3525153" y="3017520"/>
            <a:ext cx="520265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 Issuer Authentication</a:t>
            </a:r>
            <a:endParaRPr lang="en-US" sz="2400"/>
          </a:p>
          <a:p>
            <a:pPr marL="0" indent="0" algn="ctr">
              <a:buNone/>
            </a:pPr>
            <a:r>
              <a:rPr lang="en-US" sz="24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Scalable Traceability</a:t>
            </a:r>
            <a:endParaRPr lang="en-US" sz="2400"/>
          </a:p>
        </p:txBody>
      </p:sp>
      <p:sp>
        <p:nvSpPr>
          <p:cNvPr id="7" name="Shape 4"/>
          <p:cNvSpPr/>
          <p:nvPr/>
        </p:nvSpPr>
        <p:spPr>
          <a:xfrm>
            <a:off x="4160520" y="3954073"/>
            <a:ext cx="3931920" cy="0"/>
          </a:xfrm>
          <a:prstGeom prst="line">
            <a:avLst/>
          </a:prstGeom>
          <a:noFill/>
          <a:ln w="508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2296330" y="4208598"/>
            <a:ext cx="7599340" cy="2341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Giacomo Zonneveld</a:t>
            </a:r>
            <a:br>
              <a:rPr lang="en-US" sz="24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2400" b="1">
              <a:solidFill>
                <a:srgbClr val="1F1F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Supervisor: Prof. Marco Baldi</a:t>
            </a:r>
            <a:b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Information Engineering — Università </a:t>
            </a:r>
            <a:r>
              <a:rPr kumimoji="0" lang="en-US" sz="1600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Politecnica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delle Marche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kumimoji="0" lang="en-US" sz="16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>
              <a:defRPr/>
            </a:pPr>
            <a:r>
              <a:rPr lang="en-US" sz="1600" err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g.zonneveld@univpm.it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64E2011-667E-CF4F-08DE-5D1A61FA3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63" y="79185"/>
            <a:ext cx="2862152" cy="11301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certification: system model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/>
          </a:p>
        </p:txBody>
      </p:sp>
      <p:pic>
        <p:nvPicPr>
          <p:cNvPr id="6" name="Image 1" descr="extracted/system_model_clean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" y="1129404"/>
            <a:ext cx="5640705" cy="2820353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7068312" y="1452880"/>
            <a:ext cx="4572000" cy="2113280"/>
          </a:xfrm>
          <a:prstGeom prst="roundRect">
            <a:avLst>
              <a:gd name="adj" fmla="val 2857"/>
            </a:avLst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5"/>
          <p:cNvSpPr/>
          <p:nvPr/>
        </p:nvSpPr>
        <p:spPr>
          <a:xfrm>
            <a:off x="7251192" y="1508760"/>
            <a:ext cx="28449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Off-chain data</a:t>
            </a:r>
            <a:endParaRPr lang="en-US" sz="2000"/>
          </a:p>
          <a:p>
            <a:pPr marL="0" indent="0">
              <a:buNone/>
            </a:pPr>
            <a:r>
              <a:rPr lang="en-US" sz="2000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and processing</a:t>
            </a:r>
            <a:endParaRPr lang="en-US" sz="2000"/>
          </a:p>
        </p:txBody>
      </p:sp>
      <p:sp>
        <p:nvSpPr>
          <p:cNvPr id="10" name="Text 6"/>
          <p:cNvSpPr/>
          <p:nvPr/>
        </p:nvSpPr>
        <p:spPr>
          <a:xfrm>
            <a:off x="7251192" y="2423160"/>
            <a:ext cx="4206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data certification strategies that minimize transaction costs while preserving public-blockchain decentralization.</a:t>
            </a:r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72440" y="4206240"/>
            <a:ext cx="54864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2" name="Text 8"/>
          <p:cNvSpPr/>
          <p:nvPr/>
        </p:nvSpPr>
        <p:spPr>
          <a:xfrm>
            <a:off x="792480" y="4268047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Data Certification</a:t>
            </a:r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792480" y="456861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data → N transactions</a:t>
            </a:r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10"/>
              <p:cNvSpPr/>
              <p:nvPr/>
            </p:nvSpPr>
            <p:spPr>
              <a:xfrm>
                <a:off x="657013" y="4863254"/>
                <a:ext cx="3094855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it-IT" sz="1600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h𝑎𝑠h</m:t>
                          </m:r>
                        </m:sub>
                      </m:sSub>
                      <m:r>
                        <a:rPr lang="it-IT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sz="16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h𝑎𝑠h</m:t>
                          </m:r>
                        </m:sub>
                      </m:sSub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14" name="Text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13" y="4863254"/>
                <a:ext cx="3094855" cy="3657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11"/>
          <p:cNvSpPr/>
          <p:nvPr/>
        </p:nvSpPr>
        <p:spPr>
          <a:xfrm>
            <a:off x="792480" y="5391574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Dominated by N·p (transaction fees)</a:t>
            </a:r>
            <a:endParaRPr lang="en-US" sz="1600"/>
          </a:p>
        </p:txBody>
      </p:sp>
      <p:sp>
        <p:nvSpPr>
          <p:cNvPr id="16" name="Shape 12"/>
          <p:cNvSpPr/>
          <p:nvPr/>
        </p:nvSpPr>
        <p:spPr>
          <a:xfrm>
            <a:off x="6233160" y="4202854"/>
            <a:ext cx="5486400" cy="1737360"/>
          </a:xfrm>
          <a:prstGeom prst="rect">
            <a:avLst/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7" name="Text 13"/>
          <p:cNvSpPr/>
          <p:nvPr/>
        </p:nvSpPr>
        <p:spPr>
          <a:xfrm>
            <a:off x="6324600" y="4248574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Data Certification (Merkle)</a:t>
            </a:r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324600" y="456861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data → 1 transaction</a:t>
            </a:r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15"/>
              <p:cNvSpPr/>
              <p:nvPr/>
            </p:nvSpPr>
            <p:spPr>
              <a:xfrm>
                <a:off x="6324600" y="4888654"/>
                <a:ext cx="5303520" cy="3403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it-IT" sz="1600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−1)∙</m:t>
                          </m:r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h𝑎𝑠h</m:t>
                          </m:r>
                        </m:sub>
                      </m:sSub>
                      <m:r>
                        <a:rPr lang="it-IT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it-IT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−1)∙</m:t>
                      </m:r>
                      <m:r>
                        <a:rPr lang="it-IT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it-IT" sz="16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it-IT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func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h𝑎𝑠h</m:t>
                          </m:r>
                        </m:sub>
                      </m:sSub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19" name="Tex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4888654"/>
                <a:ext cx="5303520" cy="340360"/>
              </a:xfrm>
              <a:prstGeom prst="rect">
                <a:avLst/>
              </a:prstGeom>
              <a:blipFill>
                <a:blip r:embed="rId6"/>
                <a:stretch>
                  <a:fillRect b="-892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16"/>
          <p:cNvSpPr/>
          <p:nvPr/>
        </p:nvSpPr>
        <p:spPr>
          <a:xfrm>
            <a:off x="6324600" y="5391574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>
                <a:solidFill>
                  <a:srgbClr val="1F6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cost collapses to a single p</a:t>
            </a:r>
            <a:endParaRPr lang="en-US" sz="1600"/>
          </a:p>
        </p:txBody>
      </p:sp>
      <p:graphicFrame>
        <p:nvGraphicFramePr>
          <p:cNvPr id="21" name="Tabella 20">
            <a:extLst>
              <a:ext uri="{FF2B5EF4-FFF2-40B4-BE49-F238E27FC236}">
                <a16:creationId xmlns:a16="http://schemas.microsoft.com/office/drawing/2014/main" id="{3AF89535-3C88-B46D-C40D-8449DE50B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7894"/>
              </p:ext>
            </p:extLst>
          </p:nvPr>
        </p:nvGraphicFramePr>
        <p:xfrm>
          <a:off x="2800491" y="6215381"/>
          <a:ext cx="6865338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0699">
                  <a:extLst>
                    <a:ext uri="{9D8B030D-6E8A-4147-A177-3AD203B41FA5}">
                      <a16:colId xmlns:a16="http://schemas.microsoft.com/office/drawing/2014/main" val="4228703895"/>
                    </a:ext>
                  </a:extLst>
                </a:gridCol>
                <a:gridCol w="5834639">
                  <a:extLst>
                    <a:ext uri="{9D8B030D-6E8A-4147-A177-3AD203B41FA5}">
                      <a16:colId xmlns:a16="http://schemas.microsoft.com/office/drawing/2014/main" val="1451935642"/>
                    </a:ext>
                  </a:extLst>
                </a:gridCol>
              </a:tblGrid>
              <a:tr h="313267">
                <a:tc>
                  <a:txBody>
                    <a:bodyPr/>
                    <a:lstStyle/>
                    <a:p>
                      <a:r>
                        <a:rPr lang="it-IT" sz="1600" i="1"/>
                        <a:t>where</a:t>
                      </a:r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1" err="1"/>
                        <a:t>N</a:t>
                      </a:r>
                      <a:r>
                        <a:rPr lang="it-IT" sz="1600"/>
                        <a:t>: data entries, </a:t>
                      </a:r>
                      <a:r>
                        <a:rPr lang="it-IT" sz="1600" b="1" i="1"/>
                        <a:t>d</a:t>
                      </a:r>
                      <a:r>
                        <a:rPr lang="it-IT" sz="1600" i="1"/>
                        <a:t>: </a:t>
                      </a:r>
                      <a:r>
                        <a:rPr lang="it-IT" sz="1600" i="1" err="1"/>
                        <a:t>node</a:t>
                      </a:r>
                      <a:r>
                        <a:rPr lang="it-IT" sz="1600" i="1"/>
                        <a:t> size, </a:t>
                      </a:r>
                      <a:r>
                        <a:rPr lang="it-IT" sz="1600" b="1" i="1" err="1"/>
                        <a:t>p</a:t>
                      </a:r>
                      <a:r>
                        <a:rPr lang="it-IT" sz="1600" i="1"/>
                        <a:t>: cost of a </a:t>
                      </a:r>
                      <a:r>
                        <a:rPr lang="it-IT" sz="1600" i="1" err="1"/>
                        <a:t>transaction</a:t>
                      </a:r>
                      <a:endParaRPr lang="it-IT" sz="1600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43764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Indexed Merkle Tree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/>
          </a:p>
        </p:txBody>
      </p:sp>
      <p:sp>
        <p:nvSpPr>
          <p:cNvPr id="13" name="Text 9"/>
          <p:cNvSpPr/>
          <p:nvPr/>
        </p:nvSpPr>
        <p:spPr>
          <a:xfrm>
            <a:off x="8641080" y="329184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endParaRPr lang="en-US" sz="1100"/>
          </a:p>
        </p:txBody>
      </p:sp>
      <p:sp>
        <p:nvSpPr>
          <p:cNvPr id="14" name="Shape 10"/>
          <p:cNvSpPr/>
          <p:nvPr/>
        </p:nvSpPr>
        <p:spPr>
          <a:xfrm>
            <a:off x="1138084" y="5563505"/>
            <a:ext cx="9915832" cy="402512"/>
          </a:xfrm>
          <a:prstGeom prst="rect">
            <a:avLst/>
          </a:prstGeom>
          <a:solidFill>
            <a:srgbClr val="FFF4E6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not a power of 2:  </a:t>
            </a:r>
            <a:r>
              <a:rPr lang="en-US" i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last node at odd-length levels is duplicated, keeping the indexing rule consistent</a:t>
            </a:r>
            <a:endParaRPr lang="en-US"/>
          </a:p>
        </p:txBody>
      </p:sp>
      <p:pic>
        <p:nvPicPr>
          <p:cNvPr id="153" name="Immagine 152">
            <a:extLst>
              <a:ext uri="{FF2B5EF4-FFF2-40B4-BE49-F238E27FC236}">
                <a16:creationId xmlns:a16="http://schemas.microsoft.com/office/drawing/2014/main" id="{5CA5784C-1998-4EED-7EFD-FD2BCFB3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481" y="2767082"/>
            <a:ext cx="4975966" cy="2025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CasellaDiTesto 153">
                <a:extLst>
                  <a:ext uri="{FF2B5EF4-FFF2-40B4-BE49-F238E27FC236}">
                    <a16:creationId xmlns:a16="http://schemas.microsoft.com/office/drawing/2014/main" id="{2AE96DDC-A962-C8E9-67D9-65D100608EDD}"/>
                  </a:ext>
                </a:extLst>
              </p:cNvPr>
              <p:cNvSpPr txBox="1"/>
              <p:nvPr/>
            </p:nvSpPr>
            <p:spPr>
              <a:xfrm>
                <a:off x="7256206" y="1058941"/>
                <a:ext cx="47224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/>
                  <a:t>Example: Extract the Merkle proof for the leaf with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it-IT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endParaRPr lang="en-GB"/>
              </a:p>
            </p:txBody>
          </p:sp>
        </mc:Choice>
        <mc:Fallback xmlns="">
          <p:sp>
            <p:nvSpPr>
              <p:cNvPr id="154" name="CasellaDiTesto 153">
                <a:extLst>
                  <a:ext uri="{FF2B5EF4-FFF2-40B4-BE49-F238E27FC236}">
                    <a16:creationId xmlns:a16="http://schemas.microsoft.com/office/drawing/2014/main" id="{2AE96DDC-A962-C8E9-67D9-65D100608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206" y="1058941"/>
                <a:ext cx="4722434" cy="646331"/>
              </a:xfrm>
              <a:prstGeom prst="rect">
                <a:avLst/>
              </a:prstGeom>
              <a:blipFill>
                <a:blip r:embed="rId5"/>
                <a:stretch>
                  <a:fillRect l="-103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CasellaDiTesto 154">
                <a:extLst>
                  <a:ext uri="{FF2B5EF4-FFF2-40B4-BE49-F238E27FC236}">
                    <a16:creationId xmlns:a16="http://schemas.microsoft.com/office/drawing/2014/main" id="{6CE4559B-26CD-2233-69B0-1CC416A23081}"/>
                  </a:ext>
                </a:extLst>
              </p:cNvPr>
              <p:cNvSpPr txBox="1"/>
              <p:nvPr/>
            </p:nvSpPr>
            <p:spPr>
              <a:xfrm>
                <a:off x="7181482" y="1986973"/>
                <a:ext cx="41570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Merkle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extraction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time</m:t>
                      </m:r>
                      <m:r>
                        <m:rPr>
                          <m:nor/>
                        </m:rPr>
                        <a:rPr lang="it-IT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complexity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:</m:t>
                      </m:r>
                    </m:oMath>
                  </m:oMathPara>
                </a14:m>
                <a:endParaRPr lang="it-IT" b="1" i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it-IT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it-IT" b="1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1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it-IT" b="1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it-IT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</m:func>
                      <m:r>
                        <a:rPr lang="it-IT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5" name="CasellaDiTesto 154">
                <a:extLst>
                  <a:ext uri="{FF2B5EF4-FFF2-40B4-BE49-F238E27FC236}">
                    <a16:creationId xmlns:a16="http://schemas.microsoft.com/office/drawing/2014/main" id="{6CE4559B-26CD-2233-69B0-1CC416A23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482" y="1986973"/>
                <a:ext cx="4157078" cy="646331"/>
              </a:xfrm>
              <a:prstGeom prst="rect">
                <a:avLst/>
              </a:prstGeom>
              <a:blipFill>
                <a:blip r:embed="rId6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CasellaDiTesto 156">
                <a:extLst>
                  <a:ext uri="{FF2B5EF4-FFF2-40B4-BE49-F238E27FC236}">
                    <a16:creationId xmlns:a16="http://schemas.microsoft.com/office/drawing/2014/main" id="{150C72D5-C875-6057-1370-72713BA707FC}"/>
                  </a:ext>
                </a:extLst>
              </p:cNvPr>
              <p:cNvSpPr txBox="1"/>
              <p:nvPr/>
            </p:nvSpPr>
            <p:spPr>
              <a:xfrm>
                <a:off x="457200" y="1058941"/>
                <a:ext cx="6524558" cy="986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/>
                  <a:t>Given a parent node </a:t>
                </a:r>
                <a14:m>
                  <m:oMath xmlns:m="http://schemas.openxmlformats.org/officeDocument/2006/math">
                    <m:r>
                      <a:rPr lang="en-GB" sz="180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1800"/>
                  <a:t> with index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𝑖𝑑𝑥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800"/>
                  <a:t> and a left child </a:t>
                </a:r>
                <a14:m>
                  <m:oMath xmlns:m="http://schemas.openxmlformats.org/officeDocument/2006/math">
                    <m:r>
                      <a:rPr lang="en-GB" sz="1800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800"/>
                  <a:t> with index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𝑖𝑑𝑥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GB" sz="1800"/>
                  <a:t> at height </a:t>
                </a:r>
                <a14:m>
                  <m:oMath xmlns:m="http://schemas.openxmlformats.org/officeDocument/2006/math">
                    <m:r>
                      <a:rPr lang="it-IT" sz="1800" b="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1800"/>
                  <a:t>, then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𝒊𝒅𝒙</m:t>
                          </m:r>
                        </m:e>
                        <m:sub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it-IT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𝒊𝒅𝒙</m:t>
                          </m:r>
                        </m:e>
                        <m:sub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sub>
                      </m:sSub>
                      <m:r>
                        <a:rPr lang="it-IT" sz="1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it-IT" sz="1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it-IT" sz="18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p>
                      </m:sSup>
                    </m:oMath>
                  </m:oMathPara>
                </a14:m>
                <a:endParaRPr lang="en-GB" sz="1800" b="1"/>
              </a:p>
            </p:txBody>
          </p:sp>
        </mc:Choice>
        <mc:Fallback xmlns="">
          <p:sp>
            <p:nvSpPr>
              <p:cNvPr id="157" name="CasellaDiTesto 156">
                <a:extLst>
                  <a:ext uri="{FF2B5EF4-FFF2-40B4-BE49-F238E27FC236}">
                    <a16:creationId xmlns:a16="http://schemas.microsoft.com/office/drawing/2014/main" id="{150C72D5-C875-6057-1370-72713BA70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58941"/>
                <a:ext cx="6524558" cy="986424"/>
              </a:xfrm>
              <a:prstGeom prst="rect">
                <a:avLst/>
              </a:prstGeom>
              <a:blipFill>
                <a:blip r:embed="rId7"/>
                <a:stretch>
                  <a:fillRect l="-748" t="-3086" b="-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CasellaDiTesto 200">
                <a:extLst>
                  <a:ext uri="{FF2B5EF4-FFF2-40B4-BE49-F238E27FC236}">
                    <a16:creationId xmlns:a16="http://schemas.microsoft.com/office/drawing/2014/main" id="{8983E025-E985-BD06-47CA-C18C78AE5102}"/>
                  </a:ext>
                </a:extLst>
              </p:cNvPr>
              <p:cNvSpPr txBox="1"/>
              <p:nvPr/>
            </p:nvSpPr>
            <p:spPr>
              <a:xfrm>
                <a:off x="352075" y="1988905"/>
                <a:ext cx="2960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Build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time</m:t>
                      </m:r>
                      <m:r>
                        <m:rPr>
                          <m:nor/>
                        </m:rPr>
                        <a:rPr lang="it-IT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it-IT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complexity</m:t>
                      </m:r>
                      <m:r>
                        <m:rPr>
                          <m:nor/>
                        </m:rPr>
                        <a:rPr lang="it-IT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:</m:t>
                      </m:r>
                      <m:r>
                        <m:rPr>
                          <m:nor/>
                        </m:rPr>
                        <a:rPr lang="it-IT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m:t> 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it-IT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1" name="CasellaDiTesto 200">
                <a:extLst>
                  <a:ext uri="{FF2B5EF4-FFF2-40B4-BE49-F238E27FC236}">
                    <a16:creationId xmlns:a16="http://schemas.microsoft.com/office/drawing/2014/main" id="{8983E025-E985-BD06-47CA-C18C78AE5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75" y="1988905"/>
                <a:ext cx="2960285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6" name="Immagine 255">
            <a:extLst>
              <a:ext uri="{FF2B5EF4-FFF2-40B4-BE49-F238E27FC236}">
                <a16:creationId xmlns:a16="http://schemas.microsoft.com/office/drawing/2014/main" id="{DFE71CA1-0053-0571-C7CB-AE9C816F52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05" y="2440678"/>
            <a:ext cx="6524558" cy="2292412"/>
          </a:xfrm>
          <a:prstGeom prst="rect">
            <a:avLst/>
          </a:prstGeom>
        </p:spPr>
      </p:pic>
      <p:sp>
        <p:nvSpPr>
          <p:cNvPr id="257" name="Shape 1">
            <a:extLst>
              <a:ext uri="{FF2B5EF4-FFF2-40B4-BE49-F238E27FC236}">
                <a16:creationId xmlns:a16="http://schemas.microsoft.com/office/drawing/2014/main" id="{8DC42A07-F809-1A43-A296-06C22D9A09F5}"/>
              </a:ext>
            </a:extLst>
          </p:cNvPr>
          <p:cNvSpPr/>
          <p:nvPr/>
        </p:nvSpPr>
        <p:spPr>
          <a:xfrm flipH="1">
            <a:off x="6863286" y="1699095"/>
            <a:ext cx="0" cy="3238665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Multi-Level Indexed Merkle Tree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/>
          </a:p>
        </p:txBody>
      </p:sp>
      <p:sp>
        <p:nvSpPr>
          <p:cNvPr id="6" name="Shape 3"/>
          <p:cNvSpPr/>
          <p:nvPr/>
        </p:nvSpPr>
        <p:spPr>
          <a:xfrm>
            <a:off x="1036948" y="999541"/>
            <a:ext cx="10118104" cy="445713"/>
          </a:xfrm>
          <a:prstGeom prst="rect">
            <a:avLst/>
          </a:prstGeom>
          <a:solidFill>
            <a:srgbClr val="FFE6E6"/>
          </a:solidFill>
          <a:ln w="19050">
            <a:solidFill>
              <a:srgbClr val="C00000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issue: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transactions fail due to fluctuating gas prices → naive approach rebuilds the entire tree</a:t>
            </a:r>
            <a:endParaRPr lang="en-US"/>
          </a:p>
          <a:p>
            <a:endParaRPr lang="it-IT"/>
          </a:p>
        </p:txBody>
      </p:sp>
      <p:sp>
        <p:nvSpPr>
          <p:cNvPr id="9" name="Text 5"/>
          <p:cNvSpPr/>
          <p:nvPr/>
        </p:nvSpPr>
        <p:spPr>
          <a:xfrm>
            <a:off x="1036948" y="5459094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>
                <a:latin typeface="Calibri" pitchFamily="34" charset="0"/>
                <a:ea typeface="Calibri" pitchFamily="34" charset="-122"/>
                <a:cs typeface="Calibri" pitchFamily="34" charset="-120"/>
              </a:rPr>
              <a:t>Use case: Proof of Attendance (CTE SQUARE)</a:t>
            </a:r>
            <a:endParaRPr lang="en-US" sz="1200"/>
          </a:p>
        </p:txBody>
      </p:sp>
      <p:sp>
        <p:nvSpPr>
          <p:cNvPr id="10" name="Shape 6"/>
          <p:cNvSpPr/>
          <p:nvPr/>
        </p:nvSpPr>
        <p:spPr>
          <a:xfrm>
            <a:off x="8308258" y="1828799"/>
            <a:ext cx="3487501" cy="1866537"/>
          </a:xfrm>
          <a:prstGeom prst="roundRect">
            <a:avLst>
              <a:gd name="adj" fmla="val 4000"/>
            </a:avLst>
          </a:prstGeom>
          <a:solidFill>
            <a:srgbClr val="FDF5EE"/>
          </a:solidFill>
          <a:ln w="1524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approach</a:t>
            </a:r>
            <a:endParaRPr lang="en-US">
              <a:solidFill>
                <a:srgbClr val="262626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data arriving between a failed </a:t>
            </a:r>
            <a:r>
              <a:rPr lang="en-US" err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the retry is appended as a new sub-tree at Level 0 — without reshuffling already-assigned indices.</a:t>
            </a:r>
            <a:endParaRPr lang="en-US"/>
          </a:p>
          <a:p>
            <a:endParaRPr lang="it-IT"/>
          </a:p>
        </p:txBody>
      </p:sp>
      <p:sp>
        <p:nvSpPr>
          <p:cNvPr id="13" name="Text 9"/>
          <p:cNvSpPr/>
          <p:nvPr/>
        </p:nvSpPr>
        <p:spPr>
          <a:xfrm>
            <a:off x="8693941" y="3849372"/>
            <a:ext cx="25958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>
                <a:latin typeface="Calibri" pitchFamily="34" charset="0"/>
                <a:ea typeface="Calibri" pitchFamily="34" charset="-122"/>
                <a:cs typeface="Calibri" pitchFamily="34" charset="-120"/>
              </a:rPr>
              <a:t>Cost paid by the manager</a:t>
            </a:r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hape 10"/>
              <p:cNvSpPr/>
              <p:nvPr/>
            </p:nvSpPr>
            <p:spPr>
              <a:xfrm>
                <a:off x="8828726" y="4222116"/>
                <a:ext cx="2326326" cy="640080"/>
              </a:xfrm>
              <a:prstGeom prst="rect">
                <a:avLst/>
              </a:prstGeom>
              <a:solidFill>
                <a:srgbClr val="FFE6E6"/>
              </a:solidFill>
              <a:ln w="12700">
                <a:solidFill>
                  <a:srgbClr val="C00000"/>
                </a:solidFill>
                <a:prstDash val="solid"/>
              </a:ln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4" name="Shap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726" y="4222116"/>
                <a:ext cx="2326326" cy="6400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C00000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12"/>
              <p:cNvSpPr/>
              <p:nvPr/>
            </p:nvSpPr>
            <p:spPr>
              <a:xfrm>
                <a:off x="8171100" y="4914900"/>
                <a:ext cx="3487500" cy="2743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i="1"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without our scheme (grows with failures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it-IT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400" i="1"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)</a:t>
                </a:r>
                <a:endParaRPr lang="en-US" sz="1400"/>
              </a:p>
            </p:txBody>
          </p:sp>
        </mc:Choice>
        <mc:Fallback xmlns="">
          <p:sp>
            <p:nvSpPr>
              <p:cNvPr id="16" name="Tex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100" y="4914900"/>
                <a:ext cx="3487500" cy="274320"/>
              </a:xfrm>
              <a:prstGeom prst="rect">
                <a:avLst/>
              </a:prstGeom>
              <a:blipFill>
                <a:blip r:embed="rId5"/>
                <a:stretch>
                  <a:fillRect t="-8889" b="-2888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13"/>
          <p:cNvSpPr/>
          <p:nvPr/>
        </p:nvSpPr>
        <p:spPr>
          <a:xfrm>
            <a:off x="9662998" y="5185401"/>
            <a:ext cx="6577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Shape 14"/>
              <p:cNvSpPr/>
              <p:nvPr/>
            </p:nvSpPr>
            <p:spPr>
              <a:xfrm>
                <a:off x="9384749" y="5532120"/>
                <a:ext cx="1214277" cy="402588"/>
              </a:xfrm>
              <a:prstGeom prst="rect">
                <a:avLst/>
              </a:prstGeom>
              <a:solidFill>
                <a:srgbClr val="E8F4E8"/>
              </a:solidFill>
              <a:ln w="19050">
                <a:solidFill>
                  <a:srgbClr val="1F6F3A"/>
                </a:solidFill>
                <a:prstDash val="solid"/>
              </a:ln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8" name="Shap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749" y="5532120"/>
                <a:ext cx="1214277" cy="4025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solidFill>
                  <a:srgbClr val="1F6F3A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16"/>
          <p:cNvSpPr/>
          <p:nvPr/>
        </p:nvSpPr>
        <p:spPr>
          <a:xfrm>
            <a:off x="8248137" y="5999312"/>
            <a:ext cx="34875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>
                <a:latin typeface="Calibri" pitchFamily="34" charset="0"/>
                <a:ea typeface="Calibri" pitchFamily="34" charset="-122"/>
                <a:cs typeface="Calibri" pitchFamily="34" charset="-120"/>
              </a:rPr>
              <a:t>with our scheme (independent of failures)</a:t>
            </a:r>
            <a:endParaRPr lang="en-US" sz="1400"/>
          </a:p>
        </p:txBody>
      </p:sp>
      <p:pic>
        <p:nvPicPr>
          <p:cNvPr id="105" name="Immagine 104">
            <a:extLst>
              <a:ext uri="{FF2B5EF4-FFF2-40B4-BE49-F238E27FC236}">
                <a16:creationId xmlns:a16="http://schemas.microsoft.com/office/drawing/2014/main" id="{C1571E61-B911-9B2E-5E57-25983372B3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09092"/>
            <a:ext cx="8041924" cy="3700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evaluation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457200" y="1005840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>
                <a:latin typeface="Calibri" pitchFamily="34" charset="0"/>
                <a:ea typeface="Calibri" pitchFamily="34" charset="-122"/>
                <a:cs typeface="Calibri" pitchFamily="34" charset="-120"/>
              </a:rPr>
              <a:t>Comparison vs merkletreejs and merkle-tools — 250k iterations, 5% trimmed mean (Apple M1 Pro)</a:t>
            </a:r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14173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Tree generation</a:t>
            </a:r>
            <a:endParaRPr lang="en-US" sz="1400"/>
          </a:p>
        </p:txBody>
      </p:sp>
      <p:graphicFrame>
        <p:nvGraphicFramePr>
          <p:cNvPr id="8" name="Chart 0"/>
          <p:cNvGraphicFramePr/>
          <p:nvPr/>
        </p:nvGraphicFramePr>
        <p:xfrm>
          <a:off x="457200" y="1783080"/>
          <a:ext cx="56692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5"/>
          <p:cNvSpPr/>
          <p:nvPr/>
        </p:nvSpPr>
        <p:spPr>
          <a:xfrm>
            <a:off x="6245352" y="14173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Merkle proof extraction</a:t>
            </a:r>
            <a:endParaRPr lang="en-US" sz="1400"/>
          </a:p>
        </p:txBody>
      </p:sp>
      <p:graphicFrame>
        <p:nvGraphicFramePr>
          <p:cNvPr id="10" name="Chart 1"/>
          <p:cNvGraphicFramePr/>
          <p:nvPr/>
        </p:nvGraphicFramePr>
        <p:xfrm>
          <a:off x="6245352" y="1783080"/>
          <a:ext cx="56692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Shape 6"/>
          <p:cNvSpPr/>
          <p:nvPr/>
        </p:nvSpPr>
        <p:spPr>
          <a:xfrm>
            <a:off x="457200" y="5212080"/>
            <a:ext cx="11247120" cy="1097280"/>
          </a:xfrm>
          <a:prstGeom prst="rect">
            <a:avLst/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7"/>
          <p:cNvSpPr/>
          <p:nvPr/>
        </p:nvSpPr>
        <p:spPr>
          <a:xfrm>
            <a:off x="548640" y="5285232"/>
            <a:ext cx="2011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N = 1000:</a:t>
            </a:r>
            <a:endParaRPr lang="en-US"/>
          </a:p>
        </p:txBody>
      </p:sp>
      <p:sp>
        <p:nvSpPr>
          <p:cNvPr id="13" name="Text 8"/>
          <p:cNvSpPr/>
          <p:nvPr/>
        </p:nvSpPr>
        <p:spPr>
          <a:xfrm>
            <a:off x="2468880" y="5285232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Tree generation: </a:t>
            </a:r>
            <a:r>
              <a:rPr lang="en-US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+24% vs merkletreejs, +48% vs merkle-tools</a:t>
            </a:r>
            <a:endParaRPr lang="en-US"/>
          </a:p>
          <a:p>
            <a:pPr marL="0" indent="0">
              <a:buNone/>
            </a:pPr>
            <a:r>
              <a:rPr lang="en-US" b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extraction: </a:t>
            </a:r>
            <a:endParaRPr lang="en-US"/>
          </a:p>
          <a:p>
            <a:pPr marL="0" indent="0">
              <a:buNone/>
            </a:pPr>
            <a:r>
              <a:rPr lang="en-US" b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+185% vs merkletreejs, +233% vs merkle-tools  </a:t>
            </a:r>
            <a:r>
              <a:rPr lang="en-US" i="1">
                <a:latin typeface="Calibri" pitchFamily="34" charset="0"/>
                <a:ea typeface="Calibri" pitchFamily="34" charset="-122"/>
                <a:cs typeface="Calibri" pitchFamily="34" charset="-120"/>
              </a:rPr>
              <a:t>(2–3× faster)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in three real use cases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457200" y="10058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>
                <a:latin typeface="Calibri" pitchFamily="34" charset="0"/>
                <a:ea typeface="Calibri" pitchFamily="34" charset="-122"/>
                <a:cs typeface="Calibri" pitchFamily="34" charset="-120"/>
              </a:rPr>
              <a:t>Same data-agnostic core, three completely different domains</a:t>
            </a:r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1554480"/>
            <a:ext cx="3657600" cy="4617720"/>
          </a:xfrm>
          <a:prstGeom prst="roundRect">
            <a:avLst>
              <a:gd name="adj" fmla="val 2500"/>
            </a:avLst>
          </a:prstGeom>
          <a:solidFill>
            <a:srgbClr val="F4F6FA"/>
          </a:solidFill>
          <a:ln w="1905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5"/>
          <p:cNvSpPr/>
          <p:nvPr/>
        </p:nvSpPr>
        <p:spPr>
          <a:xfrm>
            <a:off x="457200" y="1554480"/>
            <a:ext cx="3657600" cy="548640"/>
          </a:xfrm>
          <a:prstGeom prst="rect">
            <a:avLst/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594360" y="15544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Ledger</a:t>
            </a:r>
            <a:endParaRPr lang="en-US" sz="1800"/>
          </a:p>
        </p:txBody>
      </p:sp>
      <p:sp>
        <p:nvSpPr>
          <p:cNvPr id="10" name="Text 7"/>
          <p:cNvSpPr/>
          <p:nvPr/>
        </p:nvSpPr>
        <p:spPr>
          <a:xfrm>
            <a:off x="640080" y="22402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CTE SQUARE Pesaro</a:t>
            </a:r>
            <a:endParaRPr lang="en-US" sz="1400"/>
          </a:p>
        </p:txBody>
      </p:sp>
      <p:sp>
        <p:nvSpPr>
          <p:cNvPr id="11" name="Text 8"/>
          <p:cNvSpPr/>
          <p:nvPr/>
        </p:nvSpPr>
        <p:spPr>
          <a:xfrm>
            <a:off x="640080" y="2465873"/>
            <a:ext cx="3291840" cy="1451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Attendance platform: generation, issuance and verification of certificates anchored to the Ethereum blockchain</a:t>
            </a:r>
            <a:endParaRPr lang="en-US" sz="1600"/>
          </a:p>
        </p:txBody>
      </p:sp>
      <p:sp>
        <p:nvSpPr>
          <p:cNvPr id="12" name="Text 9"/>
          <p:cNvSpPr/>
          <p:nvPr/>
        </p:nvSpPr>
        <p:spPr>
          <a:xfrm>
            <a:off x="605061" y="5823773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 D74J22000930008</a:t>
            </a:r>
            <a:endParaRPr lang="en-US" sz="1100"/>
          </a:p>
        </p:txBody>
      </p:sp>
      <p:sp>
        <p:nvSpPr>
          <p:cNvPr id="13" name="Shape 10"/>
          <p:cNvSpPr/>
          <p:nvPr/>
        </p:nvSpPr>
        <p:spPr>
          <a:xfrm>
            <a:off x="4265676" y="1554479"/>
            <a:ext cx="3657600" cy="4617719"/>
          </a:xfrm>
          <a:prstGeom prst="roundRect">
            <a:avLst>
              <a:gd name="adj" fmla="val 2500"/>
            </a:avLst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4265676" y="1554480"/>
            <a:ext cx="3657600" cy="54864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4402836" y="15544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FOLOU</a:t>
            </a:r>
            <a:endParaRPr lang="en-US" sz="1800"/>
          </a:p>
        </p:txBody>
      </p:sp>
      <p:sp>
        <p:nvSpPr>
          <p:cNvPr id="16" name="Text 13"/>
          <p:cNvSpPr/>
          <p:nvPr/>
        </p:nvSpPr>
        <p:spPr>
          <a:xfrm>
            <a:off x="4448556" y="22402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Horizon Europe</a:t>
            </a:r>
            <a:endParaRPr lang="en-US" sz="1400"/>
          </a:p>
        </p:txBody>
      </p:sp>
      <p:sp>
        <p:nvSpPr>
          <p:cNvPr id="17" name="Text 14"/>
          <p:cNvSpPr/>
          <p:nvPr/>
        </p:nvSpPr>
        <p:spPr>
          <a:xfrm>
            <a:off x="4402836" y="2506387"/>
            <a:ext cx="32918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and estimating food waste across agriculture and fishing. Certifying mussel-farming process data</a:t>
            </a:r>
            <a:endParaRPr lang="en-US" sz="1600"/>
          </a:p>
        </p:txBody>
      </p:sp>
      <p:sp>
        <p:nvSpPr>
          <p:cNvPr id="18" name="Text 15"/>
          <p:cNvSpPr/>
          <p:nvPr/>
        </p:nvSpPr>
        <p:spPr>
          <a:xfrm>
            <a:off x="4434840" y="5823773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GA: 101084106</a:t>
            </a:r>
            <a:endParaRPr lang="en-US" sz="1100"/>
          </a:p>
        </p:txBody>
      </p:sp>
      <p:sp>
        <p:nvSpPr>
          <p:cNvPr id="19" name="Shape 16"/>
          <p:cNvSpPr/>
          <p:nvPr/>
        </p:nvSpPr>
        <p:spPr>
          <a:xfrm>
            <a:off x="8074152" y="1554480"/>
            <a:ext cx="3657600" cy="4617718"/>
          </a:xfrm>
          <a:prstGeom prst="roundRect">
            <a:avLst>
              <a:gd name="adj" fmla="val 2500"/>
            </a:avLst>
          </a:prstGeom>
          <a:solidFill>
            <a:srgbClr val="EFF7EF"/>
          </a:solidFill>
          <a:ln w="19050">
            <a:solidFill>
              <a:srgbClr val="1F6F3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8074152" y="1554480"/>
            <a:ext cx="3657600" cy="548640"/>
          </a:xfrm>
          <a:prstGeom prst="rect">
            <a:avLst/>
          </a:prstGeom>
          <a:solidFill>
            <a:srgbClr val="1F6F3A"/>
          </a:solidFill>
          <a:ln w="12700">
            <a:solidFill>
              <a:srgbClr val="1F6F3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8211312" y="15544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BperTrack</a:t>
            </a:r>
            <a:endParaRPr lang="en-US" sz="1800"/>
          </a:p>
        </p:txBody>
      </p:sp>
      <p:sp>
        <p:nvSpPr>
          <p:cNvPr id="22" name="Text 19"/>
          <p:cNvSpPr/>
          <p:nvPr/>
        </p:nvSpPr>
        <p:spPr>
          <a:xfrm>
            <a:off x="8257032" y="22402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1F6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fabGRADE</a:t>
            </a:r>
            <a:endParaRPr lang="en-US" sz="1400"/>
          </a:p>
        </p:txBody>
      </p:sp>
      <p:sp>
        <p:nvSpPr>
          <p:cNvPr id="23" name="Text 20"/>
          <p:cNvSpPr/>
          <p:nvPr/>
        </p:nvSpPr>
        <p:spPr>
          <a:xfrm>
            <a:off x="8257032" y="2606040"/>
            <a:ext cx="3291840" cy="1086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Blockchain-based certification architecture for transparency, traceability and quality assurance in manufacturing</a:t>
            </a:r>
            <a:endParaRPr lang="en-US" sz="1600"/>
          </a:p>
        </p:txBody>
      </p:sp>
      <p:sp>
        <p:nvSpPr>
          <p:cNvPr id="24" name="Text 21"/>
          <p:cNvSpPr/>
          <p:nvPr/>
        </p:nvSpPr>
        <p:spPr>
          <a:xfrm>
            <a:off x="8211312" y="5823773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partnership</a:t>
            </a:r>
            <a:endParaRPr lang="en-US" sz="1100"/>
          </a:p>
        </p:txBody>
      </p:sp>
      <p:sp>
        <p:nvSpPr>
          <p:cNvPr id="25" name="Text 22"/>
          <p:cNvSpPr/>
          <p:nvPr/>
        </p:nvSpPr>
        <p:spPr>
          <a:xfrm>
            <a:off x="457200" y="6172200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cultural events to mussel farms: one architecture, many domains.</a:t>
            </a:r>
            <a:endParaRPr lang="en-US" sz="130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36C8756C-5C07-8442-8CA6-6C712BFB8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62" y="3783962"/>
            <a:ext cx="2740052" cy="1896959"/>
          </a:xfrm>
          <a:prstGeom prst="rect">
            <a:avLst/>
          </a:prstGeom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23612FF1-1C2B-7DC9-E24F-B99E75AC3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206" y="4029794"/>
            <a:ext cx="3361587" cy="127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magine 32" descr="FAB Group | Private Capital">
            <a:extLst>
              <a:ext uri="{FF2B5EF4-FFF2-40B4-BE49-F238E27FC236}">
                <a16:creationId xmlns:a16="http://schemas.microsoft.com/office/drawing/2014/main" id="{524BC0C3-9D56-1200-F441-9948E9144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8741" y="3825549"/>
            <a:ext cx="2428422" cy="18137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 and future work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/>
          </a:p>
        </p:txBody>
      </p:sp>
      <p:sp>
        <p:nvSpPr>
          <p:cNvPr id="6" name="Shape 3"/>
          <p:cNvSpPr/>
          <p:nvPr/>
        </p:nvSpPr>
        <p:spPr>
          <a:xfrm>
            <a:off x="457200" y="1097280"/>
            <a:ext cx="5486400" cy="5029200"/>
          </a:xfrm>
          <a:prstGeom prst="roundRect">
            <a:avLst>
              <a:gd name="adj" fmla="val 1818"/>
            </a:avLst>
          </a:prstGeom>
          <a:solidFill>
            <a:srgbClr val="F4F6FA"/>
          </a:solidFill>
          <a:ln w="19050">
            <a:solidFill>
              <a:srgbClr val="2E5C8A"/>
            </a:solidFill>
            <a:prstDash val="solid"/>
          </a:ln>
        </p:spPr>
        <p:txBody>
          <a:bodyPr/>
          <a:lstStyle/>
          <a:p>
            <a:pPr algn="ctr"/>
            <a:r>
              <a:rPr lang="en-US" sz="20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Done</a:t>
            </a:r>
            <a:endParaRPr lang="en-US"/>
          </a:p>
          <a:p>
            <a:endParaRPr lang="it-IT"/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Forgery attack on </a:t>
            </a:r>
            <a:r>
              <a:rPr lang="en-US" b="1" err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Block.co</a:t>
            </a:r>
            <a:endParaRPr lang="en-US"/>
          </a:p>
          <a:p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limit of fully decentralized authentication, demonstrated end-to-end (</a:t>
            </a:r>
            <a:r>
              <a:rPr lang="en-US" err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BlockDLT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2026 - COMPSAC 2026)</a:t>
            </a:r>
            <a:endParaRPr lang="en-US"/>
          </a:p>
          <a:p>
            <a:endParaRPr lang="it-IT"/>
          </a:p>
          <a:p>
            <a:endParaRPr lang="en-US" b="1">
              <a:solidFill>
                <a:srgbClr val="1F1F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Multi-Level Indexed Merkle Tree</a:t>
            </a:r>
            <a:endParaRPr lang="en-US"/>
          </a:p>
          <a:p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Fault-tolerant architecture, 2–3× faster proof extraction than reference libraries (ICBC 2025)</a:t>
            </a:r>
            <a:endParaRPr lang="en-US"/>
          </a:p>
          <a:p>
            <a:endParaRPr lang="it-IT"/>
          </a:p>
          <a:p>
            <a:endParaRPr lang="it-IT"/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real-world deployments</a:t>
            </a:r>
            <a:endParaRPr lang="en-US"/>
          </a:p>
          <a:p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Ledger, FOLOU, </a:t>
            </a:r>
            <a:r>
              <a:rPr lang="en-US" err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BperTrack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data-agnostic core in production</a:t>
            </a:r>
            <a:endParaRPr lang="en-US"/>
          </a:p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685800" y="219456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/>
          </a:p>
        </p:txBody>
      </p:sp>
      <p:sp>
        <p:nvSpPr>
          <p:cNvPr id="12" name="Text 9"/>
          <p:cNvSpPr/>
          <p:nvPr/>
        </p:nvSpPr>
        <p:spPr>
          <a:xfrm>
            <a:off x="685800" y="45720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13" name="Text 10"/>
          <p:cNvSpPr/>
          <p:nvPr/>
        </p:nvSpPr>
        <p:spPr>
          <a:xfrm>
            <a:off x="685800" y="493776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/>
          </a:p>
        </p:txBody>
      </p:sp>
      <p:sp>
        <p:nvSpPr>
          <p:cNvPr id="14" name="Shape 11"/>
          <p:cNvSpPr/>
          <p:nvPr/>
        </p:nvSpPr>
        <p:spPr>
          <a:xfrm>
            <a:off x="6245352" y="1097280"/>
            <a:ext cx="5486400" cy="5029200"/>
          </a:xfrm>
          <a:prstGeom prst="roundRect">
            <a:avLst>
              <a:gd name="adj" fmla="val 1818"/>
            </a:avLst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pPr algn="ctr"/>
            <a:r>
              <a:rPr lang="en-US" sz="2000" b="1" dirty="0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work</a:t>
            </a:r>
            <a:endParaRPr lang="en-US" sz="2000" dirty="0"/>
          </a:p>
          <a:p>
            <a:endParaRPr lang="it-IT" dirty="0"/>
          </a:p>
          <a:p>
            <a:r>
              <a:rPr lang="en-US" b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the security analysis</a:t>
            </a:r>
            <a:endParaRPr lang="en-US" dirty="0"/>
          </a:p>
          <a:p>
            <a:r>
              <a:rPr lang="en-US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other decentralized protocols for similar structural flaws.</a:t>
            </a:r>
            <a:endParaRPr lang="en-US" dirty="0"/>
          </a:p>
          <a:p>
            <a:endParaRPr lang="it-IT" dirty="0"/>
          </a:p>
          <a:p>
            <a:endParaRPr lang="it-IT" dirty="0"/>
          </a:p>
          <a:p>
            <a:r>
              <a:rPr lang="en-US" b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Layer 2 blockchain for data certification</a:t>
            </a:r>
            <a:endParaRPr lang="en-US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en-US" b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and analyze usage data on use cases</a:t>
            </a:r>
            <a:endParaRPr lang="en-US" dirty="0"/>
          </a:p>
          <a:p>
            <a:endParaRPr lang="it-IT" dirty="0"/>
          </a:p>
        </p:txBody>
      </p:sp>
      <p:sp>
        <p:nvSpPr>
          <p:cNvPr id="16" name="Text 13"/>
          <p:cNvSpPr/>
          <p:nvPr/>
        </p:nvSpPr>
        <p:spPr>
          <a:xfrm>
            <a:off x="6473952" y="18288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20" name="Text 17"/>
          <p:cNvSpPr/>
          <p:nvPr/>
        </p:nvSpPr>
        <p:spPr>
          <a:xfrm>
            <a:off x="6473952" y="45720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22" name="Text 19"/>
          <p:cNvSpPr/>
          <p:nvPr/>
        </p:nvSpPr>
        <p:spPr>
          <a:xfrm>
            <a:off x="457200" y="626364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attention</a:t>
            </a:r>
            <a:endParaRPr lang="en-US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20DFE-C474-D995-79FA-ACF551E8C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BB08DCE0-1E70-0EF0-EF12-683ADCF88FFC}"/>
              </a:ext>
            </a:extLst>
          </p:cNvPr>
          <p:cNvSpPr/>
          <p:nvPr/>
        </p:nvSpPr>
        <p:spPr>
          <a:xfrm>
            <a:off x="563879" y="1600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the attention</a:t>
            </a:r>
            <a:endParaRPr lang="en-US" sz="38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91C1689-8EBE-B16C-5608-A14E469A461E}"/>
              </a:ext>
            </a:extLst>
          </p:cNvPr>
          <p:cNvSpPr/>
          <p:nvPr/>
        </p:nvSpPr>
        <p:spPr>
          <a:xfrm>
            <a:off x="2296329" y="2916214"/>
            <a:ext cx="7599340" cy="2341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Giacomo Zonneveld</a:t>
            </a:r>
            <a:br>
              <a:rPr lang="en-US" sz="24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2400" b="1">
              <a:solidFill>
                <a:srgbClr val="1F1F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Supervisor: Prof. Marco Baldi</a:t>
            </a:r>
            <a:b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Information Engineering — Università </a:t>
            </a:r>
            <a:r>
              <a:rPr kumimoji="0" lang="en-US" sz="1600" b="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Politecnica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delle Marche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kumimoji="0" lang="en-US" sz="16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>
              <a:defRPr/>
            </a:pPr>
            <a:r>
              <a:rPr lang="en-US" sz="1600" err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g.zonneveld@univpm.it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D986B17-6858-1117-7798-B3DD321D0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63" y="79185"/>
            <a:ext cx="2862152" cy="113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Introduction: Two contributions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457200" y="105156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 Ledger Technology offers strong notarization guarantees — immutability, decentralization, transparency — but two open problems remain when going fully decentralized: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457200" y="2103120"/>
            <a:ext cx="5486400" cy="3931920"/>
          </a:xfrm>
          <a:prstGeom prst="roundRect">
            <a:avLst>
              <a:gd name="adj" fmla="val 2326"/>
            </a:avLst>
          </a:prstGeom>
          <a:solidFill>
            <a:srgbClr val="F4F6FA"/>
          </a:solidFill>
          <a:ln w="1905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640080" y="22402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1</a:t>
            </a:r>
            <a:endParaRPr lang="en-US" sz="1600"/>
          </a:p>
        </p:txBody>
      </p:sp>
      <p:sp>
        <p:nvSpPr>
          <p:cNvPr id="9" name="Text 6"/>
          <p:cNvSpPr/>
          <p:nvPr/>
        </p:nvSpPr>
        <p:spPr>
          <a:xfrm>
            <a:off x="640080" y="2606040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 issuer</a:t>
            </a:r>
            <a:r>
              <a:rPr lang="en-US" sz="2200"/>
              <a:t> </a:t>
            </a:r>
            <a:r>
              <a:rPr lang="en-US" sz="22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</a:t>
            </a:r>
            <a:endParaRPr lang="en-US" sz="2200"/>
          </a:p>
        </p:txBody>
      </p:sp>
      <p:sp>
        <p:nvSpPr>
          <p:cNvPr id="10" name="Text 7"/>
          <p:cNvSpPr/>
          <p:nvPr/>
        </p:nvSpPr>
        <p:spPr>
          <a:xfrm>
            <a:off x="640080" y="352044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central authority, how do we guarantee the </a:t>
            </a:r>
            <a:r>
              <a:rPr lang="en-US" b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identity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en-US"/>
              <a:t>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credential issuer?</a:t>
            </a:r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21208" y="4937760"/>
            <a:ext cx="54223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Security analysis of </a:t>
            </a:r>
            <a:r>
              <a:rPr lang="en-US" sz="1600" i="1" err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Block.co</a:t>
            </a:r>
            <a:r>
              <a:rPr lang="en-US" sz="1600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600" i="1" err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BlockDLT</a:t>
            </a:r>
            <a:r>
              <a:rPr lang="en-US" sz="1600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2026 - COMPSAC 2026)</a:t>
            </a:r>
            <a:endParaRPr lang="en-US" sz="1600"/>
          </a:p>
        </p:txBody>
      </p:sp>
      <p:sp>
        <p:nvSpPr>
          <p:cNvPr id="12" name="Shape 9"/>
          <p:cNvSpPr/>
          <p:nvPr/>
        </p:nvSpPr>
        <p:spPr>
          <a:xfrm>
            <a:off x="6245352" y="2103120"/>
            <a:ext cx="5486400" cy="3931920"/>
          </a:xfrm>
          <a:prstGeom prst="roundRect">
            <a:avLst>
              <a:gd name="adj" fmla="val 2326"/>
            </a:avLst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6428232" y="22402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2</a:t>
            </a:r>
            <a:endParaRPr lang="en-US" sz="1600"/>
          </a:p>
        </p:txBody>
      </p:sp>
      <p:sp>
        <p:nvSpPr>
          <p:cNvPr id="14" name="Text 11"/>
          <p:cNvSpPr/>
          <p:nvPr/>
        </p:nvSpPr>
        <p:spPr>
          <a:xfrm>
            <a:off x="6428232" y="2606040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certification</a:t>
            </a:r>
            <a:r>
              <a:rPr lang="en-US" sz="2200"/>
              <a:t> </a:t>
            </a:r>
            <a:r>
              <a:rPr lang="en-US" sz="22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continuous data</a:t>
            </a:r>
            <a:endParaRPr lang="en-US" sz="2200"/>
          </a:p>
        </p:txBody>
      </p:sp>
      <p:sp>
        <p:nvSpPr>
          <p:cNvPr id="15" name="Text 12"/>
          <p:cNvSpPr/>
          <p:nvPr/>
        </p:nvSpPr>
        <p:spPr>
          <a:xfrm>
            <a:off x="6428232" y="352044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 certify a </a:t>
            </a:r>
            <a:r>
              <a:rPr lang="en-US" b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flow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en-US"/>
              <a:t>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on a public blockchain without</a:t>
            </a:r>
            <a:r>
              <a:rPr lang="en-US"/>
              <a:t> 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transaction costs exploding?</a:t>
            </a:r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428232" y="4937760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Multi-Level Indexed Merkle Trees (ICBC 2025</a:t>
            </a:r>
            <a:r>
              <a:rPr lang="en-US" sz="1600" i="1" baseline="30000" dirty="0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i="1" dirty="0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6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D87F17C-D6DE-1081-EC60-04D28843F888}"/>
              </a:ext>
            </a:extLst>
          </p:cNvPr>
          <p:cNvSpPr txBox="1"/>
          <p:nvPr/>
        </p:nvSpPr>
        <p:spPr>
          <a:xfrm>
            <a:off x="334228" y="6309360"/>
            <a:ext cx="1100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aseline="30000" dirty="0"/>
              <a:t>1</a:t>
            </a:r>
            <a:r>
              <a:rPr lang="it-IT" sz="1400" dirty="0"/>
              <a:t>G. Zonneveld, G. </a:t>
            </a:r>
            <a:r>
              <a:rPr lang="it-IT" sz="1400" dirty="0" err="1"/>
              <a:t>Rafaiani</a:t>
            </a:r>
            <a:r>
              <a:rPr lang="it-IT" sz="1400" dirty="0"/>
              <a:t>, M. Battaglioni and M. Baldi, "Data </a:t>
            </a:r>
            <a:r>
              <a:rPr lang="it-IT" sz="1400" dirty="0" err="1"/>
              <a:t>Certification</a:t>
            </a:r>
            <a:r>
              <a:rPr lang="it-IT" sz="1400" dirty="0"/>
              <a:t> Strategies for Blockchain-</a:t>
            </a:r>
            <a:r>
              <a:rPr lang="it-IT" sz="1400" dirty="0" err="1"/>
              <a:t>based</a:t>
            </a:r>
            <a:r>
              <a:rPr lang="it-IT" sz="1400" dirty="0"/>
              <a:t> </a:t>
            </a:r>
            <a:r>
              <a:rPr lang="it-IT" sz="1400" dirty="0" err="1"/>
              <a:t>Traceability</a:t>
            </a:r>
            <a:r>
              <a:rPr lang="it-IT" sz="1400" dirty="0"/>
              <a:t> Systems," </a:t>
            </a:r>
            <a:r>
              <a:rPr lang="it-IT" sz="1400" i="1" dirty="0"/>
              <a:t>2025 IEEE International Conference on Blockchain and </a:t>
            </a:r>
            <a:r>
              <a:rPr lang="it-IT" sz="1400" i="1" dirty="0" err="1"/>
              <a:t>Cryptocurrency</a:t>
            </a:r>
            <a:r>
              <a:rPr lang="it-IT" sz="1400" i="1" dirty="0"/>
              <a:t> (ICBC)</a:t>
            </a:r>
            <a:r>
              <a:rPr lang="it-IT" sz="1400" dirty="0"/>
              <a:t>, Pisa, Italy, 2025, pp. 1-8, </a:t>
            </a:r>
            <a:r>
              <a:rPr lang="it-IT" sz="1400" dirty="0" err="1"/>
              <a:t>doi</a:t>
            </a:r>
            <a:r>
              <a:rPr lang="it-IT" sz="1400" dirty="0"/>
              <a:t>: 10.1109/ICBC64466.2025.11114484.</a:t>
            </a:r>
            <a:endParaRPr lang="it-IT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credential certification: state of the art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639415"/>
              </p:ext>
            </p:extLst>
          </p:nvPr>
        </p:nvGraphicFramePr>
        <p:xfrm>
          <a:off x="1543713" y="1212029"/>
          <a:ext cx="9104574" cy="4169452"/>
        </p:xfrm>
        <a:graphic>
          <a:graphicData uri="http://schemas.openxmlformats.org/drawingml/2006/table">
            <a:tbl>
              <a:tblPr/>
              <a:tblGrid>
                <a:gridCol w="1946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5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3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6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Approach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it works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Limitation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12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Centralized PKI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Institution signs with private key; CA-issued certificate verifies it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 point of failure; if institution or CA disappears, signatures become unverifiable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12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Blockchain + digital signature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Credential hash anchored on chain, signed by issuer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Still needs authenticated distribution of public keys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12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Permissioned / DIDs / EBSI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Consortium of accredited issuers; trust anchors for identity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Reintroduces some form of central authority</a:t>
                      </a:r>
                      <a:endParaRPr lang="en-US" sz="18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1951212" y="5707622"/>
            <a:ext cx="7801896" cy="528975"/>
          </a:xfrm>
          <a:prstGeom prst="rect">
            <a:avLst/>
          </a:prstGeom>
          <a:solidFill>
            <a:srgbClr val="FFF4E6"/>
          </a:solidFill>
          <a:ln w="254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fully-decentralized case without a central authority at all remains exposed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C393-F541-E8D8-BB82-78DBCF93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D52DDB3-2409-3AB1-6974-8BF9FEFAF402}"/>
              </a:ext>
            </a:extLst>
          </p:cNvPr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Block.co: a real fully-decentralized protocol</a:t>
            </a:r>
            <a:endParaRPr lang="en-US" sz="280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39EF850-761C-6EA4-096E-9747C76C08C0}"/>
              </a:ext>
            </a:extLst>
          </p:cNvPr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>
            <a:extLst>
              <a:ext uri="{FF2B5EF4-FFF2-40B4-BE49-F238E27FC236}">
                <a16:creationId xmlns:a16="http://schemas.microsoft.com/office/drawing/2014/main" id="{EF390FBF-B5FB-05A9-037E-A52268C84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BB944DD9-9830-182E-7B0B-E6E75571F442}"/>
              </a:ext>
            </a:extLst>
          </p:cNvPr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C224580-F1EE-0778-3440-4E75ABD1EDE0}"/>
              </a:ext>
            </a:extLst>
          </p:cNvPr>
          <p:cNvSpPr/>
          <p:nvPr/>
        </p:nvSpPr>
        <p:spPr>
          <a:xfrm>
            <a:off x="457200" y="105156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Issuance flow:</a:t>
            </a:r>
            <a:endParaRPr lang="en-US" sz="160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BF1F76F-B349-56CB-D1E8-212AC8EA73CE}"/>
              </a:ext>
            </a:extLst>
          </p:cNvPr>
          <p:cNvSpPr/>
          <p:nvPr/>
        </p:nvSpPr>
        <p:spPr>
          <a:xfrm>
            <a:off x="7385152" y="1186954"/>
            <a:ext cx="243250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verification modes:</a:t>
            </a:r>
            <a:endParaRPr lang="en-US" sz="160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9E677B22-98A8-7A7E-C131-25186EFB1D61}"/>
              </a:ext>
            </a:extLst>
          </p:cNvPr>
          <p:cNvSpPr/>
          <p:nvPr/>
        </p:nvSpPr>
        <p:spPr>
          <a:xfrm>
            <a:off x="2076081" y="5280662"/>
            <a:ext cx="8283677" cy="1051555"/>
          </a:xfrm>
          <a:prstGeom prst="rect">
            <a:avLst/>
          </a:prstGeom>
          <a:solidFill>
            <a:srgbClr val="FFF4E6"/>
          </a:solidFill>
          <a:ln w="254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with external mode:</a:t>
            </a:r>
            <a:endParaRPr lang="en-US"/>
          </a:p>
          <a:p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trust anchor is the blockchain itself plus a web domain: </a:t>
            </a:r>
            <a:r>
              <a:rPr lang="en-US" b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circular</a:t>
            </a:r>
            <a:endParaRPr lang="en-US"/>
          </a:p>
          <a:p>
            <a:r>
              <a:rPr lang="en-US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user can publish an address on their own URL and claim to be the legitimate issuer</a:t>
            </a:r>
            <a:endParaRPr lang="en-US"/>
          </a:p>
          <a:p>
            <a:endParaRPr lang="it-IT"/>
          </a:p>
        </p:txBody>
      </p:sp>
      <p:pic>
        <p:nvPicPr>
          <p:cNvPr id="50" name="Immagine 49">
            <a:extLst>
              <a:ext uri="{FF2B5EF4-FFF2-40B4-BE49-F238E27FC236}">
                <a16:creationId xmlns:a16="http://schemas.microsoft.com/office/drawing/2014/main" id="{375E8392-59DA-7D61-2398-B7720F453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89" y="1371600"/>
            <a:ext cx="6350879" cy="3520425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CB0BFBBC-9D76-E561-F0A0-EC99E9E74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1402" y="1647622"/>
            <a:ext cx="3407574" cy="3194045"/>
          </a:xfrm>
          <a:prstGeom prst="rect">
            <a:avLst/>
          </a:prstGeom>
        </p:spPr>
      </p:pic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7BC85C9A-AC7A-AE9C-C943-44BE3A068FF1}"/>
              </a:ext>
            </a:extLst>
          </p:cNvPr>
          <p:cNvSpPr txBox="1"/>
          <p:nvPr/>
        </p:nvSpPr>
        <p:spPr>
          <a:xfrm>
            <a:off x="6742068" y="2921478"/>
            <a:ext cx="1082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err="1"/>
              <a:t>block_co</a:t>
            </a:r>
            <a:r>
              <a:rPr lang="it-IT"/>
              <a:t> </a:t>
            </a:r>
            <a:br>
              <a:rPr lang="it-IT"/>
            </a:br>
            <a:r>
              <a:rPr lang="it-IT"/>
              <a:t>metadata</a:t>
            </a:r>
          </a:p>
        </p:txBody>
      </p:sp>
      <p:cxnSp>
        <p:nvCxnSpPr>
          <p:cNvPr id="48" name="Connettore diritto a freccia 47">
            <a:extLst>
              <a:ext uri="{FF2B5EF4-FFF2-40B4-BE49-F238E27FC236}">
                <a16:creationId xmlns:a16="http://schemas.microsoft.com/office/drawing/2014/main" id="{A9E1C730-1F88-7AC7-5B6F-B4E900362AA6}"/>
              </a:ext>
            </a:extLst>
          </p:cNvPr>
          <p:cNvCxnSpPr>
            <a:stCxn id="46" idx="3"/>
          </p:cNvCxnSpPr>
          <p:nvPr/>
        </p:nvCxnSpPr>
        <p:spPr>
          <a:xfrm flipV="1">
            <a:off x="7825057" y="2654710"/>
            <a:ext cx="689678" cy="5899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a freccia 48">
            <a:extLst>
              <a:ext uri="{FF2B5EF4-FFF2-40B4-BE49-F238E27FC236}">
                <a16:creationId xmlns:a16="http://schemas.microsoft.com/office/drawing/2014/main" id="{A96A5C62-FC5D-4BCE-66D7-C0183ED922CF}"/>
              </a:ext>
            </a:extLst>
          </p:cNvPr>
          <p:cNvCxnSpPr>
            <a:cxnSpLocks/>
            <a:stCxn id="46" idx="3"/>
          </p:cNvCxnSpPr>
          <p:nvPr/>
        </p:nvCxnSpPr>
        <p:spPr>
          <a:xfrm>
            <a:off x="7825057" y="3244644"/>
            <a:ext cx="776345" cy="4637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0931DB04-9558-9249-CF3D-694F103DF366}"/>
              </a:ext>
            </a:extLst>
          </p:cNvPr>
          <p:cNvSpPr txBox="1"/>
          <p:nvPr/>
        </p:nvSpPr>
        <p:spPr>
          <a:xfrm rot="19262711">
            <a:off x="7778612" y="2679077"/>
            <a:ext cx="49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err="1"/>
              <a:t>true</a:t>
            </a:r>
            <a:endParaRPr lang="it-IT" sz="1400"/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9C7083FB-D370-7D5C-A6FF-172359EE24C9}"/>
              </a:ext>
            </a:extLst>
          </p:cNvPr>
          <p:cNvSpPr txBox="1"/>
          <p:nvPr/>
        </p:nvSpPr>
        <p:spPr>
          <a:xfrm rot="2051234">
            <a:off x="7807772" y="3395259"/>
            <a:ext cx="524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92554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Forgery attack: threat model and procedure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/>
          </a:p>
        </p:txBody>
      </p:sp>
      <p:sp>
        <p:nvSpPr>
          <p:cNvPr id="6" name="Shape 3"/>
          <p:cNvSpPr/>
          <p:nvPr/>
        </p:nvSpPr>
        <p:spPr>
          <a:xfrm>
            <a:off x="457200" y="1051560"/>
            <a:ext cx="5212080" cy="5212080"/>
          </a:xfrm>
          <a:prstGeom prst="roundRect">
            <a:avLst>
              <a:gd name="adj" fmla="val 1404"/>
            </a:avLst>
          </a:prstGeom>
          <a:solidFill>
            <a:srgbClr val="F4F6F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model</a:t>
            </a:r>
            <a:endParaRPr lang="en-US"/>
          </a:p>
          <a:p>
            <a:endParaRPr lang="en-US" b="1">
              <a:solidFill>
                <a:srgbClr val="1F1F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 capabilities: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a Bitcoin wallet (mining fees only)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HTTPS URL under their control</a:t>
            </a: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cs typeface="Calibri" pitchFamily="34" charset="-120"/>
              </a:rPr>
              <a:t>Knows how to use standard cryptographic primitives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to edit PDF metadata</a:t>
            </a:r>
          </a:p>
          <a:p>
            <a:pPr>
              <a:spcAft>
                <a:spcPts val="400"/>
              </a:spcAft>
              <a:buSzPct val="100000"/>
            </a:pPr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scope: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cryptographic primitives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Compromising </a:t>
            </a:r>
            <a:r>
              <a:rPr lang="en-US" err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Block.co</a:t>
            </a: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infrastructure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Stealing private keys of real issuers</a:t>
            </a:r>
            <a:endParaRPr lang="en-US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Attacks on the Bitcoin network itself</a:t>
            </a:r>
            <a:endParaRPr lang="en-US"/>
          </a:p>
          <a:p>
            <a:pPr>
              <a:spcAft>
                <a:spcPts val="400"/>
              </a:spcAft>
              <a:buSzPct val="100000"/>
            </a:pPr>
            <a:endParaRPr lang="en-US"/>
          </a:p>
          <a:p>
            <a:pPr>
              <a:spcAft>
                <a:spcPts val="400"/>
              </a:spcAft>
              <a:buSzPct val="100000"/>
            </a:pPr>
            <a:endParaRPr lang="en-US" b="1" i="1">
              <a:solidFill>
                <a:srgbClr val="2E5C8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400"/>
              </a:spcAft>
              <a:buSzPct val="100000"/>
            </a:pPr>
            <a:r>
              <a:rPr lang="en-US" b="1" i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cryptographic primitive is broken</a:t>
            </a:r>
            <a:endParaRPr lang="en-US"/>
          </a:p>
          <a:p>
            <a:endParaRPr lang="it-IT"/>
          </a:p>
        </p:txBody>
      </p:sp>
      <p:sp>
        <p:nvSpPr>
          <p:cNvPr id="13" name="Shape 10"/>
          <p:cNvSpPr/>
          <p:nvPr/>
        </p:nvSpPr>
        <p:spPr>
          <a:xfrm>
            <a:off x="5943600" y="1051560"/>
            <a:ext cx="5852160" cy="5212080"/>
          </a:xfrm>
          <a:prstGeom prst="roundRect">
            <a:avLst>
              <a:gd name="adj" fmla="val 1404"/>
            </a:avLst>
          </a:prstGeom>
          <a:solidFill>
            <a:srgbClr val="FDF5EE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1"/>
          <p:cNvSpPr/>
          <p:nvPr/>
        </p:nvSpPr>
        <p:spPr>
          <a:xfrm>
            <a:off x="6126480" y="11430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procedure (4 steps)</a:t>
            </a:r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172200" y="1741170"/>
            <a:ext cx="411480" cy="411480"/>
          </a:xfrm>
          <a:prstGeom prst="ellipse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Text 13"/>
          <p:cNvSpPr/>
          <p:nvPr/>
        </p:nvSpPr>
        <p:spPr>
          <a:xfrm>
            <a:off x="6172200" y="16002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/>
          </a:p>
        </p:txBody>
      </p:sp>
      <p:sp>
        <p:nvSpPr>
          <p:cNvPr id="17" name="Text 14"/>
          <p:cNvSpPr/>
          <p:nvPr/>
        </p:nvSpPr>
        <p:spPr>
          <a:xfrm>
            <a:off x="6720840" y="155448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400"/>
              </a:spcAft>
              <a:buSzPct val="100000"/>
            </a:pPr>
            <a:r>
              <a:rPr lang="en-US">
                <a:solidFill>
                  <a:srgbClr val="262626"/>
                </a:solidFill>
                <a:latin typeface="Calibri" pitchFamily="34" charset="0"/>
                <a:cs typeface="Calibri" pitchFamily="34" charset="-120"/>
              </a:rPr>
              <a:t>Craft fake PDF; insert attacker's Bitcoin address + attacker's domain; set block_co = false</a:t>
            </a:r>
          </a:p>
        </p:txBody>
      </p:sp>
      <p:sp>
        <p:nvSpPr>
          <p:cNvPr id="18" name="Shape 15"/>
          <p:cNvSpPr/>
          <p:nvPr/>
        </p:nvSpPr>
        <p:spPr>
          <a:xfrm>
            <a:off x="6172200" y="2606040"/>
            <a:ext cx="411480" cy="411480"/>
          </a:xfrm>
          <a:prstGeom prst="ellipse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0" name="Text 17"/>
          <p:cNvSpPr/>
          <p:nvPr/>
        </p:nvSpPr>
        <p:spPr>
          <a:xfrm>
            <a:off x="6720840" y="242316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262626"/>
                </a:solidFill>
                <a:latin typeface="Calibri" pitchFamily="34" charset="0"/>
                <a:cs typeface="Calibri" pitchFamily="34" charset="-120"/>
              </a:rPr>
              <a:t>Hash PDF; build single-leaf Merkle tree; extract root and proof</a:t>
            </a:r>
          </a:p>
        </p:txBody>
      </p:sp>
      <p:sp>
        <p:nvSpPr>
          <p:cNvPr id="21" name="Shape 18"/>
          <p:cNvSpPr/>
          <p:nvPr/>
        </p:nvSpPr>
        <p:spPr>
          <a:xfrm>
            <a:off x="6166485" y="3478530"/>
            <a:ext cx="411480" cy="411480"/>
          </a:xfrm>
          <a:prstGeom prst="ellipse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Text 20"/>
          <p:cNvSpPr/>
          <p:nvPr/>
        </p:nvSpPr>
        <p:spPr>
          <a:xfrm>
            <a:off x="6720840" y="32918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262626"/>
                </a:solidFill>
                <a:latin typeface="Calibri" pitchFamily="34" charset="0"/>
                <a:cs typeface="Calibri" pitchFamily="34" charset="-120"/>
              </a:rPr>
              <a:t>Submit Bitcoin transaction with the root in OP_RETURN, paying only mining fees</a:t>
            </a:r>
          </a:p>
        </p:txBody>
      </p:sp>
      <p:sp>
        <p:nvSpPr>
          <p:cNvPr id="24" name="Shape 21"/>
          <p:cNvSpPr/>
          <p:nvPr/>
        </p:nvSpPr>
        <p:spPr>
          <a:xfrm>
            <a:off x="6166485" y="4343400"/>
            <a:ext cx="411480" cy="411480"/>
          </a:xfrm>
          <a:prstGeom prst="ellipse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6" name="Text 23"/>
          <p:cNvSpPr/>
          <p:nvPr/>
        </p:nvSpPr>
        <p:spPr>
          <a:xfrm>
            <a:off x="6720840" y="416052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>
                <a:solidFill>
                  <a:srgbClr val="262626"/>
                </a:solidFill>
                <a:latin typeface="Calibri" pitchFamily="34" charset="0"/>
                <a:cs typeface="Calibri" pitchFamily="34" charset="-120"/>
              </a:rPr>
              <a:t>Populate Chainpoint Proof in PDF (targetHash, merkleRoot, proof, tx id)</a:t>
            </a:r>
          </a:p>
        </p:txBody>
      </p:sp>
      <p:sp>
        <p:nvSpPr>
          <p:cNvPr id="27" name="Shape 24"/>
          <p:cNvSpPr/>
          <p:nvPr/>
        </p:nvSpPr>
        <p:spPr>
          <a:xfrm>
            <a:off x="6126480" y="5440680"/>
            <a:ext cx="5486400" cy="73152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8" name="Text 25"/>
          <p:cNvSpPr/>
          <p:nvPr/>
        </p:nvSpPr>
        <p:spPr>
          <a:xfrm>
            <a:off x="6126480" y="54406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Verifier returns: "Document is valid!"</a:t>
            </a:r>
            <a:endParaRPr lang="en-US"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 vs forged certificate verification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3095821" y="1053597"/>
            <a:ext cx="235598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 certificate</a:t>
            </a:r>
            <a:endParaRPr lang="en-US" sz="1600"/>
          </a:p>
        </p:txBody>
      </p:sp>
      <p:sp>
        <p:nvSpPr>
          <p:cNvPr id="10" name="Text 6"/>
          <p:cNvSpPr/>
          <p:nvPr/>
        </p:nvSpPr>
        <p:spPr>
          <a:xfrm>
            <a:off x="6861942" y="1016453"/>
            <a:ext cx="19252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Forged certificate</a:t>
            </a:r>
            <a:endParaRPr lang="en-US" sz="1600"/>
          </a:p>
        </p:txBody>
      </p:sp>
      <p:pic>
        <p:nvPicPr>
          <p:cNvPr id="14" name="Immagine 13" descr="Immagine che contiene testo, schermata, software, Pagina Web&#10;&#10;Il contenuto generato dall'IA potrebbe non essere corretto.">
            <a:extLst>
              <a:ext uri="{FF2B5EF4-FFF2-40B4-BE49-F238E27FC236}">
                <a16:creationId xmlns:a16="http://schemas.microsoft.com/office/drawing/2014/main" id="{0563C91B-F78B-C56F-3532-2A3828CEED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2" t="1579" r="70294" b="14960"/>
          <a:stretch>
            <a:fillRect/>
          </a:stretch>
        </p:blipFill>
        <p:spPr>
          <a:xfrm>
            <a:off x="2832629" y="1336493"/>
            <a:ext cx="2882371" cy="5484363"/>
          </a:xfrm>
          <a:prstGeom prst="rect">
            <a:avLst/>
          </a:prstGeom>
        </p:spPr>
      </p:pic>
      <p:pic>
        <p:nvPicPr>
          <p:cNvPr id="15" name="Immagine 14" descr="Immagine che contiene testo, software, Icona del computer, Pagina Web&#10;&#10;Il contenuto generato dall'IA potrebbe non essere corretto.">
            <a:extLst>
              <a:ext uri="{FF2B5EF4-FFF2-40B4-BE49-F238E27FC236}">
                <a16:creationId xmlns:a16="http://schemas.microsoft.com/office/drawing/2014/main" id="{C8EEA6F0-3E48-4DEB-D456-C95C532F25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71" t="17296" r="69115" b="13263"/>
          <a:stretch>
            <a:fillRect/>
          </a:stretch>
        </p:blipFill>
        <p:spPr>
          <a:xfrm>
            <a:off x="5978191" y="1373636"/>
            <a:ext cx="3952389" cy="545251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05C42C45-22FA-6C02-93E0-24DB38C1D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3943" y="3390339"/>
            <a:ext cx="2458057" cy="138265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C9A3F48-E6B2-918D-4E8D-A6AA57C47D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979" y="3068609"/>
            <a:ext cx="2237818" cy="17043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single-checkmark matters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457200" y="11887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forged certificate bypasses the internal check.</a:t>
            </a:r>
            <a:endParaRPr lang="en-US" sz="2000"/>
          </a:p>
        </p:txBody>
      </p:sp>
      <p:sp>
        <p:nvSpPr>
          <p:cNvPr id="7" name="Shape 4"/>
          <p:cNvSpPr/>
          <p:nvPr/>
        </p:nvSpPr>
        <p:spPr>
          <a:xfrm>
            <a:off x="914400" y="2011680"/>
            <a:ext cx="4846320" cy="2926080"/>
          </a:xfrm>
          <a:prstGeom prst="roundRect">
            <a:avLst>
              <a:gd name="adj" fmla="val 2500"/>
            </a:avLst>
          </a:prstGeom>
          <a:solidFill>
            <a:srgbClr val="F4F6FA"/>
          </a:solidFill>
          <a:ln w="12700">
            <a:solidFill>
              <a:srgbClr val="6E6E6E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verification</a:t>
            </a:r>
          </a:p>
          <a:p>
            <a:endParaRPr lang="en-US" dirty="0"/>
          </a:p>
          <a:p>
            <a:r>
              <a:rPr lang="en-US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whitelist</a:t>
            </a:r>
            <a:r>
              <a:rPr lang="en-US" dirty="0"/>
              <a:t> </a:t>
            </a:r>
            <a:r>
              <a:rPr lang="en-US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maintained by </a:t>
            </a:r>
            <a:r>
              <a:rPr lang="en-US" dirty="0" err="1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Block.co</a:t>
            </a:r>
            <a:endParaRPr lang="en-US" dirty="0"/>
          </a:p>
          <a:p>
            <a:endParaRPr lang="en-US" b="1" i="1" dirty="0">
              <a:solidFill>
                <a:srgbClr val="C0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b="1" i="1" dirty="0">
              <a:solidFill>
                <a:srgbClr val="C0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b="1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 as an additional layer of verification</a:t>
            </a:r>
            <a:endParaRPr lang="it-IT" dirty="0"/>
          </a:p>
          <a:p>
            <a:endParaRPr lang="en-US" i="1" dirty="0">
              <a:solidFill>
                <a:srgbClr val="6E6E6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i="1" dirty="0">
              <a:solidFill>
                <a:srgbClr val="6E6E6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i="1" dirty="0">
              <a:solidFill>
                <a:srgbClr val="6E6E6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be replaced by a traditional PKI</a:t>
            </a:r>
            <a:endParaRPr lang="en-US" dirty="0"/>
          </a:p>
          <a:p>
            <a:endParaRPr lang="it-IT" dirty="0"/>
          </a:p>
        </p:txBody>
      </p:sp>
      <p:sp>
        <p:nvSpPr>
          <p:cNvPr id="12" name="Shape 9"/>
          <p:cNvSpPr/>
          <p:nvPr/>
        </p:nvSpPr>
        <p:spPr>
          <a:xfrm>
            <a:off x="6400800" y="2011680"/>
            <a:ext cx="4846320" cy="2926080"/>
          </a:xfrm>
          <a:prstGeom prst="roundRect">
            <a:avLst>
              <a:gd name="adj" fmla="val 2500"/>
            </a:avLst>
          </a:prstGeom>
          <a:solidFill>
            <a:srgbClr val="FDF5EE"/>
          </a:solidFill>
          <a:ln w="1905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verification</a:t>
            </a:r>
            <a:endParaRPr lang="en-US" dirty="0"/>
          </a:p>
          <a:p>
            <a:endParaRPr lang="it-IT" dirty="0"/>
          </a:p>
          <a:p>
            <a:r>
              <a:rPr lang="en-US" dirty="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address ↔ URL</a:t>
            </a:r>
            <a:endParaRPr lang="en-US" dirty="0"/>
          </a:p>
          <a:p>
            <a:br>
              <a:rPr lang="it-IT" dirty="0"/>
            </a:br>
            <a:endParaRPr lang="it-IT" dirty="0"/>
          </a:p>
          <a:p>
            <a:r>
              <a:rPr lang="en-US" b="1" i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check that genuinely</a:t>
            </a:r>
            <a:r>
              <a:rPr lang="en-US" dirty="0"/>
              <a:t> </a:t>
            </a:r>
            <a:r>
              <a:rPr lang="en-US" b="1" i="1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leverages decentralization</a:t>
            </a:r>
            <a:endParaRPr lang="en-US" dirty="0"/>
          </a:p>
          <a:p>
            <a:endParaRPr lang="it-IT" dirty="0"/>
          </a:p>
          <a:p>
            <a:endParaRPr lang="en-US" b="1" dirty="0">
              <a:solidFill>
                <a:srgbClr val="C0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it is precisely the broken one</a:t>
            </a:r>
            <a:endParaRPr lang="en-US" dirty="0"/>
          </a:p>
          <a:p>
            <a:endParaRPr lang="it-IT" dirty="0"/>
          </a:p>
        </p:txBody>
      </p:sp>
      <p:sp>
        <p:nvSpPr>
          <p:cNvPr id="17" name="Shape 14"/>
          <p:cNvSpPr/>
          <p:nvPr/>
        </p:nvSpPr>
        <p:spPr>
          <a:xfrm>
            <a:off x="2280458" y="5533505"/>
            <a:ext cx="7631084" cy="911629"/>
          </a:xfrm>
          <a:prstGeom prst="rect">
            <a:avLst/>
          </a:prstGeom>
          <a:solidFill>
            <a:srgbClr val="FFF4E6"/>
          </a:solidFill>
          <a:ln w="25400">
            <a:solidFill>
              <a:srgbClr val="ED7D31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20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decentralization is replaced by a centralized whitelist,</a:t>
            </a:r>
            <a:endParaRPr lang="en-US" sz="2000"/>
          </a:p>
          <a:p>
            <a:pPr algn="ctr"/>
            <a:r>
              <a:rPr lang="en-US" sz="20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might as well drop the blockchain and use a PKI</a:t>
            </a:r>
            <a:endParaRPr lang="en-US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vs the </a:t>
            </a:r>
            <a:r>
              <a:rPr lang="en-US" sz="2800" dirty="0" err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Blockcerts</a:t>
            </a:r>
            <a:r>
              <a:rPr lang="en-US" sz="2800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attack (Baldi 2020</a:t>
            </a:r>
            <a:r>
              <a:rPr lang="en-US" sz="2800" baseline="30000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sz="2800" dirty="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/>
          </a:p>
        </p:txBody>
      </p:sp>
      <p:sp>
        <p:nvSpPr>
          <p:cNvPr id="6" name="Text 3"/>
          <p:cNvSpPr/>
          <p:nvPr/>
        </p:nvSpPr>
        <p:spPr>
          <a:xfrm>
            <a:off x="457200" y="105156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>
                <a:latin typeface="Calibri" pitchFamily="34" charset="0"/>
                <a:ea typeface="Calibri" pitchFamily="34" charset="-122"/>
                <a:cs typeface="Calibri" pitchFamily="34" charset="-120"/>
              </a:rPr>
              <a:t>Same theoretical principle, substantially different attack vector</a:t>
            </a:r>
            <a:endParaRPr lang="en-US" sz="200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212743"/>
              </p:ext>
            </p:extLst>
          </p:nvPr>
        </p:nvGraphicFramePr>
        <p:xfrm>
          <a:off x="1657847" y="1691640"/>
          <a:ext cx="8845826" cy="3246120"/>
        </p:xfrm>
        <a:graphic>
          <a:graphicData uri="http://schemas.openxmlformats.org/drawingml/2006/table">
            <a:tbl>
              <a:tblPr/>
              <a:tblGrid>
                <a:gridCol w="2345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0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Blockcerts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(Baldi 2020)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Block.co (this work)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Credential format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JSON (Open Badges)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PDF + metadata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Cryptography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 signatures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Merkle anchoring only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Architecture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 decentralized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Hybrid (centr. + decentr.)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Flag bypass needed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(block_co = false)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>
                          <a:solidFill>
                            <a:srgbClr val="1F1F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Attack artifacts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Fake JSON + key pair</a:t>
                      </a:r>
                      <a:endParaRPr lang="en-US" sz="2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26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Fake URL + Bitcoin wallet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2549237" y="5394960"/>
            <a:ext cx="7063046" cy="822960"/>
          </a:xfrm>
          <a:prstGeom prst="rect">
            <a:avLst/>
          </a:prstGeom>
          <a:solidFill>
            <a:srgbClr val="FFF4E6"/>
          </a:solidFill>
          <a:ln w="25400">
            <a:solidFill>
              <a:srgbClr val="ED7D31"/>
            </a:solidFill>
            <a:prstDash val="solid"/>
          </a:ln>
        </p:spPr>
        <p:txBody>
          <a:bodyPr/>
          <a:lstStyle/>
          <a:p>
            <a:pPr algn="ctr"/>
            <a:r>
              <a:rPr lang="en-US" sz="20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Underlying principle generalizes (missing real-identity binding) </a:t>
            </a:r>
          </a:p>
          <a:p>
            <a:pPr algn="ctr"/>
            <a:r>
              <a:rPr lang="en-US" sz="2000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 vector is new</a:t>
            </a:r>
            <a:endParaRPr lang="en-US" sz="20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B7DE5FE-36EB-95BF-2D09-A1FF89DEBAA2}"/>
              </a:ext>
            </a:extLst>
          </p:cNvPr>
          <p:cNvSpPr txBox="1"/>
          <p:nvPr/>
        </p:nvSpPr>
        <p:spPr>
          <a:xfrm>
            <a:off x="334228" y="6367790"/>
            <a:ext cx="1100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aseline="30000" dirty="0"/>
              <a:t>2</a:t>
            </a:r>
            <a:r>
              <a:rPr lang="it-IT" sz="1400" dirty="0"/>
              <a:t>M. Baldi, </a:t>
            </a:r>
            <a:r>
              <a:rPr lang="it-IT" sz="1400" dirty="0" err="1"/>
              <a:t>F</a:t>
            </a:r>
            <a:r>
              <a:rPr lang="it-IT" sz="1400" dirty="0"/>
              <a:t>. Chiaraluce, M. Kodra, and L. </a:t>
            </a:r>
            <a:r>
              <a:rPr lang="it-IT" sz="1400" dirty="0" err="1"/>
              <a:t>Spalazzi</a:t>
            </a:r>
            <a:r>
              <a:rPr lang="it-IT" sz="1400" dirty="0"/>
              <a:t>, “Security </a:t>
            </a:r>
            <a:r>
              <a:rPr lang="it-IT" sz="1400" dirty="0" err="1"/>
              <a:t>analysis</a:t>
            </a:r>
            <a:r>
              <a:rPr lang="it-IT" sz="1400" dirty="0"/>
              <a:t> of a blockchain-</a:t>
            </a:r>
            <a:r>
              <a:rPr lang="it-IT" sz="1400" dirty="0" err="1"/>
              <a:t>based</a:t>
            </a:r>
            <a:r>
              <a:rPr lang="it-IT" sz="1400" dirty="0"/>
              <a:t> </a:t>
            </a:r>
            <a:r>
              <a:rPr lang="it-IT" sz="1400" dirty="0" err="1"/>
              <a:t>protocol</a:t>
            </a:r>
            <a:r>
              <a:rPr lang="it-IT" sz="1400" dirty="0"/>
              <a:t> for the </a:t>
            </a:r>
            <a:r>
              <a:rPr lang="it-IT" sz="1400" dirty="0" err="1"/>
              <a:t>certification</a:t>
            </a:r>
            <a:r>
              <a:rPr lang="it-IT" sz="1400" dirty="0"/>
              <a:t> of </a:t>
            </a:r>
            <a:r>
              <a:rPr lang="it-IT" sz="1400" dirty="0" err="1"/>
              <a:t>academic</a:t>
            </a:r>
            <a:r>
              <a:rPr lang="it-IT" sz="1400" dirty="0"/>
              <a:t> </a:t>
            </a:r>
            <a:r>
              <a:rPr lang="it-IT" sz="1400" dirty="0" err="1"/>
              <a:t>credentials</a:t>
            </a:r>
            <a:r>
              <a:rPr lang="it-IT" sz="1400" dirty="0"/>
              <a:t>,” CEUR Workshop </a:t>
            </a:r>
            <a:r>
              <a:rPr lang="it-IT" sz="1400" dirty="0" err="1"/>
              <a:t>Proceedings</a:t>
            </a:r>
            <a:r>
              <a:rPr lang="it-IT" sz="1400" dirty="0"/>
              <a:t>, vol. 2580, 2020.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disclosure and countermeasures</a:t>
            </a:r>
            <a:endParaRPr lang="en-US" sz="280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10789920" cy="0"/>
          </a:xfrm>
          <a:prstGeom prst="line">
            <a:avLst/>
          </a:prstGeom>
          <a:noFill/>
          <a:ln w="381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" name="Image 0" descr="extracted/univpm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0" y="13716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/>
          </a:p>
        </p:txBody>
      </p:sp>
      <p:sp>
        <p:nvSpPr>
          <p:cNvPr id="6" name="Shape 3"/>
          <p:cNvSpPr/>
          <p:nvPr/>
        </p:nvSpPr>
        <p:spPr>
          <a:xfrm>
            <a:off x="457200" y="1051560"/>
            <a:ext cx="5486400" cy="5212080"/>
          </a:xfrm>
          <a:prstGeom prst="roundRect">
            <a:avLst>
              <a:gd name="adj" fmla="val 1404"/>
            </a:avLst>
          </a:prstGeom>
          <a:solidFill>
            <a:srgbClr val="F4F6F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r>
              <a:rPr lang="en-US" sz="2000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disclosure</a:t>
            </a:r>
            <a:endParaRPr lang="en-US" sz="2000"/>
          </a:p>
          <a:p>
            <a:endParaRPr lang="it-IT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228600" cy="228600"/>
          </a:xfrm>
          <a:prstGeom prst="ellipse">
            <a:avLst/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1143000" y="1691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May 2025</a:t>
            </a:r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43000" y="187953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BC-1344 filed:</a:t>
            </a:r>
            <a:endParaRPr lang="en-US" sz="1600"/>
          </a:p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"Vulnerability of Block.co to certificate forgery"</a:t>
            </a:r>
            <a:endParaRPr lang="en-US" sz="1600"/>
          </a:p>
        </p:txBody>
      </p:sp>
      <p:sp>
        <p:nvSpPr>
          <p:cNvPr id="11" name="Shape 8"/>
          <p:cNvSpPr/>
          <p:nvPr/>
        </p:nvSpPr>
        <p:spPr>
          <a:xfrm>
            <a:off x="777240" y="3017520"/>
            <a:ext cx="228600" cy="228600"/>
          </a:xfrm>
          <a:prstGeom prst="ellipse">
            <a:avLst/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1143000" y="2926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2025 – May 2026</a:t>
            </a:r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43000" y="313182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response, no acknowledgment,</a:t>
            </a:r>
            <a:r>
              <a:rPr lang="en-US" sz="1600"/>
              <a:t> </a:t>
            </a: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remediation timeline received</a:t>
            </a:r>
            <a:endParaRPr lang="en-US" sz="1600"/>
          </a:p>
        </p:txBody>
      </p:sp>
      <p:sp>
        <p:nvSpPr>
          <p:cNvPr id="14" name="Shape 11"/>
          <p:cNvSpPr/>
          <p:nvPr/>
        </p:nvSpPr>
        <p:spPr>
          <a:xfrm>
            <a:off x="777240" y="4251960"/>
            <a:ext cx="228600" cy="228600"/>
          </a:xfrm>
          <a:prstGeom prst="ellipse">
            <a:avLst/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1143000" y="4160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>
                <a:solidFill>
                  <a:srgbClr val="2E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May 2026</a:t>
            </a:r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143000" y="4355327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Re-tested the original forged certificate</a:t>
            </a:r>
            <a:r>
              <a:rPr lang="en-US" sz="1600"/>
              <a:t> </a:t>
            </a:r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against the public verifier</a:t>
            </a:r>
            <a:endParaRPr lang="en-US" sz="1600"/>
          </a:p>
        </p:txBody>
      </p:sp>
      <p:sp>
        <p:nvSpPr>
          <p:cNvPr id="17" name="Shape 14"/>
          <p:cNvSpPr/>
          <p:nvPr/>
        </p:nvSpPr>
        <p:spPr>
          <a:xfrm>
            <a:off x="777240" y="5440680"/>
            <a:ext cx="4846320" cy="640080"/>
          </a:xfrm>
          <a:prstGeom prst="rect">
            <a:avLst/>
          </a:prstGeom>
          <a:solidFill>
            <a:srgbClr val="FFE6E6"/>
          </a:solidFill>
          <a:ln w="19050">
            <a:solidFill>
              <a:srgbClr val="C00000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b="1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still exploitable</a:t>
            </a:r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245352" y="1051560"/>
            <a:ext cx="5486400" cy="5212080"/>
          </a:xfrm>
          <a:prstGeom prst="roundRect">
            <a:avLst>
              <a:gd name="adj" fmla="val 1404"/>
            </a:avLst>
          </a:prstGeom>
          <a:solidFill>
            <a:srgbClr val="FDF5EE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r>
              <a:rPr lang="en-US" b="1">
                <a:solidFill>
                  <a:srgbClr val="ED7D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countermeasures</a:t>
            </a:r>
            <a:endParaRPr lang="en-US"/>
          </a:p>
          <a:p>
            <a:endParaRPr lang="it-IT"/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Permissioned blockchain</a:t>
            </a:r>
            <a:endParaRPr lang="en-US"/>
          </a:p>
          <a:p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consortium members verified by a trusted authority can write certification transactions. Anyone can verify</a:t>
            </a:r>
            <a:endParaRPr lang="en-US" sz="1600"/>
          </a:p>
          <a:p>
            <a:endParaRPr lang="it-IT"/>
          </a:p>
          <a:p>
            <a:endParaRPr lang="it-IT"/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DIDs + ZKPs</a:t>
            </a:r>
            <a:endParaRPr lang="en-US"/>
          </a:p>
          <a:p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 Identifiers with Zero-Knowledge Proofs anchored to recognized authorities (e.g., EBSI model)</a:t>
            </a:r>
            <a:endParaRPr lang="en-US" sz="1600"/>
          </a:p>
          <a:p>
            <a:endParaRPr lang="it-IT"/>
          </a:p>
          <a:p>
            <a:endParaRPr lang="it-IT"/>
          </a:p>
          <a:p>
            <a:r>
              <a:rPr lang="en-US" b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public registry</a:t>
            </a:r>
            <a:endParaRPr lang="en-US"/>
          </a:p>
          <a:p>
            <a:r>
              <a:rPr lang="en-US" sz="1600">
                <a:solidFill>
                  <a:srgbClr val="26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Publicly accessible list of verified issuer addresses, with clear warnings on unverified issuers</a:t>
            </a:r>
            <a:endParaRPr lang="en-US" sz="1600"/>
          </a:p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6492240" y="169164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24" name="Text 21"/>
          <p:cNvSpPr/>
          <p:nvPr/>
        </p:nvSpPr>
        <p:spPr>
          <a:xfrm>
            <a:off x="6492240" y="324612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/>
          </a:p>
        </p:txBody>
      </p:sp>
      <p:sp>
        <p:nvSpPr>
          <p:cNvPr id="25" name="Text 22"/>
          <p:cNvSpPr/>
          <p:nvPr/>
        </p:nvSpPr>
        <p:spPr>
          <a:xfrm>
            <a:off x="6492240" y="416052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/>
          </a:p>
        </p:txBody>
      </p:sp>
      <p:sp>
        <p:nvSpPr>
          <p:cNvPr id="27" name="Shape 24"/>
          <p:cNvSpPr/>
          <p:nvPr/>
        </p:nvSpPr>
        <p:spPr>
          <a:xfrm>
            <a:off x="6492240" y="5440680"/>
            <a:ext cx="502920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  <a:prstDash val="solid"/>
          </a:ln>
        </p:spPr>
        <p:txBody>
          <a:bodyPr/>
          <a:lstStyle/>
          <a:p>
            <a:pPr algn="ctr"/>
            <a:r>
              <a:rPr lang="en-US" b="1" i="1">
                <a:solidFill>
                  <a:srgbClr val="1F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decentralized identity verification is structurally infeasible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1426</Words>
  <Application>Microsoft Macintosh PowerPoint</Application>
  <PresentationFormat>Widescreen</PresentationFormat>
  <Paragraphs>258</Paragraphs>
  <Slides>16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Blockchain for Data Certification - PhD Report</dc:title>
  <dc:subject>PptxGenJS Presentation</dc:subject>
  <dc:creator>Giacomo Zonneveld</dc:creator>
  <cp:lastModifiedBy>GIACOMO ZONNEVELD</cp:lastModifiedBy>
  <cp:revision>1</cp:revision>
  <dcterms:created xsi:type="dcterms:W3CDTF">2026-05-26T14:06:03Z</dcterms:created>
  <dcterms:modified xsi:type="dcterms:W3CDTF">2026-06-03T15:34:43Z</dcterms:modified>
</cp:coreProperties>
</file>