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15"/>
  </p:notesMasterIdLst>
  <p:sldIdLst>
    <p:sldId id="428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323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2230"/>
    <a:srgbClr val="1E4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437476-1B6A-6C48-B5D2-494278B5DCC3}" v="1" dt="2026-06-04T07:58:09.4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43"/>
    <p:restoredTop sz="94610"/>
  </p:normalViewPr>
  <p:slideViewPr>
    <p:cSldViewPr snapToGrid="0" snapToObjects="1">
      <p:cViewPr varScale="1">
        <p:scale>
          <a:sx n="133" d="100"/>
          <a:sy n="133" d="100"/>
        </p:scale>
        <p:origin x="9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hyperlink" Target="mailto:g.zonneveld@staff.univpm.it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mailto:g.zonneveld@staff.univpm.it" TargetMode="External"/><Relationship Id="rId1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9E7E70-2C4F-4CFA-BC3B-399619A5387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92135E77-BC34-46D8-8402-2AA51587035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Giacomo Zonneveld </a:t>
          </a:r>
          <a:br>
            <a:rPr lang="en-US" b="1" dirty="0"/>
          </a:br>
          <a:r>
            <a:rPr lang="en-US" b="1" dirty="0">
              <a:hlinkClick xmlns:r="http://schemas.openxmlformats.org/officeDocument/2006/relationships" r:id="rId1"/>
            </a:rPr>
            <a:t>g.zonneveld@univpm.it</a:t>
          </a:r>
          <a:r>
            <a:rPr lang="en-US" b="1" dirty="0"/>
            <a:t> </a:t>
          </a:r>
          <a:endParaRPr lang="en-US" dirty="0"/>
        </a:p>
      </dgm:t>
    </dgm:pt>
    <dgm:pt modelId="{3196E906-76D1-4096-96E1-98433BB7393C}" type="parTrans" cxnId="{24DB9406-FEE9-4092-B12C-DBDA1FB7F1F3}">
      <dgm:prSet/>
      <dgm:spPr/>
      <dgm:t>
        <a:bodyPr/>
        <a:lstStyle/>
        <a:p>
          <a:endParaRPr lang="en-US"/>
        </a:p>
      </dgm:t>
    </dgm:pt>
    <dgm:pt modelId="{DE05A69F-2030-431C-BE3D-35978C29A0F4}" type="sibTrans" cxnId="{24DB9406-FEE9-4092-B12C-DBDA1FB7F1F3}">
      <dgm:prSet/>
      <dgm:spPr/>
      <dgm:t>
        <a:bodyPr/>
        <a:lstStyle/>
        <a:p>
          <a:endParaRPr lang="en-US"/>
        </a:p>
      </dgm:t>
    </dgm:pt>
    <dgm:pt modelId="{D6983283-427F-4EA8-ACF2-10511C04AC69}" type="pres">
      <dgm:prSet presAssocID="{2A9E7E70-2C4F-4CFA-BC3B-399619A53874}" presName="root" presStyleCnt="0">
        <dgm:presLayoutVars>
          <dgm:dir/>
          <dgm:resizeHandles val="exact"/>
        </dgm:presLayoutVars>
      </dgm:prSet>
      <dgm:spPr/>
    </dgm:pt>
    <dgm:pt modelId="{0BC48630-C46E-4CD3-A87A-321404C30FBC}" type="pres">
      <dgm:prSet presAssocID="{92135E77-BC34-46D8-8402-2AA515870354}" presName="compNode" presStyleCnt="0"/>
      <dgm:spPr/>
    </dgm:pt>
    <dgm:pt modelId="{D0E24318-72B5-4AED-913F-76359770EEB2}" type="pres">
      <dgm:prSet presAssocID="{92135E77-BC34-46D8-8402-2AA515870354}" presName="bgRect" presStyleLbl="bgShp" presStyleIdx="0" presStyleCnt="1"/>
      <dgm:spPr/>
    </dgm:pt>
    <dgm:pt modelId="{719B8BFE-EDCF-40CA-AFAF-7B7B18A0384B}" type="pres">
      <dgm:prSet presAssocID="{92135E77-BC34-46D8-8402-2AA515870354}" presName="iconRect" presStyleLbl="node1" presStyleIdx="0" presStyleCnt="1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sta"/>
        </a:ext>
      </dgm:extLst>
    </dgm:pt>
    <dgm:pt modelId="{D5B0E14A-3E6E-4BC6-AA03-92A7BFF3BA35}" type="pres">
      <dgm:prSet presAssocID="{92135E77-BC34-46D8-8402-2AA515870354}" presName="spaceRect" presStyleCnt="0"/>
      <dgm:spPr/>
    </dgm:pt>
    <dgm:pt modelId="{D10C7102-8801-49E8-A045-3F814E703EE4}" type="pres">
      <dgm:prSet presAssocID="{92135E77-BC34-46D8-8402-2AA515870354}" presName="parTx" presStyleLbl="revTx" presStyleIdx="0" presStyleCnt="1">
        <dgm:presLayoutVars>
          <dgm:chMax val="0"/>
          <dgm:chPref val="0"/>
        </dgm:presLayoutVars>
      </dgm:prSet>
      <dgm:spPr/>
    </dgm:pt>
  </dgm:ptLst>
  <dgm:cxnLst>
    <dgm:cxn modelId="{24DB9406-FEE9-4092-B12C-DBDA1FB7F1F3}" srcId="{2A9E7E70-2C4F-4CFA-BC3B-399619A53874}" destId="{92135E77-BC34-46D8-8402-2AA515870354}" srcOrd="0" destOrd="0" parTransId="{3196E906-76D1-4096-96E1-98433BB7393C}" sibTransId="{DE05A69F-2030-431C-BE3D-35978C29A0F4}"/>
    <dgm:cxn modelId="{E9FB4F83-B02F-5047-ABD9-B59F61A69477}" type="presOf" srcId="{92135E77-BC34-46D8-8402-2AA515870354}" destId="{D10C7102-8801-49E8-A045-3F814E703EE4}" srcOrd="0" destOrd="0" presId="urn:microsoft.com/office/officeart/2018/2/layout/IconVerticalSolidList"/>
    <dgm:cxn modelId="{9EED96BF-C9F5-B449-A0D0-417E2EC18AFB}" type="presOf" srcId="{2A9E7E70-2C4F-4CFA-BC3B-399619A53874}" destId="{D6983283-427F-4EA8-ACF2-10511C04AC69}" srcOrd="0" destOrd="0" presId="urn:microsoft.com/office/officeart/2018/2/layout/IconVerticalSolidList"/>
    <dgm:cxn modelId="{18DDF1B7-2C84-1F4F-853B-EE39D420B1C8}" type="presParOf" srcId="{D6983283-427F-4EA8-ACF2-10511C04AC69}" destId="{0BC48630-C46E-4CD3-A87A-321404C30FBC}" srcOrd="0" destOrd="0" presId="urn:microsoft.com/office/officeart/2018/2/layout/IconVerticalSolidList"/>
    <dgm:cxn modelId="{690939B0-5454-104B-B8AD-67078E6D94A6}" type="presParOf" srcId="{0BC48630-C46E-4CD3-A87A-321404C30FBC}" destId="{D0E24318-72B5-4AED-913F-76359770EEB2}" srcOrd="0" destOrd="0" presId="urn:microsoft.com/office/officeart/2018/2/layout/IconVerticalSolidList"/>
    <dgm:cxn modelId="{9FA13312-9D82-634D-B1D9-8B8C654F2C39}" type="presParOf" srcId="{0BC48630-C46E-4CD3-A87A-321404C30FBC}" destId="{719B8BFE-EDCF-40CA-AFAF-7B7B18A0384B}" srcOrd="1" destOrd="0" presId="urn:microsoft.com/office/officeart/2018/2/layout/IconVerticalSolidList"/>
    <dgm:cxn modelId="{D1ED1AE7-9FBA-5C43-89D7-C5FED699DE11}" type="presParOf" srcId="{0BC48630-C46E-4CD3-A87A-321404C30FBC}" destId="{D5B0E14A-3E6E-4BC6-AA03-92A7BFF3BA35}" srcOrd="2" destOrd="0" presId="urn:microsoft.com/office/officeart/2018/2/layout/IconVerticalSolidList"/>
    <dgm:cxn modelId="{E30FA10C-D854-8B47-BFEF-99AABD481FE7}" type="presParOf" srcId="{0BC48630-C46E-4CD3-A87A-321404C30FBC}" destId="{D10C7102-8801-49E8-A045-3F814E703EE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24318-72B5-4AED-913F-76359770EEB2}">
      <dsp:nvSpPr>
        <dsp:cNvPr id="0" name=""/>
        <dsp:cNvSpPr/>
      </dsp:nvSpPr>
      <dsp:spPr>
        <a:xfrm>
          <a:off x="0" y="1273696"/>
          <a:ext cx="5231554" cy="109174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9B8BFE-EDCF-40CA-AFAF-7B7B18A0384B}">
      <dsp:nvSpPr>
        <dsp:cNvPr id="0" name=""/>
        <dsp:cNvSpPr/>
      </dsp:nvSpPr>
      <dsp:spPr>
        <a:xfrm>
          <a:off x="330251" y="1519338"/>
          <a:ext cx="600457" cy="600457"/>
        </a:xfrm>
        <a:prstGeom prst="rect">
          <a:avLst/>
        </a:prstGeom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0C7102-8801-49E8-A045-3F814E703EE4}">
      <dsp:nvSpPr>
        <dsp:cNvPr id="0" name=""/>
        <dsp:cNvSpPr/>
      </dsp:nvSpPr>
      <dsp:spPr>
        <a:xfrm>
          <a:off x="1260959" y="1273696"/>
          <a:ext cx="3970594" cy="1091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543" tIns="115543" rIns="115543" bIns="115543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Giacomo Zonneveld </a:t>
          </a:r>
          <a:br>
            <a:rPr lang="en-US" sz="2500" b="1" kern="1200" dirty="0"/>
          </a:br>
          <a:r>
            <a:rPr lang="en-US" sz="2500" b="1" kern="1200" dirty="0">
              <a:hlinkClick xmlns:r="http://schemas.openxmlformats.org/officeDocument/2006/relationships" r:id="rId2"/>
            </a:rPr>
            <a:t>g.zonneveld@univpm.it</a:t>
          </a:r>
          <a:r>
            <a:rPr lang="en-US" sz="2500" b="1" kern="1200" dirty="0"/>
            <a:t> </a:t>
          </a:r>
          <a:endParaRPr lang="en-US" sz="2500" kern="1200" dirty="0"/>
        </a:p>
      </dsp:txBody>
      <dsp:txXfrm>
        <a:off x="1260959" y="1273696"/>
        <a:ext cx="3970594" cy="1091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007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charset="0"/>
                <a:ea typeface="+mn-ea"/>
                <a:cs typeface="+mn-cs"/>
              </a:rPr>
              <a:pPr marL="0" marR="0" lvl="0" indent="0" algn="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Lig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456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2217-89AA-2C3B-E49E-2C7C5C4A2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4A5FE59-F412-E3AD-3976-82ACD5D2D4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BE2AF20-FE29-0ED8-90FE-D1E6A727D3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65AB93-7955-D24F-47F4-8F64B0C75B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02FA9C-9011-A846-BD02-A58C175AE60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02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C93E32-67E5-A2FC-8852-07C97628C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4BDA29-BED7-4A53-0D2C-F537934D6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06FFD6-C20D-C12E-ED7A-BD347524B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D0E17-64BB-C143-AB7E-5D1FB57B8A8B}" type="datetime1">
              <a:rPr lang="it-IT" smtClean="0"/>
              <a:t>04/06/26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A00EF0-2747-C055-6CCA-8DE82BE76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74456D-9056-EDA2-4C3F-88DC210D8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FDBD4-CE5D-2D4E-B6A5-D697A6D47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275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1" y="2130426"/>
            <a:ext cx="10255364" cy="1470025"/>
          </a:xfrm>
          <a:prstGeom prst="rect">
            <a:avLst/>
          </a:prstGeom>
        </p:spPr>
        <p:txBody>
          <a:bodyPr anchor="ctr" anchorCtr="0"/>
          <a:lstStyle>
            <a:lvl1pPr algn="l">
              <a:defRPr sz="3600" b="0" cap="none" baseline="0">
                <a:solidFill>
                  <a:schemeClr val="bg1"/>
                </a:solidFill>
                <a:effectLst/>
                <a:latin typeface="Titillium Web" panose="00000500000000000000" pitchFamily="2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14400" y="3619501"/>
            <a:ext cx="10255365" cy="1752600"/>
          </a:xfrm>
        </p:spPr>
        <p:txBody>
          <a:bodyPr anchor="t" anchorCtr="0"/>
          <a:lstStyle>
            <a:lvl1pPr marL="0" indent="0" algn="l">
              <a:buNone/>
              <a:defRPr sz="27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cxnSp>
        <p:nvCxnSpPr>
          <p:cNvPr id="4" name="Straight Connector 5">
            <a:extLst>
              <a:ext uri="{FF2B5EF4-FFF2-40B4-BE49-F238E27FC236}">
                <a16:creationId xmlns:a16="http://schemas.microsoft.com/office/drawing/2014/main" id="{1B158EE2-243F-455B-A1B1-AE4F03C6CBED}"/>
              </a:ext>
            </a:extLst>
          </p:cNvPr>
          <p:cNvCxnSpPr>
            <a:cxnSpLocks/>
          </p:cNvCxnSpPr>
          <p:nvPr userDrawn="1"/>
        </p:nvCxnSpPr>
        <p:spPr>
          <a:xfrm>
            <a:off x="11169765" y="824156"/>
            <a:ext cx="0" cy="528200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6" descr="Texto&#10;&#10;Descripción generada automáticamente">
            <a:extLst>
              <a:ext uri="{FF2B5EF4-FFF2-40B4-BE49-F238E27FC236}">
                <a16:creationId xmlns:a16="http://schemas.microsoft.com/office/drawing/2014/main" id="{D318FAEB-FD68-401A-97B7-E05EC628B2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51" y="436607"/>
            <a:ext cx="3122099" cy="1561725"/>
          </a:xfrm>
          <a:prstGeom prst="rect">
            <a:avLst/>
          </a:prstGeom>
        </p:spPr>
      </p:pic>
      <p:grpSp>
        <p:nvGrpSpPr>
          <p:cNvPr id="12" name="Gruppo 11">
            <a:extLst>
              <a:ext uri="{FF2B5EF4-FFF2-40B4-BE49-F238E27FC236}">
                <a16:creationId xmlns:a16="http://schemas.microsoft.com/office/drawing/2014/main" id="{A59DF84C-B861-4EC4-A783-D31F6648F79D}"/>
              </a:ext>
            </a:extLst>
          </p:cNvPr>
          <p:cNvGrpSpPr/>
          <p:nvPr userDrawn="1"/>
        </p:nvGrpSpPr>
        <p:grpSpPr>
          <a:xfrm>
            <a:off x="4031937" y="701944"/>
            <a:ext cx="1996960" cy="952504"/>
            <a:chOff x="8061774" y="1403887"/>
            <a:chExt cx="3992880" cy="1905007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668876A9-1954-4726-ACDA-AEDDF16849CF}"/>
                </a:ext>
              </a:extLst>
            </p:cNvPr>
            <p:cNvSpPr txBox="1"/>
            <p:nvPr userDrawn="1"/>
          </p:nvSpPr>
          <p:spPr>
            <a:xfrm>
              <a:off x="8061774" y="1403887"/>
              <a:ext cx="3829872" cy="16619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800" b="1" spc="150">
                  <a:solidFill>
                    <a:schemeClr val="bg1"/>
                  </a:solidFill>
                  <a:latin typeface="Abadi Extra Light" panose="020B0204020104020204" pitchFamily="34" charset="0"/>
                  <a:ea typeface="Montserrat" charset="0"/>
                  <a:cs typeface="Montserrat" charset="0"/>
                </a:rPr>
                <a:t>DII</a:t>
              </a:r>
              <a:endParaRPr lang="it-IT" sz="3600">
                <a:latin typeface="Abadi" panose="020B0604020202020204" pitchFamily="34" charset="0"/>
              </a:endParaRP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D69753FC-986F-490D-AC6C-F9BEEF65F65F}"/>
                </a:ext>
              </a:extLst>
            </p:cNvPr>
            <p:cNvSpPr txBox="1"/>
            <p:nvPr userDrawn="1"/>
          </p:nvSpPr>
          <p:spPr>
            <a:xfrm>
              <a:off x="8157023" y="2631786"/>
              <a:ext cx="3897631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it-IT" sz="800" b="0" i="0" u="none" strike="noStrike" kern="1200" cap="none" spc="15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B0604020202020204" pitchFamily="34" charset="0"/>
                  <a:ea typeface="Montserrat" charset="0"/>
                  <a:cs typeface="Montserrat" charset="0"/>
                </a:rPr>
                <a:t>Dipartimento di Ingegneria </a:t>
              </a:r>
              <a:br>
                <a:rPr kumimoji="0" lang="it-IT" sz="800" b="0" i="0" u="none" strike="noStrike" kern="1200" cap="none" spc="15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B0604020202020204" pitchFamily="34" charset="0"/>
                  <a:ea typeface="Montserrat" charset="0"/>
                  <a:cs typeface="Montserrat" charset="0"/>
                </a:rPr>
              </a:br>
              <a:r>
                <a:rPr kumimoji="0" lang="it-IT" sz="800" b="0" i="0" u="none" strike="noStrike" kern="1200" cap="none" spc="15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badi" panose="020B0604020202020204" pitchFamily="34" charset="0"/>
                  <a:ea typeface="Montserrat" charset="0"/>
                  <a:cs typeface="Montserrat" charset="0"/>
                </a:rPr>
                <a:t>dell’Informazione</a:t>
              </a:r>
              <a:endParaRPr lang="it-IT" sz="1800"/>
            </a:p>
          </p:txBody>
        </p:sp>
      </p:grp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A0BE24AE-9FF6-4C1B-B782-A7D10F0117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1" y="5785607"/>
            <a:ext cx="5742800" cy="312586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867311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609600" y="2843358"/>
            <a:ext cx="11010939" cy="631363"/>
          </a:xfrm>
        </p:spPr>
        <p:txBody>
          <a:bodyPr/>
          <a:lstStyle>
            <a:lvl1pPr marL="0" indent="0">
              <a:buNone/>
              <a:defRPr sz="3000">
                <a:solidFill>
                  <a:schemeClr val="bg1"/>
                </a:solidFill>
              </a:defRPr>
            </a:lvl1pPr>
            <a:lvl2pPr marL="45720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Titolo 3"/>
          <p:cNvSpPr>
            <a:spLocks noGrp="1"/>
          </p:cNvSpPr>
          <p:nvPr>
            <p:ph type="title"/>
          </p:nvPr>
        </p:nvSpPr>
        <p:spPr>
          <a:xfrm>
            <a:off x="609600" y="2063100"/>
            <a:ext cx="11010939" cy="428628"/>
          </a:xfrm>
          <a:prstGeom prst="rect">
            <a:avLst/>
          </a:prstGeom>
        </p:spPr>
        <p:txBody>
          <a:bodyPr anchor="ctr" anchorCtr="0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it-IT" sz="2000" b="0" kern="1200" cap="none" baseline="0" dirty="0">
                <a:solidFill>
                  <a:schemeClr val="bg1"/>
                </a:solidFill>
                <a:effectLst/>
                <a:latin typeface="Titillium Web" panose="00000500000000000000" pitchFamily="2" charset="0"/>
                <a:ea typeface="+mj-ea"/>
                <a:cs typeface="Tahoma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cxnSp>
        <p:nvCxnSpPr>
          <p:cNvPr id="7" name="Straight Connector 5">
            <a:extLst>
              <a:ext uri="{FF2B5EF4-FFF2-40B4-BE49-F238E27FC236}">
                <a16:creationId xmlns:a16="http://schemas.microsoft.com/office/drawing/2014/main" id="{37D4EC84-E23A-4FF4-B014-8D8A66F3E705}"/>
              </a:ext>
            </a:extLst>
          </p:cNvPr>
          <p:cNvCxnSpPr>
            <a:cxnSpLocks/>
          </p:cNvCxnSpPr>
          <p:nvPr userDrawn="1"/>
        </p:nvCxnSpPr>
        <p:spPr>
          <a:xfrm>
            <a:off x="609600" y="2667543"/>
            <a:ext cx="1101093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9">
            <a:extLst>
              <a:ext uri="{FF2B5EF4-FFF2-40B4-BE49-F238E27FC236}">
                <a16:creationId xmlns:a16="http://schemas.microsoft.com/office/drawing/2014/main" id="{7D1BD3CE-0245-4709-ABBE-25CA7A9DE330}"/>
              </a:ext>
            </a:extLst>
          </p:cNvPr>
          <p:cNvSpPr txBox="1"/>
          <p:nvPr userDrawn="1"/>
        </p:nvSpPr>
        <p:spPr>
          <a:xfrm>
            <a:off x="609601" y="5912081"/>
            <a:ext cx="44221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40"/>
              </a:lnSpc>
            </a:pPr>
            <a:r>
              <a:rPr lang="it-IT" sz="1400" spc="150">
                <a:solidFill>
                  <a:schemeClr val="bg1"/>
                </a:solidFill>
                <a:latin typeface="Titillium Web" panose="00000500000000000000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Data e ora</a:t>
            </a:r>
            <a:endParaRPr lang="en-US" sz="1400" spc="150">
              <a:solidFill>
                <a:schemeClr val="bg1"/>
              </a:solidFill>
              <a:latin typeface="Titillium Web" panose="00000500000000000000" pitchFamily="2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12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1" y="1785927"/>
            <a:ext cx="10972800" cy="4340237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609600" y="517523"/>
            <a:ext cx="10260462" cy="549278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it-IT" sz="3300" b="0" kern="1200" cap="none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tillium Web" panose="00000500000000000000" pitchFamily="2" charset="0"/>
                <a:ea typeface="+mj-ea"/>
                <a:cs typeface="Tahoma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DDC1C3B0-88A5-4966-B417-91AF2BA5D43C}"/>
              </a:ext>
            </a:extLst>
          </p:cNvPr>
          <p:cNvSpPr/>
          <p:nvPr userDrawn="1"/>
        </p:nvSpPr>
        <p:spPr>
          <a:xfrm>
            <a:off x="228660" y="517523"/>
            <a:ext cx="200077" cy="54927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2564F40-33BB-409B-BC03-C7519C2F75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0063" y="245664"/>
            <a:ext cx="1093278" cy="109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5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1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409561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it-IT" sz="900" b="1" kern="1200" cap="small">
          <a:solidFill>
            <a:schemeClr val="tx1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900" b="1">
          <a:solidFill>
            <a:schemeClr val="tx1"/>
          </a:solidFill>
          <a:latin typeface="Tahoma" pitchFamily="34" charset="0"/>
          <a:cs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900" b="1">
          <a:solidFill>
            <a:schemeClr val="tx1"/>
          </a:solidFill>
          <a:latin typeface="Tahoma" pitchFamily="34" charset="0"/>
          <a:cs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900" b="1">
          <a:solidFill>
            <a:schemeClr val="tx1"/>
          </a:solidFill>
          <a:latin typeface="Tahoma" pitchFamily="34" charset="0"/>
          <a:cs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900" b="1">
          <a:solidFill>
            <a:schemeClr val="tx1"/>
          </a:solidFill>
          <a:latin typeface="Tahoma" pitchFamily="34" charset="0"/>
          <a:cs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900" b="1">
          <a:solidFill>
            <a:schemeClr val="tx1"/>
          </a:solidFill>
          <a:latin typeface="Tahoma" pitchFamily="34" charset="0"/>
          <a:cs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900" b="1">
          <a:solidFill>
            <a:schemeClr val="tx1"/>
          </a:solidFill>
          <a:latin typeface="Tahoma" pitchFamily="34" charset="0"/>
          <a:cs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900" b="1">
          <a:solidFill>
            <a:schemeClr val="tx1"/>
          </a:solidFill>
          <a:latin typeface="Tahoma" pitchFamily="34" charset="0"/>
          <a:cs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900" b="1">
          <a:solidFill>
            <a:schemeClr val="tx1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itillium Web" panose="00000500000000000000" pitchFamily="2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tillium Web" panose="00000500000000000000" pitchFamily="2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itillium Web" panose="00000500000000000000" pitchFamily="2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itillium Web" panose="00000500000000000000" pitchFamily="2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itillium Web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CBA2ACAD-6755-4A0E-99A0-2B35FD5ADE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1" y="2130426"/>
            <a:ext cx="10255364" cy="1470025"/>
          </a:xfrm>
        </p:spPr>
        <p:txBody>
          <a:bodyPr/>
          <a:lstStyle/>
          <a:p>
            <a:r>
              <a:rPr lang="en-US" sz="3200" dirty="0" err="1">
                <a:latin typeface="Cambria" pitchFamily="34" charset="0"/>
                <a:ea typeface="Cambria" pitchFamily="34" charset="-122"/>
                <a:cs typeface="Cambria" pitchFamily="34" charset="-120"/>
              </a:rPr>
              <a:t>BperTrack</a:t>
            </a:r>
            <a:r>
              <a:rPr lang="en-US" sz="3200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: </a:t>
            </a:r>
            <a:r>
              <a:rPr lang="en-US" sz="3200" i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A Blockchain-Based Certification Architecture for Transparency, Traceability, and Quality Assurance in Manufacturing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1451E2F5-81F7-4642-9579-174F0049E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870960"/>
            <a:ext cx="10255365" cy="1752600"/>
          </a:xfrm>
        </p:spPr>
        <p:txBody>
          <a:bodyPr/>
          <a:lstStyle/>
          <a:p>
            <a:r>
              <a:rPr lang="it-IT" b="1" dirty="0"/>
              <a:t>Giacomo Zonneveld</a:t>
            </a:r>
            <a:r>
              <a:rPr lang="it-IT" dirty="0"/>
              <a:t>¹, Giulia Rafaiani¹, Flavio Tonetto², Gianalberto Cecchini², Davide Maffoli³, Luca Pagnoni³, Marco Baldi¹, Franco Chiaraluce¹</a:t>
            </a:r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04E2A51B-23AD-2700-6147-1467B72C4EF0}"/>
              </a:ext>
            </a:extLst>
          </p:cNvPr>
          <p:cNvSpPr/>
          <p:nvPr/>
        </p:nvSpPr>
        <p:spPr>
          <a:xfrm>
            <a:off x="914400" y="5345429"/>
            <a:ext cx="1051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¹ Università Politecnica delle Marche, Ancona, Italy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² Sinergia Consulenze S.r.l., Pesaro, Italy</a:t>
            </a:r>
            <a:endParaRPr lang="en-US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³ FAB S.r.l., Gallo di Petriano (PU), Italy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56078A5-292D-93E0-B01D-709923D627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355" b="27559"/>
          <a:stretch>
            <a:fillRect/>
          </a:stretch>
        </p:blipFill>
        <p:spPr>
          <a:xfrm>
            <a:off x="9194128" y="910555"/>
            <a:ext cx="1638300" cy="60468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B4388DD-FBC1-C805-1EF1-C9B6F58A9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335" y="910555"/>
            <a:ext cx="2344474" cy="60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44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Compared to existing approaches</a:t>
            </a:r>
            <a:endParaRPr lang="en-US" sz="28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952320"/>
              </p:ext>
            </p:extLst>
          </p:nvPr>
        </p:nvGraphicFramePr>
        <p:xfrm>
          <a:off x="1247818" y="1600200"/>
          <a:ext cx="9391564" cy="3246120"/>
        </p:xfrm>
        <a:graphic>
          <a:graphicData uri="http://schemas.openxmlformats.org/drawingml/2006/table">
            <a:tbl>
              <a:tblPr/>
              <a:tblGrid>
                <a:gridCol w="21947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20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4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4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8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10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Approach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Public chain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Batching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Open-source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Data-agnostic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Field-validated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Hyperledger-based traceability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varies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Private Ethereum (e.g., pharma)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Blockcerts (credentials)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TRACE-RICE (rice supply chain)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✗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BperTrack (this work)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E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E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E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E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E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b="1" dirty="0">
                          <a:solidFill>
                            <a:srgbClr val="1F4E7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✓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E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72440" y="5257800"/>
            <a:ext cx="11247120" cy="960120"/>
          </a:xfrm>
          <a:prstGeom prst="rect">
            <a:avLst/>
          </a:prstGeom>
          <a:solidFill>
            <a:srgbClr val="F4F6F9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701040" y="53492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Trade-off acknowledged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701040" y="5669280"/>
            <a:ext cx="10789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Public-chain anchoring exposes us to gas costs and confirmation latency. Both are managed by the batching design: gas is amortized over the batch, latency is bounded by the operator's chosen commit cadence.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0789920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 SCOPE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 and future work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55321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5" name="Shape 3"/>
          <p:cNvSpPr/>
          <p:nvPr/>
        </p:nvSpPr>
        <p:spPr>
          <a:xfrm>
            <a:off x="457200" y="1645920"/>
            <a:ext cx="73152" cy="2240280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685800" y="1828800"/>
            <a:ext cx="5166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Tested on Sepolia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685800" y="2331720"/>
            <a:ext cx="5166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costs are theoretical for mainnet. Production rollout requires per-adopter economic planning aligned with certification frequency and target batch sizes.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172200" y="1645920"/>
            <a:ext cx="55321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6172200" y="1645920"/>
            <a:ext cx="73152" cy="2240280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6400800" y="1828800"/>
            <a:ext cx="5166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Post-production certification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6400800" y="2331720"/>
            <a:ext cx="5166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pipeline certifies after the record is in the production database. Real-time certification triggered by IoT/RFID at production completion is a natural extension; architecture is hardware-agnostic by design.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4023360"/>
            <a:ext cx="55321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457200" y="4023360"/>
            <a:ext cx="73152" cy="2240280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685800" y="4206240"/>
            <a:ext cx="5166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Operator-driven batching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85800" y="4709160"/>
            <a:ext cx="5166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sizing is currently a human or scheduled decision. An adaptive policy based on queue depth, oldest-record age, and live gas price is straightforward future work.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172200" y="4023360"/>
            <a:ext cx="5532120" cy="2240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Shape 15"/>
          <p:cNvSpPr/>
          <p:nvPr/>
        </p:nvSpPr>
        <p:spPr>
          <a:xfrm>
            <a:off x="6172200" y="4023360"/>
            <a:ext cx="73152" cy="2240280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6400800" y="4206240"/>
            <a:ext cx="5166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L2 anchoring as an option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400800" y="4709160"/>
            <a:ext cx="5166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smart-contract side is chain-agnostic. Anchoring to an Ethereum L2 (Arbitrum, Optimism, Base) is a one-line config change and would further reduce costs at the price of additional finality assumptions.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789920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F04F-B6D6-8B31-5D3F-9F0172A7F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FD097A-9CB4-1D61-E8A3-5270DEEFE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4506" y="1772287"/>
            <a:ext cx="7582988" cy="11336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Thanks for the attention</a:t>
            </a:r>
          </a:p>
        </p:txBody>
      </p:sp>
      <p:graphicFrame>
        <p:nvGraphicFramePr>
          <p:cNvPr id="27" name="CasellaDiTesto 3">
            <a:extLst>
              <a:ext uri="{FF2B5EF4-FFF2-40B4-BE49-F238E27FC236}">
                <a16:creationId xmlns:a16="http://schemas.microsoft.com/office/drawing/2014/main" id="{F370AC4E-D9D2-4808-997B-34466C8082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0869173"/>
              </p:ext>
            </p:extLst>
          </p:nvPr>
        </p:nvGraphicFramePr>
        <p:xfrm>
          <a:off x="5994823" y="2132454"/>
          <a:ext cx="5231554" cy="3639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31BB940C-58B1-8566-EEA8-12146D85158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1" r="-605"/>
          <a:stretch/>
        </p:blipFill>
        <p:spPr>
          <a:xfrm>
            <a:off x="471634" y="3245791"/>
            <a:ext cx="4432098" cy="1412460"/>
          </a:xfrm>
          <a:prstGeom prst="rect">
            <a:avLst/>
          </a:prstGeom>
        </p:spPr>
      </p:pic>
      <p:sp>
        <p:nvSpPr>
          <p:cNvPr id="3" name="Segnaposto numero diapositiva 17">
            <a:extLst>
              <a:ext uri="{FF2B5EF4-FFF2-40B4-BE49-F238E27FC236}">
                <a16:creationId xmlns:a16="http://schemas.microsoft.com/office/drawing/2014/main" id="{F93D1B87-A8EA-7180-9BE3-9B0712E81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0FDBD4-CE5D-2D4E-B6A5-D697A6D4796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969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public-versus-private tension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54864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73152" cy="3291840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777240" y="1874520"/>
            <a:ext cx="5029200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Public chains</a:t>
            </a:r>
          </a:p>
          <a:p>
            <a:r>
              <a:rPr lang="en-US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Ethereum, Bitcoin — the maximalist option</a:t>
            </a:r>
            <a:endParaRPr lang="en-US" dirty="0"/>
          </a:p>
          <a:p>
            <a:pPr marL="0" indent="0">
              <a:buNone/>
            </a:pPr>
            <a:endParaRPr lang="en-US" sz="17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guarantees: immutability, transparency, trustless verification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Anyone can verify, with no trust in any party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But: one transaction per record does not scale economically for SMEs</a:t>
            </a:r>
            <a:endParaRPr lang="en-US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217920" y="1737360"/>
            <a:ext cx="54864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8"/>
          <p:cNvSpPr/>
          <p:nvPr/>
        </p:nvSpPr>
        <p:spPr>
          <a:xfrm>
            <a:off x="6217920" y="1737360"/>
            <a:ext cx="73152" cy="3291840"/>
          </a:xfrm>
          <a:prstGeom prst="rect">
            <a:avLst/>
          </a:prstGeom>
          <a:solidFill>
            <a:srgbClr val="2E75B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6537960" y="1874520"/>
            <a:ext cx="5029200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700" b="1" dirty="0">
              <a:solidFill>
                <a:srgbClr val="1F4E79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buNone/>
            </a:pPr>
            <a:r>
              <a:rPr lang="en-US" sz="17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Private / permissioned</a:t>
            </a:r>
          </a:p>
          <a:p>
            <a:r>
              <a:rPr lang="en-US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Hyperledger, private Ethereum, consortium chains</a:t>
            </a:r>
          </a:p>
          <a:p>
            <a:endParaRPr lang="en-US" i="1" dirty="0">
              <a:solidFill>
                <a:srgbClr val="555555"/>
              </a:solidFill>
              <a:latin typeface="Calibri" pitchFamily="34" charset="0"/>
              <a:cs typeface="Calibri" pitchFamily="34" charset="-120"/>
            </a:endParaRPr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Cheap transactions, controllable performance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But: re-introduces a central authority, asymmetric trust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Privileged actors can roll back, censor, or alter records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457200" y="5394960"/>
            <a:ext cx="11247120" cy="822960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457200" y="539496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 we have public-chain trust guarantees at SME-manufacturing cost — and as open-source?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789920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CONTRIBUTION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BperTrack contributes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65176" y="1600200"/>
            <a:ext cx="21945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5" name="Shape 3"/>
          <p:cNvSpPr/>
          <p:nvPr/>
        </p:nvSpPr>
        <p:spPr>
          <a:xfrm>
            <a:off x="265176" y="1600200"/>
            <a:ext cx="2194560" cy="73152"/>
          </a:xfrm>
          <a:prstGeom prst="rect">
            <a:avLst/>
          </a:prstGeom>
          <a:solidFill>
            <a:srgbClr val="8B2331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402336" y="1719070"/>
            <a:ext cx="1920240" cy="38862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4E79"/>
                </a:solidFill>
                <a:latin typeface="Cambria" pitchFamily="34" charset="0"/>
              </a:rPr>
              <a:t>01</a:t>
            </a:r>
          </a:p>
          <a:p>
            <a:r>
              <a:rPr lang="en-US" sz="2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Open-source Cert Engine</a:t>
            </a:r>
          </a:p>
          <a:p>
            <a:endParaRPr lang="en-US" sz="2400" b="1" dirty="0">
              <a:solidFill>
                <a:srgbClr val="1F4E79"/>
              </a:solidFill>
              <a:latin typeface="Cambria" pitchFamily="34" charset="0"/>
            </a:endParaRPr>
          </a:p>
          <a:p>
            <a:r>
              <a:rPr lang="en-US" sz="1600" i="1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GPL-3.0 </a:t>
            </a:r>
            <a:r>
              <a:rPr lang="en-US" sz="1600" i="1" dirty="0" err="1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github.com</a:t>
            </a:r>
            <a:r>
              <a:rPr lang="en-US" sz="1600" i="1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600" i="1" dirty="0" err="1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secomms</a:t>
            </a:r>
            <a:r>
              <a:rPr lang="en-US" sz="1600" i="1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600" i="1" dirty="0" err="1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certengine</a:t>
            </a:r>
            <a:endParaRPr lang="en-US" sz="1600" i="1" dirty="0">
              <a:solidFill>
                <a:srgbClr val="8B233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600" i="1" dirty="0">
              <a:solidFill>
                <a:srgbClr val="8B2331"/>
              </a:solidFill>
              <a:latin typeface="Calibri" pitchFamily="34" charset="0"/>
              <a:cs typeface="Calibri" pitchFamily="34" charset="-120"/>
            </a:endParaRP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Deployable microservice, not a research prototype. Docker, Node.js, REST API, statistics endpoints, Prometheus metrics.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02336" y="2286000"/>
            <a:ext cx="1920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02336" y="31546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624328" y="1600200"/>
            <a:ext cx="21945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11" name="Shape 9"/>
          <p:cNvSpPr/>
          <p:nvPr/>
        </p:nvSpPr>
        <p:spPr>
          <a:xfrm>
            <a:off x="2624328" y="1600200"/>
            <a:ext cx="2194560" cy="73152"/>
          </a:xfrm>
          <a:prstGeom prst="rect">
            <a:avLst/>
          </a:prstGeom>
          <a:solidFill>
            <a:srgbClr val="8B223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2761488" y="1719070"/>
            <a:ext cx="1920240" cy="39319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</a:p>
          <a:p>
            <a:r>
              <a:rPr lang="en-US" sz="2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Public-chain anchoring</a:t>
            </a:r>
            <a:br>
              <a:rPr lang="en-US" sz="2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</a:br>
            <a:endParaRPr lang="en-US" sz="2000" b="1" dirty="0">
              <a:solidFill>
                <a:srgbClr val="1F4E79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endParaRPr lang="en-US" sz="2400" b="1" dirty="0">
              <a:solidFill>
                <a:srgbClr val="1F4E79"/>
              </a:solidFill>
              <a:latin typeface="Cambria" pitchFamily="34" charset="0"/>
            </a:endParaRPr>
          </a:p>
          <a:p>
            <a:r>
              <a:rPr lang="en-US" sz="1600" i="1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</a:t>
            </a:r>
          </a:p>
          <a:p>
            <a:endParaRPr lang="en-US" sz="2400" i="1" dirty="0">
              <a:solidFill>
                <a:srgbClr val="8B2331"/>
              </a:solidFill>
              <a:latin typeface="Calibri" pitchFamily="34" charset="0"/>
              <a:cs typeface="Calibri" pitchFamily="34" charset="-120"/>
            </a:endParaRP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anchored to Ethereum. Verification requires no trust in our infrastructure; anyone can verify independently.</a:t>
            </a:r>
            <a:b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600" dirty="0">
              <a:solidFill>
                <a:srgbClr val="1A1A1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761488" y="31546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600200"/>
            <a:ext cx="21945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 dirty="0"/>
          </a:p>
        </p:txBody>
      </p:sp>
      <p:sp>
        <p:nvSpPr>
          <p:cNvPr id="17" name="Shape 15"/>
          <p:cNvSpPr/>
          <p:nvPr/>
        </p:nvSpPr>
        <p:spPr>
          <a:xfrm>
            <a:off x="4983480" y="1600200"/>
            <a:ext cx="2194560" cy="73152"/>
          </a:xfrm>
          <a:prstGeom prst="rect">
            <a:avLst/>
          </a:prstGeom>
          <a:solidFill>
            <a:srgbClr val="8B223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5120640" y="1837944"/>
            <a:ext cx="1920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</a:p>
          <a:p>
            <a:r>
              <a:rPr lang="en-US" sz="2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Merkle-tree batching</a:t>
            </a:r>
          </a:p>
          <a:p>
            <a:endParaRPr lang="en-US" sz="2400" b="1" dirty="0">
              <a:solidFill>
                <a:srgbClr val="1F4E79"/>
              </a:solidFill>
              <a:latin typeface="Cambria" pitchFamily="34" charset="0"/>
            </a:endParaRPr>
          </a:p>
          <a:p>
            <a:endParaRPr lang="en-US" sz="2400" b="1" dirty="0">
              <a:solidFill>
                <a:srgbClr val="1F4E79"/>
              </a:solidFill>
              <a:latin typeface="Cambria" pitchFamily="34" charset="0"/>
            </a:endParaRPr>
          </a:p>
          <a:p>
            <a:r>
              <a:rPr lang="en-US" sz="1600" i="1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Traceability</a:t>
            </a:r>
          </a:p>
          <a:p>
            <a:endParaRPr lang="en-US" sz="1600" i="1" dirty="0">
              <a:solidFill>
                <a:srgbClr val="8B2331"/>
              </a:solidFill>
              <a:latin typeface="Calibri" pitchFamily="34" charset="0"/>
              <a:cs typeface="Calibri" pitchFamily="34" charset="-120"/>
            </a:endParaRP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transaction certifies an entire batch. Decouples cost from record count, enabling a tunable cost/timeliness trade-off.</a:t>
            </a:r>
            <a:endParaRPr lang="en-US" sz="16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7342632" y="1600200"/>
            <a:ext cx="21945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3" name="Shape 21"/>
          <p:cNvSpPr/>
          <p:nvPr/>
        </p:nvSpPr>
        <p:spPr>
          <a:xfrm>
            <a:off x="7342632" y="1600200"/>
            <a:ext cx="2194560" cy="73152"/>
          </a:xfrm>
          <a:prstGeom prst="rect">
            <a:avLst/>
          </a:prstGeom>
          <a:solidFill>
            <a:srgbClr val="8B223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4" name="Text 22"/>
          <p:cNvSpPr/>
          <p:nvPr/>
        </p:nvSpPr>
        <p:spPr>
          <a:xfrm>
            <a:off x="7479792" y="1828800"/>
            <a:ext cx="1920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</a:p>
          <a:p>
            <a:r>
              <a:rPr lang="en-US" sz="2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Data-agnostic certification</a:t>
            </a:r>
          </a:p>
          <a:p>
            <a:br>
              <a:rPr lang="en-US" sz="2400" b="1" dirty="0">
                <a:solidFill>
                  <a:srgbClr val="1F4E79"/>
                </a:solidFill>
                <a:latin typeface="Cambria" pitchFamily="34" charset="0"/>
              </a:rPr>
            </a:br>
            <a:endParaRPr lang="en-US" sz="2400" b="1" dirty="0">
              <a:solidFill>
                <a:srgbClr val="1F4E79"/>
              </a:solidFill>
              <a:latin typeface="Cambria" pitchFamily="34" charset="0"/>
            </a:endParaRPr>
          </a:p>
          <a:p>
            <a:r>
              <a:rPr lang="en-US" sz="1600" i="1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assurance</a:t>
            </a:r>
          </a:p>
          <a:p>
            <a:endParaRPr lang="en-US" sz="2400" i="1" dirty="0">
              <a:solidFill>
                <a:srgbClr val="8B2331"/>
              </a:solidFill>
              <a:latin typeface="Calibri" pitchFamily="34" charset="0"/>
              <a:cs typeface="Calibri" pitchFamily="34" charset="-120"/>
            </a:endParaRP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JSON document, including Base64-encoded PDFs and images. No schema lock-in. Quality artifacts fit the same pipeline.</a:t>
            </a:r>
            <a:b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479792" y="3566160"/>
            <a:ext cx="1920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9701784" y="1600200"/>
            <a:ext cx="2194560" cy="4114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9" name="Shape 27"/>
          <p:cNvSpPr/>
          <p:nvPr/>
        </p:nvSpPr>
        <p:spPr>
          <a:xfrm>
            <a:off x="9701784" y="1600200"/>
            <a:ext cx="2194560" cy="73152"/>
          </a:xfrm>
          <a:prstGeom prst="rect">
            <a:avLst/>
          </a:prstGeom>
          <a:solidFill>
            <a:srgbClr val="8B2230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0" name="Text 28"/>
          <p:cNvSpPr/>
          <p:nvPr/>
        </p:nvSpPr>
        <p:spPr>
          <a:xfrm>
            <a:off x="9742932" y="1719071"/>
            <a:ext cx="2112264" cy="39959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</a:p>
          <a:p>
            <a:r>
              <a:rPr lang="en-US" sz="2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Validated against real production data</a:t>
            </a:r>
            <a:br>
              <a:rPr lang="en-US" sz="20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</a:br>
            <a:endParaRPr lang="en-US" sz="2400" b="1" dirty="0">
              <a:solidFill>
                <a:srgbClr val="1F4E79"/>
              </a:solidFill>
              <a:latin typeface="Cambria" pitchFamily="34" charset="0"/>
            </a:endParaRPr>
          </a:p>
          <a:p>
            <a:r>
              <a:rPr lang="en-US" sz="1600" i="1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 Manufacturing</a:t>
            </a:r>
            <a:endParaRPr lang="en-US" sz="1600" dirty="0"/>
          </a:p>
          <a:p>
            <a:endParaRPr lang="en-US" sz="1600" dirty="0"/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integration with a production database, validating the architecture against real data.</a:t>
            </a:r>
            <a:b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b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9838944" y="3154680"/>
            <a:ext cx="1920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9838944" y="3566160"/>
            <a:ext cx="1920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57200" y="589788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pillars of the title map to three design choices: public chain → transparency · batching → traceability · data-agnostic → quality assurance.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10789920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OVERVIEW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Hybrid on-chain / off-chain architecture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64194" y="1987833"/>
            <a:ext cx="6981843" cy="3714292"/>
          </a:xfrm>
          <a:prstGeom prst="rect">
            <a:avLst/>
          </a:prstGeom>
          <a:solidFill>
            <a:srgbClr val="F4F6F9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Shape 6"/>
          <p:cNvSpPr/>
          <p:nvPr/>
        </p:nvSpPr>
        <p:spPr>
          <a:xfrm>
            <a:off x="7327392" y="1325880"/>
            <a:ext cx="54864" cy="1005840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9" name="Text 7"/>
          <p:cNvSpPr/>
          <p:nvPr/>
        </p:nvSpPr>
        <p:spPr>
          <a:xfrm>
            <a:off x="7510272" y="1479766"/>
            <a:ext cx="4224528" cy="8519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Sender</a:t>
            </a: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Extracts traceability records from the production process.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327392" y="2468880"/>
            <a:ext cx="54864" cy="1371599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7510272" y="2419806"/>
            <a:ext cx="4224528" cy="14408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 Engine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Dockerized</a:t>
            </a: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Node.js microservice.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Hashes, batches, anchors, returns proofs.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uses optimized Indexed Merkle Trees</a:t>
            </a:r>
            <a:r>
              <a:rPr lang="en-US" sz="1600" baseline="30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In-memory only: data deleted after certification procedure is completed. </a:t>
            </a:r>
            <a:endParaRPr lang="en-US" sz="1600" baseline="30000" dirty="0"/>
          </a:p>
        </p:txBody>
      </p:sp>
      <p:sp>
        <p:nvSpPr>
          <p:cNvPr id="14" name="Shape 12"/>
          <p:cNvSpPr/>
          <p:nvPr/>
        </p:nvSpPr>
        <p:spPr>
          <a:xfrm>
            <a:off x="7327392" y="4024480"/>
            <a:ext cx="54864" cy="1005840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3"/>
          <p:cNvSpPr/>
          <p:nvPr/>
        </p:nvSpPr>
        <p:spPr>
          <a:xfrm>
            <a:off x="7510272" y="4030614"/>
            <a:ext cx="4178808" cy="10058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 App Backend</a:t>
            </a: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Persists records + certification metadata. Convenience layer, not required for verification.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327392" y="5167480"/>
            <a:ext cx="54864" cy="1005840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7510272" y="5167479"/>
            <a:ext cx="4224528" cy="10058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Web App Frontend</a:t>
            </a: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End-user interface: scan a product label, retrieve full history, verify.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789920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12</a:t>
            </a:r>
            <a:endParaRPr lang="en-US" sz="900" dirty="0"/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62A6299E-4446-6082-AFA1-AB32867CED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73" y="2103120"/>
            <a:ext cx="6897359" cy="3494742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5648B8D0-A455-E375-DCB7-D1861309B8AD}"/>
              </a:ext>
            </a:extLst>
          </p:cNvPr>
          <p:cNvSpPr txBox="1"/>
          <p:nvPr/>
        </p:nvSpPr>
        <p:spPr>
          <a:xfrm>
            <a:off x="216673" y="6261407"/>
            <a:ext cx="10999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aseline="30000" dirty="0"/>
              <a:t>1</a:t>
            </a:r>
            <a:r>
              <a:rPr lang="it-IT" sz="1200" dirty="0"/>
              <a:t> G. Zonneveld, G. </a:t>
            </a:r>
            <a:r>
              <a:rPr lang="it-IT" sz="1200" dirty="0" err="1"/>
              <a:t>Rafaiani</a:t>
            </a:r>
            <a:r>
              <a:rPr lang="it-IT" sz="1200" dirty="0"/>
              <a:t>, M. Battaglioni, M. Baldi, "Data </a:t>
            </a:r>
            <a:r>
              <a:rPr lang="it-IT" sz="1200" dirty="0" err="1"/>
              <a:t>Certification</a:t>
            </a:r>
            <a:r>
              <a:rPr lang="it-IT" sz="1200" dirty="0"/>
              <a:t> Strategies for Blockchain-</a:t>
            </a:r>
            <a:r>
              <a:rPr lang="it-IT" sz="1200" dirty="0" err="1"/>
              <a:t>based</a:t>
            </a:r>
            <a:r>
              <a:rPr lang="it-IT" sz="1200" dirty="0"/>
              <a:t> </a:t>
            </a:r>
            <a:r>
              <a:rPr lang="it-IT" sz="1200" dirty="0" err="1"/>
              <a:t>Traceability</a:t>
            </a:r>
            <a:r>
              <a:rPr lang="it-IT" sz="1200" dirty="0"/>
              <a:t> Systems," </a:t>
            </a:r>
            <a:r>
              <a:rPr lang="it-IT" sz="1200" i="1" dirty="0"/>
              <a:t>2025 IEEE International Conference on Blockchain and </a:t>
            </a:r>
            <a:r>
              <a:rPr lang="it-IT" sz="1200" i="1" dirty="0" err="1"/>
              <a:t>Cryptocurrency</a:t>
            </a:r>
            <a:r>
              <a:rPr lang="it-IT" sz="1200" i="1" dirty="0"/>
              <a:t> (ICBC)</a:t>
            </a:r>
            <a:r>
              <a:rPr lang="it-IT" sz="1200" dirty="0"/>
              <a:t>, Pisa, Italy, 2025, pp. 1-8, </a:t>
            </a:r>
            <a:r>
              <a:rPr lang="it-IT" sz="1200" dirty="0" err="1"/>
              <a:t>doi</a:t>
            </a:r>
            <a:r>
              <a:rPr lang="it-IT" sz="1200" dirty="0"/>
              <a:t>: 10.1109/ICBC64466.2025.11114484.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Certification in four steps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8175" y="1416921"/>
            <a:ext cx="6875228" cy="4594185"/>
          </a:xfrm>
          <a:prstGeom prst="rect">
            <a:avLst/>
          </a:prstGeom>
          <a:solidFill>
            <a:srgbClr val="F4F6F9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457200" y="23774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PLACEHOLDER ]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2788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Insert Figure 2 from the paper: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3154680"/>
            <a:ext cx="5120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workflow (sequence diagram with the Cert Engine APIs)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7680960" y="1554480"/>
            <a:ext cx="4345388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r>
              <a:rPr lang="en-US" sz="16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Forwarding, formatting &amp; hashing</a:t>
            </a: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JSON with ID + </a:t>
            </a:r>
            <a:r>
              <a:rPr lang="en-US" sz="1600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certData</a:t>
            </a: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array. </a:t>
            </a: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600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requestCert</a:t>
            </a: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SHA-256 of each record enqueued. Returns a ticket. No plaintext stored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040880" y="1554480"/>
            <a:ext cx="579385" cy="1024128"/>
          </a:xfrm>
          <a:prstGeom prst="rect">
            <a:avLst/>
          </a:prstGeom>
          <a:solidFill>
            <a:srgbClr val="1F4E79"/>
          </a:solidFill>
          <a:ln/>
        </p:spPr>
        <p:txBody>
          <a:bodyPr anchor="ctr"/>
          <a:lstStyle/>
          <a:p>
            <a:pPr algn="ctr"/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it-IT" sz="3000" dirty="0"/>
          </a:p>
        </p:txBody>
      </p:sp>
      <p:sp>
        <p:nvSpPr>
          <p:cNvPr id="11" name="Text 9"/>
          <p:cNvSpPr/>
          <p:nvPr/>
        </p:nvSpPr>
        <p:spPr>
          <a:xfrm>
            <a:off x="7040880" y="16916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040880" y="2011680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680958" y="2633472"/>
            <a:ext cx="4345389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r>
              <a:rPr lang="en-US" sz="16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Certification trigger</a:t>
            </a: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/certify → Merkle tree built over the queue, root submitted in a single transaction. Returns </a:t>
            </a:r>
            <a:r>
              <a:rPr lang="en-US" sz="1600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</a:t>
            </a: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hash + timestamp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040880" y="2633472"/>
            <a:ext cx="579385" cy="1024128"/>
          </a:xfrm>
          <a:prstGeom prst="rect">
            <a:avLst/>
          </a:prstGeom>
          <a:solidFill>
            <a:srgbClr val="1F4E79"/>
          </a:solidFill>
          <a:ln/>
        </p:spPr>
        <p:txBody>
          <a:bodyPr anchor="ctr"/>
          <a:lstStyle/>
          <a:p>
            <a:pPr algn="ctr"/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it-IT" sz="3000" dirty="0"/>
          </a:p>
        </p:txBody>
      </p:sp>
      <p:sp>
        <p:nvSpPr>
          <p:cNvPr id="17" name="Text 15"/>
          <p:cNvSpPr/>
          <p:nvPr/>
        </p:nvSpPr>
        <p:spPr>
          <a:xfrm>
            <a:off x="7040880" y="3090672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680958" y="3712464"/>
            <a:ext cx="4345390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r>
              <a:rPr lang="en-US" sz="16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Proof download</a:t>
            </a: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600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downloadCert</a:t>
            </a: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→ Merkle proofs returned, one per record.</a:t>
            </a: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Receipt = proof + </a:t>
            </a:r>
            <a:r>
              <a:rPr lang="en-US" sz="1600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</a:t>
            </a: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hash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040880" y="3712464"/>
            <a:ext cx="579385" cy="1024128"/>
          </a:xfrm>
          <a:prstGeom prst="rect">
            <a:avLst/>
          </a:prstGeom>
          <a:solidFill>
            <a:srgbClr val="1F4E79"/>
          </a:solidFill>
          <a:ln/>
        </p:spPr>
        <p:txBody>
          <a:bodyPr anchor="ctr"/>
          <a:lstStyle/>
          <a:p>
            <a:pPr algn="ctr"/>
            <a:endParaRPr lang="en-US" sz="30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algn="ctr"/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  <a:p>
            <a:pPr algn="ctr"/>
            <a:endParaRPr lang="it-IT" sz="3000" dirty="0"/>
          </a:p>
        </p:txBody>
      </p:sp>
      <p:sp>
        <p:nvSpPr>
          <p:cNvPr id="21" name="Text 19"/>
          <p:cNvSpPr/>
          <p:nvPr/>
        </p:nvSpPr>
        <p:spPr>
          <a:xfrm>
            <a:off x="7040880" y="3849624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040880" y="4169664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7680956" y="4791456"/>
            <a:ext cx="4345391" cy="10241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r>
              <a:rPr lang="en-US" sz="16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wipe out</a:t>
            </a:r>
          </a:p>
          <a:p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</a:t>
            </a:r>
            <a:r>
              <a:rPr lang="en-US" sz="1600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ackDownload</a:t>
            </a: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wipes the queue</a:t>
            </a:r>
            <a:endParaRPr lang="en-US" sz="1600" dirty="0"/>
          </a:p>
          <a:p>
            <a:endParaRPr lang="it-IT" sz="1600" dirty="0"/>
          </a:p>
        </p:txBody>
      </p:sp>
      <p:sp>
        <p:nvSpPr>
          <p:cNvPr id="24" name="Shape 22"/>
          <p:cNvSpPr/>
          <p:nvPr/>
        </p:nvSpPr>
        <p:spPr>
          <a:xfrm>
            <a:off x="7040880" y="4791456"/>
            <a:ext cx="579385" cy="1024128"/>
          </a:xfrm>
          <a:prstGeom prst="rect">
            <a:avLst/>
          </a:prstGeom>
          <a:solidFill>
            <a:srgbClr val="1F4E79"/>
          </a:solidFill>
          <a:ln/>
        </p:spPr>
        <p:txBody>
          <a:bodyPr anchor="ctr"/>
          <a:lstStyle/>
          <a:p>
            <a:pPr algn="ctr"/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000" dirty="0"/>
          </a:p>
        </p:txBody>
      </p:sp>
      <p:sp>
        <p:nvSpPr>
          <p:cNvPr id="26" name="Text 24"/>
          <p:cNvSpPr/>
          <p:nvPr/>
        </p:nvSpPr>
        <p:spPr>
          <a:xfrm>
            <a:off x="7040880" y="492861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040880" y="5248656"/>
            <a:ext cx="4572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57200" y="6126480"/>
            <a:ext cx="1124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2 and 3 are decoupled: operators commit when batch size or queue age makes gas worthwhile — this is the cost/timeliness knob.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789920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12</a:t>
            </a:r>
            <a:endParaRPr lang="en-US" sz="900" dirty="0"/>
          </a:p>
        </p:txBody>
      </p:sp>
      <p:pic>
        <p:nvPicPr>
          <p:cNvPr id="33" name="Immagine 32">
            <a:extLst>
              <a:ext uri="{FF2B5EF4-FFF2-40B4-BE49-F238E27FC236}">
                <a16:creationId xmlns:a16="http://schemas.microsoft.com/office/drawing/2014/main" id="{0EF8F5C5-3D31-210C-3417-257002AC9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52" y="1473922"/>
            <a:ext cx="6720273" cy="448018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Verification: stateless, infrastructure-independent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47870" y="1222512"/>
            <a:ext cx="8030817" cy="4675367"/>
          </a:xfrm>
          <a:prstGeom prst="rect">
            <a:avLst/>
          </a:prstGeom>
          <a:solidFill>
            <a:srgbClr val="F4F6F9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7178040" y="16002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Properties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458200" y="2011680"/>
            <a:ext cx="3291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789920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12</a:t>
            </a:r>
            <a:endParaRPr lang="en-US" sz="9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2591B670-DAC0-00A8-CFB9-C44750183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56822"/>
            <a:ext cx="7772400" cy="4468372"/>
          </a:xfrm>
          <a:prstGeom prst="rect">
            <a:avLst/>
          </a:prstGeom>
        </p:spPr>
      </p:pic>
      <p:sp>
        <p:nvSpPr>
          <p:cNvPr id="17" name="Shape 6">
            <a:extLst>
              <a:ext uri="{FF2B5EF4-FFF2-40B4-BE49-F238E27FC236}">
                <a16:creationId xmlns:a16="http://schemas.microsoft.com/office/drawing/2014/main" id="{A087D0F3-691D-A356-326A-CF147DB46177}"/>
              </a:ext>
            </a:extLst>
          </p:cNvPr>
          <p:cNvSpPr/>
          <p:nvPr/>
        </p:nvSpPr>
        <p:spPr>
          <a:xfrm>
            <a:off x="8488017" y="2675614"/>
            <a:ext cx="3568148" cy="1506772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Stateless: no server state needed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trust in </a:t>
            </a:r>
            <a:r>
              <a:rPr lang="en-US" sz="1600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BperTrack</a:t>
            </a: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infrastructure required</a:t>
            </a:r>
            <a:endParaRPr lang="en-US" sz="1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Anyone with the data can verify, even years later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ECONOMICS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Merkle batching makes the public chain viable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691640"/>
            <a:ext cx="548640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Naive: one </a:t>
            </a:r>
            <a:r>
              <a:rPr lang="en-US" b="1" dirty="0" err="1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tx</a:t>
            </a:r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per record</a:t>
            </a:r>
            <a:endParaRPr lang="en-US" dirty="0"/>
          </a:p>
          <a:p>
            <a:endParaRPr lang="it-IT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On-chain cost: N × (one Ethereum 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Scales linearly with record count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8B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Non-viable at thousands of records / day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6291072" y="1691640"/>
            <a:ext cx="5413248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r>
              <a:rPr lang="en-US" b="1" dirty="0" err="1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BperTrack</a:t>
            </a:r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: one </a:t>
            </a:r>
            <a:r>
              <a:rPr lang="en-US" b="1" dirty="0" err="1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tx</a:t>
            </a:r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per batch</a:t>
            </a:r>
            <a:endParaRPr lang="en-US" dirty="0"/>
          </a:p>
          <a:p>
            <a:endParaRPr lang="it-IT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On-chain cost: 1 Ethereum 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tx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 batch (32-byte root)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of batch size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Per-record verification stays O(log₂ n)</a:t>
            </a:r>
            <a:endParaRPr lang="en-US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size and timing become a knob, not a constraint</a:t>
            </a:r>
            <a:endParaRPr lang="en-US" dirty="0"/>
          </a:p>
          <a:p>
            <a:endParaRPr lang="it-IT" dirty="0"/>
          </a:p>
        </p:txBody>
      </p:sp>
      <p:sp>
        <p:nvSpPr>
          <p:cNvPr id="8" name="Shape 6"/>
          <p:cNvSpPr/>
          <p:nvPr/>
        </p:nvSpPr>
        <p:spPr>
          <a:xfrm>
            <a:off x="6217920" y="1691640"/>
            <a:ext cx="73152" cy="3291840"/>
          </a:xfrm>
          <a:prstGeom prst="rect">
            <a:avLst/>
          </a:prstGeom>
          <a:solidFill>
            <a:srgbClr val="8B2331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457200" y="5212080"/>
            <a:ext cx="11247120" cy="1143000"/>
          </a:xfrm>
          <a:prstGeom prst="rect">
            <a:avLst/>
          </a:prstGeom>
          <a:solidFill>
            <a:srgbClr val="F4F6F9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Built-in fee control</a:t>
            </a:r>
            <a:endParaRPr lang="en-US" dirty="0"/>
          </a:p>
          <a:p>
            <a:r>
              <a:rPr lang="en-US" dirty="0">
                <a:solidFill>
                  <a:srgbClr val="8B233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</a:t>
            </a:r>
            <a:r>
              <a:rPr lang="en-US" dirty="0" err="1">
                <a:solidFill>
                  <a:srgbClr val="8B233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api</a:t>
            </a:r>
            <a:r>
              <a:rPr lang="en-US" dirty="0">
                <a:solidFill>
                  <a:srgbClr val="8B233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</a:t>
            </a:r>
            <a:r>
              <a:rPr lang="en-US" dirty="0" err="1">
                <a:solidFill>
                  <a:srgbClr val="8B233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getGasPrice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returns live base fee, priority fee, max fee (EIP-1559) and converted EUR estimates. Operators can schedule commits against favorable network conditions.</a:t>
            </a:r>
            <a:endParaRPr lang="en-US" dirty="0"/>
          </a:p>
          <a:p>
            <a:endParaRPr lang="it-IT" dirty="0"/>
          </a:p>
        </p:txBody>
      </p:sp>
      <p:sp>
        <p:nvSpPr>
          <p:cNvPr id="16" name="Text 14"/>
          <p:cNvSpPr/>
          <p:nvPr/>
        </p:nvSpPr>
        <p:spPr>
          <a:xfrm>
            <a:off x="10789920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INTEGRATION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FAB Manufacturing — driving requirements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662928" y="1645920"/>
            <a:ext cx="4373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Certified fields</a:t>
            </a:r>
            <a:endParaRPr lang="en-US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981660"/>
              </p:ext>
            </p:extLst>
          </p:nvPr>
        </p:nvGraphicFramePr>
        <p:xfrm>
          <a:off x="6662928" y="2011680"/>
          <a:ext cx="5160264" cy="3261360"/>
        </p:xfrm>
        <a:graphic>
          <a:graphicData uri="http://schemas.openxmlformats.org/drawingml/2006/table">
            <a:tbl>
              <a:tblPr/>
              <a:tblGrid>
                <a:gridCol w="1984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5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3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Field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Meaning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Pool</a:t>
                      </a:r>
                      <a:endParaRPr lang="en-US" sz="16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Batch identifier (work center group)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ProdID / ItemID</a:t>
                      </a:r>
                      <a:endParaRPr lang="en-US" sz="16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Production order / article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Date</a:t>
                      </a:r>
                      <a:endParaRPr lang="en-US" sz="16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Timestamp of record insertion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i="1" dirty="0">
                          <a:solidFill>
                            <a:srgbClr val="8B2331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ConformingPieces</a:t>
                      </a:r>
                      <a:endParaRPr lang="en-US" sz="16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i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Quality: pieces produced to spec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WorkCenter</a:t>
                      </a:r>
                      <a:endParaRPr lang="en-US" sz="16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Where the order was executed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RawMaterial</a:t>
                      </a:r>
                      <a:endParaRPr lang="en-US" sz="16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Raw material batch used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i="1" dirty="0">
                          <a:solidFill>
                            <a:srgbClr val="8B2331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Width / Length</a:t>
                      </a:r>
                      <a:endParaRPr lang="en-US" sz="16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i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Quality: dimensional data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0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ConsumptionRM / UnitID</a:t>
                      </a:r>
                      <a:endParaRPr lang="en-US" sz="16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60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Material consumed + unit</a:t>
                      </a:r>
                      <a:endParaRPr lang="en-US" sz="16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Text 8"/>
          <p:cNvSpPr/>
          <p:nvPr/>
        </p:nvSpPr>
        <p:spPr>
          <a:xfrm>
            <a:off x="457200" y="61722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55555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Sepolia test transaction: 0xc95610a4678d07cda05438db59035d9dd19a5e9068daec75af894324d701afcf  ·  2026-02-05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0789920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12</a:t>
            </a:r>
            <a:endParaRPr lang="en-US" sz="9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1343862-E245-2917-D14A-10302720B29F}"/>
              </a:ext>
            </a:extLst>
          </p:cNvPr>
          <p:cNvSpPr txBox="1"/>
          <p:nvPr/>
        </p:nvSpPr>
        <p:spPr>
          <a:xfrm>
            <a:off x="457200" y="1480929"/>
            <a:ext cx="563880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Setup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Italian SME manufacturer, discrete production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organized in Pools (orders grouped by work center)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label encodes year, week, last digits of Pool ID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Sender connected directly to their production database</a:t>
            </a:r>
            <a:endParaRPr lang="en-US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50986D2-BEEC-69CE-D7D3-1E8F6B72629B}"/>
              </a:ext>
            </a:extLst>
          </p:cNvPr>
          <p:cNvSpPr txBox="1"/>
          <p:nvPr/>
        </p:nvSpPr>
        <p:spPr>
          <a:xfrm>
            <a:off x="457200" y="4242063"/>
            <a:ext cx="5879591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Validated end-to-end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Certify → download proofs → verify on Ethereum 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Sepolia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Tampered records correctly rejected</a:t>
            </a:r>
            <a:endParaRPr lang="en-US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exercised against real production data, not synthetic</a:t>
            </a:r>
            <a:endParaRPr lang="en-US" dirty="0"/>
          </a:p>
          <a:p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8B233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SOURCE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github.com/secomms/</a:t>
            </a:r>
            <a:r>
              <a:rPr lang="en-US" sz="2800" b="1" dirty="0" err="1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certengine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30352" y="1325880"/>
            <a:ext cx="5413248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What's in the box</a:t>
            </a:r>
            <a:endParaRPr lang="en-US" dirty="0"/>
          </a:p>
          <a:p>
            <a:pPr>
              <a:spcAft>
                <a:spcPts val="400"/>
              </a:spcAft>
            </a:pPr>
            <a:endParaRPr lang="en-US" b="1" dirty="0">
              <a:solidFill>
                <a:srgbClr val="1A1A1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v"/>
            </a:pPr>
            <a:r>
              <a:rPr lang="en-US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Runtime: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Node.js + web3.js</a:t>
            </a:r>
            <a:endParaRPr lang="en-US" dirty="0"/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v"/>
            </a:pPr>
            <a:r>
              <a:rPr lang="en-US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Storage: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MongoDB (persistence) + Redis (queue)</a:t>
            </a:r>
            <a:endParaRPr lang="en-US" dirty="0"/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v"/>
            </a:pPr>
            <a:r>
              <a:rPr lang="en-US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Deployment: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Dockerfile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+ docker-compose up</a:t>
            </a:r>
            <a:endParaRPr lang="en-US" dirty="0"/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v"/>
            </a:pPr>
            <a:r>
              <a:rPr lang="en-US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Secrets: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plain .env or 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Infisical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Vault</a:t>
            </a:r>
            <a:endParaRPr lang="en-US" dirty="0"/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v"/>
            </a:pPr>
            <a:r>
              <a:rPr lang="en-US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Observability: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/metrics (Prometheus) + statistics</a:t>
            </a:r>
            <a:endParaRPr lang="en-US" dirty="0"/>
          </a:p>
          <a:p>
            <a:pPr marL="285750" indent="-285750">
              <a:spcAft>
                <a:spcPts val="400"/>
              </a:spcAft>
              <a:buFont typeface="Wingdings" pitchFamily="2" charset="2"/>
              <a:buChar char="v"/>
            </a:pPr>
            <a:r>
              <a:rPr lang="en-US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License: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GPL-3.0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457200" y="1325880"/>
            <a:ext cx="73152" cy="3749040"/>
          </a:xfrm>
          <a:prstGeom prst="rect">
            <a:avLst/>
          </a:prstGeom>
          <a:solidFill>
            <a:srgbClr val="1F4E79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Shape 6"/>
          <p:cNvSpPr/>
          <p:nvPr/>
        </p:nvSpPr>
        <p:spPr>
          <a:xfrm>
            <a:off x="6291072" y="1325880"/>
            <a:ext cx="5413248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Beyond the paper</a:t>
            </a:r>
            <a:br>
              <a:rPr lang="en-US" b="1" dirty="0">
                <a:solidFill>
                  <a:srgbClr val="1F4E7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</a:b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Font typeface="Wingdings" pitchFamily="2" charset="2"/>
              <a:buChar char="v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Configurable hash algorithm (SHA-256 default, enforced per workflow)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Font typeface="Wingdings" pitchFamily="2" charset="2"/>
              <a:buChar char="v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Ethereum chains: 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Mainnet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Sepolia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Hoodi via CHAIN_ID env var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Font typeface="Wingdings" pitchFamily="2" charset="2"/>
              <a:buChar char="v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gas estimation in GWEI + EUR (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Etherscan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Owlracle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Cryptocompare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Font typeface="Wingdings" pitchFamily="2" charset="2"/>
              <a:buChar char="v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Statistics APIs: per-owner certifications, monthly expenses, usage stats</a:t>
            </a:r>
            <a:endParaRPr lang="en-US" dirty="0"/>
          </a:p>
          <a:p>
            <a:pPr marL="342900" indent="-342900">
              <a:spcAft>
                <a:spcPts val="500"/>
              </a:spcAft>
              <a:buSzPct val="100000"/>
              <a:buFont typeface="Wingdings" pitchFamily="2" charset="2"/>
              <a:buChar char="v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test suite covers positive and negative verification paths</a:t>
            </a:r>
            <a:endParaRPr lang="en-US" dirty="0"/>
          </a:p>
          <a:p>
            <a:endParaRPr lang="it-IT" dirty="0"/>
          </a:p>
        </p:txBody>
      </p:sp>
      <p:sp>
        <p:nvSpPr>
          <p:cNvPr id="9" name="Shape 7"/>
          <p:cNvSpPr/>
          <p:nvPr/>
        </p:nvSpPr>
        <p:spPr>
          <a:xfrm>
            <a:off x="6217920" y="1325880"/>
            <a:ext cx="73152" cy="3749040"/>
          </a:xfrm>
          <a:prstGeom prst="rect">
            <a:avLst/>
          </a:prstGeom>
          <a:solidFill>
            <a:srgbClr val="8B2331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Shape 10"/>
          <p:cNvSpPr/>
          <p:nvPr/>
        </p:nvSpPr>
        <p:spPr>
          <a:xfrm>
            <a:off x="457200" y="5198165"/>
            <a:ext cx="11247120" cy="1294075"/>
          </a:xfrm>
          <a:prstGeom prst="rect">
            <a:avLst/>
          </a:prstGeom>
          <a:solidFill>
            <a:srgbClr val="F7F9FC"/>
          </a:solidFill>
          <a:ln w="12700">
            <a:solidFill>
              <a:srgbClr val="D0D7E2"/>
            </a:solidFill>
            <a:prstDash val="solid"/>
          </a:ln>
        </p:spPr>
        <p:txBody>
          <a:bodyPr/>
          <a:lstStyle/>
          <a:p>
            <a:r>
              <a:rPr lang="en-US" b="1" dirty="0">
                <a:solidFill>
                  <a:srgbClr val="8B233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POST /</a:t>
            </a:r>
            <a:r>
              <a:rPr lang="en-US" b="1" dirty="0" err="1">
                <a:solidFill>
                  <a:srgbClr val="8B233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api</a:t>
            </a:r>
            <a:r>
              <a:rPr lang="en-US" b="1" dirty="0">
                <a:solidFill>
                  <a:srgbClr val="8B233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</a:t>
            </a:r>
            <a:r>
              <a:rPr lang="en-US" b="1" dirty="0" err="1">
                <a:solidFill>
                  <a:srgbClr val="8B233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requestCert</a:t>
            </a:r>
            <a:endParaRPr lang="en-US" dirty="0"/>
          </a:p>
          <a:p>
            <a:r>
              <a:rPr lang="en-US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{ "owner": "FAB", "user": "...",</a:t>
            </a:r>
            <a:endParaRPr lang="en-US" dirty="0"/>
          </a:p>
          <a:p>
            <a:r>
              <a:rPr lang="en-US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"data": [{ "id": "pool-2026W08-A12", "</a:t>
            </a:r>
            <a:r>
              <a:rPr lang="en-US" dirty="0" err="1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toBeCertified</a:t>
            </a:r>
            <a:r>
              <a:rPr lang="en-US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": [{...}, {...}] }],</a:t>
            </a:r>
            <a:endParaRPr lang="en-US" dirty="0"/>
          </a:p>
          <a:p>
            <a:r>
              <a:rPr lang="en-US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"</a:t>
            </a:r>
            <a:r>
              <a:rPr lang="en-US" dirty="0" err="1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hashAlgo</a:t>
            </a:r>
            <a:r>
              <a:rPr lang="en-US" dirty="0">
                <a:solidFill>
                  <a:srgbClr val="1A1A1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": "sha256" }  → { "ticket": "..." }</a:t>
            </a:r>
            <a:endParaRPr lang="en-US" dirty="0"/>
          </a:p>
          <a:p>
            <a:endParaRPr lang="it-IT" dirty="0"/>
          </a:p>
        </p:txBody>
      </p:sp>
      <p:sp>
        <p:nvSpPr>
          <p:cNvPr id="16" name="Text 14"/>
          <p:cNvSpPr/>
          <p:nvPr/>
        </p:nvSpPr>
        <p:spPr>
          <a:xfrm>
            <a:off x="10789920" y="64922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dello_lezione_ingegner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4768</TotalTime>
  <Words>1354</Words>
  <Application>Microsoft Macintosh PowerPoint</Application>
  <PresentationFormat>Widescreen</PresentationFormat>
  <Paragraphs>236</Paragraphs>
  <Slides>12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12</vt:i4>
      </vt:variant>
    </vt:vector>
  </HeadingPairs>
  <TitlesOfParts>
    <vt:vector size="24" baseType="lpstr">
      <vt:lpstr>Abadi</vt:lpstr>
      <vt:lpstr>Abadi Extra Light</vt:lpstr>
      <vt:lpstr>Arial</vt:lpstr>
      <vt:lpstr>Calibri</vt:lpstr>
      <vt:lpstr>Cambria</vt:lpstr>
      <vt:lpstr>Consolas</vt:lpstr>
      <vt:lpstr>Montserrat Light</vt:lpstr>
      <vt:lpstr>Tahoma</vt:lpstr>
      <vt:lpstr>Titillium Web</vt:lpstr>
      <vt:lpstr>Wingdings</vt:lpstr>
      <vt:lpstr>Office Theme</vt:lpstr>
      <vt:lpstr>modello_lezione_ingegneria</vt:lpstr>
      <vt:lpstr>BperTrack: A Blockchain-Based Certification Architecture for Transparency, Traceability, and Quality Assurance in Manufacturing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Thanks for the attention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BperTrack</dc:title>
  <dc:subject>PptxGenJS Presentation</dc:subject>
  <dc:creator>Giacomo Zonneveld</dc:creator>
  <cp:lastModifiedBy>GIACOMO ZONNEVELD</cp:lastModifiedBy>
  <cp:revision>3</cp:revision>
  <dcterms:created xsi:type="dcterms:W3CDTF">2026-05-27T12:36:12Z</dcterms:created>
  <dcterms:modified xsi:type="dcterms:W3CDTF">2026-06-04T14:18:44Z</dcterms:modified>
</cp:coreProperties>
</file>