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256" r:id="rId5"/>
    <p:sldId id="257" r:id="rId6"/>
    <p:sldId id="274" r:id="rId7"/>
    <p:sldId id="276" r:id="rId8"/>
    <p:sldId id="258" r:id="rId9"/>
    <p:sldId id="259" r:id="rId10"/>
    <p:sldId id="277" r:id="rId11"/>
    <p:sldId id="273" r:id="rId12"/>
    <p:sldId id="278" r:id="rId13"/>
    <p:sldId id="261" r:id="rId14"/>
    <p:sldId id="262" r:id="rId15"/>
    <p:sldId id="285" r:id="rId16"/>
    <p:sldId id="263" r:id="rId17"/>
    <p:sldId id="280" r:id="rId18"/>
    <p:sldId id="281" r:id="rId19"/>
    <p:sldId id="279" r:id="rId20"/>
    <p:sldId id="283" r:id="rId21"/>
    <p:sldId id="266" r:id="rId22"/>
    <p:sldId id="268" r:id="rId23"/>
    <p:sldId id="287" r:id="rId24"/>
    <p:sldId id="271" r:id="rId25"/>
    <p:sldId id="290" r:id="rId26"/>
    <p:sldId id="289" r:id="rId27"/>
    <p:sldId id="291" r:id="rId28"/>
    <p:sldId id="292" r:id="rId29"/>
    <p:sldId id="270" r:id="rId30"/>
    <p:sldId id="265" r:id="rId31"/>
    <p:sldId id="267" r:id="rId32"/>
    <p:sldId id="286" r:id="rId33"/>
  </p:sldIdLst>
  <p:sldSz cx="12192000" cy="6858000"/>
  <p:notesSz cx="6858000" cy="9144000"/>
  <p:defaultTextStyle>
    <a:defPPr>
      <a:defRPr lang="en-US"/>
    </a:def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6B70"/>
    <a:srgbClr val="2C3C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76F773-AA65-4506-B431-31BE498201A0}" v="281" dt="2026-06-04T07:22:52.0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6792" autoAdjust="0"/>
  </p:normalViewPr>
  <p:slideViewPr>
    <p:cSldViewPr snapToGrid="0">
      <p:cViewPr varScale="1">
        <p:scale>
          <a:sx n="62" d="100"/>
          <a:sy n="62" d="100"/>
        </p:scale>
        <p:origin x="1884" y="40"/>
      </p:cViewPr>
      <p:guideLst/>
    </p:cSldViewPr>
  </p:slideViewPr>
  <p:notesTextViewPr>
    <p:cViewPr>
      <p:scale>
        <a:sx n="66" d="100"/>
        <a:sy n="66"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5CE8B60-B85E-D570-1710-F110EE9D31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685E217-BFF9-E52A-F3E4-CA79FB2668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AA6052-AFE0-42C6-9716-E98446C2D216}" type="datetimeFigureOut">
              <a:rPr lang="en-US" smtClean="0"/>
              <a:t>6/4/2026</a:t>
            </a:fld>
            <a:endParaRPr lang="en-US"/>
          </a:p>
        </p:txBody>
      </p:sp>
      <p:sp>
        <p:nvSpPr>
          <p:cNvPr id="4" name="Footer Placeholder 3">
            <a:extLst>
              <a:ext uri="{FF2B5EF4-FFF2-40B4-BE49-F238E27FC236}">
                <a16:creationId xmlns:a16="http://schemas.microsoft.com/office/drawing/2014/main" id="{F9D0BEDA-3EF5-AC94-2AEA-7A4C77ED871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59967C2-8D3D-7192-A257-DCC18833ED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F62CB8-9650-438E-9473-F95BD5B9FB6F}" type="slidenum">
              <a:rPr lang="en-US" smtClean="0"/>
              <a:t>‹#›</a:t>
            </a:fld>
            <a:endParaRPr lang="en-US"/>
          </a:p>
        </p:txBody>
      </p:sp>
    </p:spTree>
    <p:extLst>
      <p:ext uri="{BB962C8B-B14F-4D97-AF65-F5344CB8AC3E}">
        <p14:creationId xmlns:p14="http://schemas.microsoft.com/office/powerpoint/2010/main" val="268402742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ftr="0" dt="0"/>
  <p:notesStyle>
    <a:lvl1pPr>
      <a:defRPr sz="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dirty="0">
                <a:effectLst/>
              </a:rPr>
              <a:t>Good morning, everyone. The title of our work is </a:t>
            </a:r>
            <a:r>
              <a:rPr lang="en-US" sz="1200" b="0" i="1" dirty="0">
                <a:effectLst/>
              </a:rPr>
              <a:t>When Bitcoin Rolls the Dice: An Analysis of Gambling Patterns in </a:t>
            </a:r>
            <a:r>
              <a:rPr lang="en-US" sz="1200" b="0" i="1" dirty="0" err="1">
                <a:effectLst/>
              </a:rPr>
              <a:t>SatoshiDice</a:t>
            </a:r>
            <a:r>
              <a:rPr lang="en-US" sz="1200" b="0" i="0" dirty="0">
                <a:effectLst/>
              </a:rPr>
              <a:t>. My name is Calogero Turco, from the University of Pisa, and this is joint work with Gabriele Trudu, Damiano Di Francesco Maesa, and Laura Ricci. To set the scene in one sentence: "Among unregulated blockchain-based gambling platforms, </a:t>
            </a:r>
            <a:r>
              <a:rPr lang="en-US" sz="1200" b="0" i="0" dirty="0" err="1">
                <a:effectLst/>
              </a:rPr>
              <a:t>SatoshiDice</a:t>
            </a:r>
            <a:r>
              <a:rPr lang="en-US" sz="1200" b="0" i="0" dirty="0">
                <a:effectLst/>
              </a:rPr>
              <a:t> was one of the earliest and most influential services built on the Bitcoin network. During its peak activity period, it accounted for a significant share of all Bitcoin transactions." Over the next fifteen minutes I'll show you what happened when thousands of players tried to beat that platform with classic betting systems — and what the blockchain reveals about who was really placing those bets.</a:t>
            </a:r>
          </a:p>
          <a:p>
            <a:br>
              <a:rPr lang="en-US" sz="1800" dirty="0"/>
            </a:br>
            <a:endParaRPr lang="en-US" sz="1800" dirty="0"/>
          </a:p>
          <a:p>
            <a:r>
              <a:rPr lang="en-US" sz="1100" b="0" i="0" dirty="0">
                <a:effectLst/>
              </a:rPr>
              <a:t>"</a:t>
            </a:r>
            <a:r>
              <a:rPr lang="en-US" sz="1100" b="0" i="0" dirty="0" err="1">
                <a:effectLst/>
              </a:rPr>
              <a:t>SatoshiDice</a:t>
            </a:r>
            <a:r>
              <a:rPr lang="en-US" sz="1100" b="0" i="0" dirty="0">
                <a:effectLst/>
              </a:rPr>
              <a:t> was one of the earliest and most influential services built on the Bitcoin network. During its peak activity period, it accounted for a significant share of all Bitcoin transactions." I'm Calogero Turco, University of Pisa — joint work with Gabriele Trudu, Damiano Di Francesco Maesa, and Laura Ricci.</a:t>
            </a:r>
          </a:p>
          <a:p>
            <a:endParaRPr lang="en-US" sz="1600" dirty="0"/>
          </a:p>
          <a:p>
            <a:endParaRPr lang="en-US" sz="1600" dirty="0"/>
          </a:p>
          <a:p>
            <a:pPr marL="342900" indent="-342900">
              <a:buAutoNum type="arabicParenR"/>
            </a:pPr>
            <a:r>
              <a:rPr lang="en-US" sz="1600" dirty="0"/>
              <a:t>Analysis of on chain betting</a:t>
            </a:r>
          </a:p>
          <a:p>
            <a:pPr marL="342900" indent="-342900">
              <a:buAutoNum type="arabicParenR"/>
            </a:pPr>
            <a:r>
              <a:rPr lang="en-US" sz="1600" dirty="0"/>
              <a:t>Important as the data is recorded on chain, immutable, always available, </a:t>
            </a:r>
            <a:r>
              <a:rPr lang="en-US" sz="1600" dirty="0" err="1"/>
              <a:t>untamparable</a:t>
            </a:r>
            <a:endParaRPr lang="en-US" sz="1600" dirty="0"/>
          </a:p>
          <a:p>
            <a:pPr marL="342900" marR="0" lvl="0" indent="-342900" defTabSz="914400" eaLnBrk="1" fontAlgn="auto" latinLnBrk="0" hangingPunct="1">
              <a:lnSpc>
                <a:spcPct val="100000"/>
              </a:lnSpc>
              <a:spcBef>
                <a:spcPts val="0"/>
              </a:spcBef>
              <a:spcAft>
                <a:spcPts val="0"/>
              </a:spcAft>
              <a:buClrTx/>
              <a:buSzTx/>
              <a:buFontTx/>
              <a:buAutoNum type="arabicParenR"/>
              <a:tabLst/>
              <a:defRPr/>
            </a:pPr>
            <a:r>
              <a:rPr lang="en-US" sz="1600" dirty="0" err="1"/>
              <a:t>Polymarket</a:t>
            </a:r>
            <a:r>
              <a:rPr lang="en-US" sz="1600" dirty="0"/>
              <a:t> is gaining lots of popularity, we argue here that we can follow user betting </a:t>
            </a:r>
            <a:r>
              <a:rPr lang="en-US" sz="1600" dirty="0" err="1"/>
              <a:t>behaviours</a:t>
            </a:r>
            <a:r>
              <a:rPr lang="en-US" sz="1600" dirty="0"/>
              <a:t> thanks to on chain records for betting section and First popular system for simple and deeper insights</a:t>
            </a:r>
          </a:p>
          <a:p>
            <a:endParaRPr lang="en-US" sz="17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dirty="0">
                <a:effectLst/>
              </a:rPr>
              <a:t>So, Finding 1, stated plainly: the house edge survived every strategy. In the words of the paper's conclusion, "neither more disciplined betting progressions using strategies significantly overturns the house advantage." The single most important idea on this slide is the distinction we're about to unpack: winning more streaks is not the same as making money.</a:t>
            </a:r>
          </a:p>
          <a:p>
            <a:br>
              <a:rPr lang="en-US" sz="1800" dirty="0"/>
            </a:br>
            <a:endParaRPr lang="en-US" sz="17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dirty="0">
                <a:effectLst/>
              </a:rPr>
              <a:t>1) Here we see the base bet amount, generally a modest amount of BTC were bet, in the 0.01-0.5 range. In Particular bets did not go above 20$ at the moment of the wager</a:t>
            </a:r>
          </a:p>
          <a:p>
            <a:endParaRPr lang="en-US" sz="1200" b="0" i="0" dirty="0">
              <a:effectLst/>
            </a:endParaRPr>
          </a:p>
          <a:p>
            <a:endParaRPr lang="en-US" sz="1200" b="0" i="0" dirty="0">
              <a:effectLst/>
            </a:endParaRPr>
          </a:p>
          <a:p>
            <a:r>
              <a:rPr lang="en-US" sz="1200" b="0" i="0" dirty="0">
                <a:effectLst/>
              </a:rPr>
              <a:t>Take Flat Betting first. Across the top gainers and losers, "there is no apparent pattern in the number of bets or the number of separate streaks that led to positive net profit/loss." And the headline number tells the story: "given the analysis and the Streak Profit Rate of 50.75 percent, namely the share of streaks with a positive net profit/loss, we conclude that Flat Betting streaks were roughly as likely as a random throw to end in profit or loss." The net result is minus 350 BTC. The paper's verdict: "Flat Betting did not emerge as a systematically effective strategy, while we notice significant efforts in pursuing gains using it." Flat betting is, statistically, just a coin flip — and the house edge does the rest.</a:t>
            </a:r>
          </a:p>
          <a:p>
            <a:br>
              <a:rPr lang="en-US" sz="1800" dirty="0"/>
            </a:br>
            <a:endParaRPr lang="en-US" sz="17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C9B92-0B60-E57E-ED88-3DE1D9D9FDA1}"/>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3D7DB8D1-6505-1FD2-80DF-756598AC0B4B}"/>
              </a:ext>
            </a:extLst>
          </p:cNvPr>
          <p:cNvSpPr>
            <a:spLocks noGrp="1"/>
          </p:cNvSpPr>
          <p:nvPr>
            <p:ph type="body" idx="1"/>
          </p:nvPr>
        </p:nvSpPr>
        <p:spPr>
          <a:xfrm>
            <a:off x="685800" y="3581400"/>
            <a:ext cx="7772400" cy="4114800"/>
          </a:xfrm>
          <a:prstGeom prst="rect">
            <a:avLst/>
          </a:prstGeom>
          <a:noFill/>
          <a:ln>
            <a:noFill/>
          </a:ln>
        </p:spPr>
        <p:txBody>
          <a:bodyPr wrap="square"/>
          <a:lstStyle/>
          <a:p>
            <a:pPr marL="228600" indent="-228600">
              <a:buAutoNum type="arabicParenR"/>
            </a:pPr>
            <a:r>
              <a:rPr lang="en-US" sz="1200" b="0" i="0" dirty="0">
                <a:effectLst/>
              </a:rPr>
              <a:t>This graph shows the Media NET BTC depending on the length of a Streak of Bets. </a:t>
            </a:r>
          </a:p>
          <a:p>
            <a:pPr marL="228600" indent="-228600">
              <a:buAutoNum type="arabicParenR"/>
            </a:pPr>
            <a:r>
              <a:rPr lang="en-US" sz="1200" b="0" i="0" dirty="0">
                <a:effectLst/>
              </a:rPr>
              <a:t>It appears that losses even out with wins</a:t>
            </a:r>
          </a:p>
          <a:p>
            <a:pPr marL="228600" indent="-228600">
              <a:buAutoNum type="arabicParenR"/>
            </a:pPr>
            <a:r>
              <a:rPr lang="en-US" sz="1200" b="0" i="0" dirty="0">
                <a:effectLst/>
              </a:rPr>
              <a:t>However it seems that the few long bets going above 2000 consecutive streak </a:t>
            </a:r>
            <a:r>
              <a:rPr lang="en-US" sz="1200" b="0" i="0" dirty="0" err="1">
                <a:effectLst/>
              </a:rPr>
              <a:t>betts</a:t>
            </a:r>
            <a:r>
              <a:rPr lang="en-US" sz="1200" b="0" i="0" dirty="0">
                <a:effectLst/>
              </a:rPr>
              <a:t> arrived to negatives in terms of BTC and USD</a:t>
            </a:r>
          </a:p>
          <a:p>
            <a:endParaRPr lang="en-US" sz="1200" b="0" i="0" dirty="0">
              <a:effectLst/>
            </a:endParaRPr>
          </a:p>
          <a:p>
            <a:endParaRPr lang="en-US" sz="1200" b="0" i="0" dirty="0">
              <a:effectLst/>
            </a:endParaRPr>
          </a:p>
          <a:p>
            <a:r>
              <a:rPr lang="en-US" sz="1200" b="0" i="0" dirty="0">
                <a:effectLst/>
              </a:rPr>
              <a:t>This is the per-wallet picture, binned by how many strategy bets a wallet placed, with the blue line in BTC and the orange line restating the same medians in wager-date dollars. The finding is almost counterintuitive: "the lack of commitment to the strategy was not a factor in increasing net profit/loss; on the contrary, the two wallets with the highest number of streak bets exhibited a highly negative median Net BTC. Thus, while wallets generally remained around zero median Net BTC, as gains and losses broadly offset each other, exposure to risk at a high number of bets suggests increased losses from at least 2,500 bets." So playing more did not help — if anything, the heaviest players bled the most, and the dollar overlay tracks the same downward shape.</a:t>
            </a:r>
          </a:p>
          <a:p>
            <a:br>
              <a:rPr lang="en-US" sz="1800" dirty="0"/>
            </a:br>
            <a:endParaRPr lang="en-US" sz="1700" dirty="0"/>
          </a:p>
        </p:txBody>
      </p:sp>
    </p:spTree>
    <p:extLst>
      <p:ext uri="{BB962C8B-B14F-4D97-AF65-F5344CB8AC3E}">
        <p14:creationId xmlns:p14="http://schemas.microsoft.com/office/powerpoint/2010/main" val="3102587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endParaRPr lang="en-US" sz="1200" b="0" i="0" dirty="0">
              <a:effectLst/>
            </a:endParaRPr>
          </a:p>
          <a:p>
            <a:pPr marL="228600" indent="-228600">
              <a:buAutoNum type="arabicParenR"/>
            </a:pPr>
            <a:r>
              <a:rPr lang="en-US" sz="1200" b="0" i="0" dirty="0">
                <a:effectLst/>
              </a:rPr>
              <a:t>Here we can see the NET BTC gains per streak that were able to turn a profit and the NET BTC losses for streaks that resulted into a loss</a:t>
            </a:r>
          </a:p>
          <a:p>
            <a:pPr marL="228600" indent="-228600">
              <a:buAutoNum type="arabicParenR"/>
            </a:pPr>
            <a:r>
              <a:rPr lang="en-US" sz="1200" b="0" i="0" dirty="0">
                <a:effectLst/>
              </a:rPr>
              <a:t>We generally observed that winning streaks even out with losing streaks as the losses and wins are around the same intervals,</a:t>
            </a:r>
          </a:p>
          <a:p>
            <a:endParaRPr lang="en-US" sz="1200" b="0" i="0" dirty="0">
              <a:effectLst/>
            </a:endParaRPr>
          </a:p>
          <a:p>
            <a:r>
              <a:rPr lang="en-US" sz="1200" b="0" i="0" dirty="0">
                <a:effectLst/>
              </a:rPr>
              <a:t>Two more descriptive facts about Flat Betting. On bet sizing: "the highest number of betting streaks started with an amount of BTC from 0.01 to 0.05 BTC" — these were small, low-stake streaks. And on outcomes, the win-versus-loss boxplot is essentially symmetric: the paper notes "comparable wins and losses median and average in only the winning streaks and losing streaks, respectively." That symmetry is exactly why a 50.75 percent profit rate means chance and not skill — the wins and the losses are the same size, so over time the edge wins.</a:t>
            </a:r>
          </a:p>
          <a:p>
            <a:br>
              <a:rPr lang="en-US" sz="1800" dirty="0"/>
            </a:br>
            <a:endParaRPr lang="en-US" sz="17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228600" indent="-228600">
              <a:buAutoNum type="arabicParenR"/>
            </a:pPr>
            <a:r>
              <a:rPr lang="en-US" sz="1200" b="0" i="0" dirty="0">
                <a:effectLst/>
              </a:rPr>
              <a:t>Let us see  on weather Martingale  was better in getting profits and offsetting losses</a:t>
            </a:r>
          </a:p>
          <a:p>
            <a:pPr marL="228600" indent="-228600">
              <a:buAutoNum type="arabicParenR"/>
            </a:pPr>
            <a:endParaRPr lang="en-US" sz="1200" b="0" i="0" dirty="0">
              <a:effectLst/>
            </a:endParaRPr>
          </a:p>
          <a:p>
            <a:endParaRPr lang="en-US" sz="1200" b="0" i="0" dirty="0">
              <a:effectLst/>
            </a:endParaRPr>
          </a:p>
          <a:p>
            <a:endParaRPr lang="en-US" sz="1200" b="0" i="0" dirty="0">
              <a:effectLst/>
            </a:endParaRPr>
          </a:p>
          <a:p>
            <a:r>
              <a:rPr lang="en-US" sz="1200" b="0" i="0" dirty="0">
                <a:effectLst/>
              </a:rPr>
              <a:t>Now the strategy people actually believe in: Martingale. And here I want to be fair to it before I take it apart. "Martingale, by contrast, may appear less naive, as its more frequent profitable streaks can create the impression of a strategy capable of taming uncertainty and delivering more stable gains." It genuinely wins more often. But the point of this slide is: recouping losses is not enough. Let's see why.</a:t>
            </a:r>
          </a:p>
          <a:p>
            <a:br>
              <a:rPr lang="en-US" dirty="0"/>
            </a:br>
            <a:endParaRPr lang="en-US" dirty="0"/>
          </a:p>
        </p:txBody>
      </p:sp>
    </p:spTree>
    <p:extLst>
      <p:ext uri="{BB962C8B-B14F-4D97-AF65-F5344CB8AC3E}">
        <p14:creationId xmlns:p14="http://schemas.microsoft.com/office/powerpoint/2010/main" val="3477723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3A472-B3F3-756E-89A6-E70FE2827232}"/>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5F558C32-737B-075D-699F-17644A876231}"/>
              </a:ext>
            </a:extLst>
          </p:cNvPr>
          <p:cNvSpPr>
            <a:spLocks noGrp="1"/>
          </p:cNvSpPr>
          <p:nvPr>
            <p:ph type="body" idx="1"/>
          </p:nvPr>
        </p:nvSpPr>
        <p:spPr>
          <a:xfrm>
            <a:off x="685800" y="3581400"/>
            <a:ext cx="7772400" cy="4114800"/>
          </a:xfrm>
          <a:prstGeom prst="rect">
            <a:avLst/>
          </a:prstGeom>
          <a:noFill/>
          <a:ln>
            <a:noFill/>
          </a:ln>
        </p:spPr>
        <p:txBody>
          <a:bodyPr wrap="square"/>
          <a:lstStyle/>
          <a:p>
            <a:pPr marL="228600" indent="-228600">
              <a:buAutoNum type="arabicParenR"/>
            </a:pPr>
            <a:r>
              <a:rPr lang="en-US" sz="1200" b="0" i="0" dirty="0">
                <a:effectLst/>
              </a:rPr>
              <a:t>The base bet amount is similar to Flat Bet, showing that the users were cautious</a:t>
            </a:r>
          </a:p>
          <a:p>
            <a:pPr marL="228600" indent="-228600">
              <a:buAutoNum type="arabicParenR"/>
            </a:pPr>
            <a:endParaRPr lang="en-US" sz="1200" b="0" i="0" dirty="0">
              <a:effectLst/>
            </a:endParaRPr>
          </a:p>
          <a:p>
            <a:pPr marL="228600" indent="-228600">
              <a:buAutoNum type="arabicParenR"/>
            </a:pPr>
            <a:r>
              <a:rPr lang="en-US" sz="1200" b="0" i="0" dirty="0">
                <a:effectLst/>
              </a:rPr>
              <a:t>Users changed address on where to bet, rather than only increasing the straked </a:t>
            </a:r>
            <a:r>
              <a:rPr lang="en-US" sz="1200" b="0" i="0" dirty="0" err="1">
                <a:effectLst/>
              </a:rPr>
              <a:t>amoumt</a:t>
            </a:r>
            <a:r>
              <a:rPr lang="en-US" sz="1200" b="0" i="0" dirty="0">
                <a:effectLst/>
              </a:rPr>
              <a:t>, in this way the were able to using the same stake have the multiplier </a:t>
            </a:r>
            <a:r>
              <a:rPr lang="en-US" sz="1200" b="0" i="0" dirty="0" err="1">
                <a:effectLst/>
              </a:rPr>
              <a:t>behaviour</a:t>
            </a:r>
            <a:r>
              <a:rPr lang="en-US" sz="1200" b="0" i="0" dirty="0">
                <a:effectLst/>
              </a:rPr>
              <a:t> of obtaining double the amount of BTC for a win, they did this for 16 times.</a:t>
            </a:r>
          </a:p>
          <a:p>
            <a:endParaRPr lang="en-US" sz="1200" b="0" i="0" dirty="0">
              <a:effectLst/>
            </a:endParaRPr>
          </a:p>
          <a:p>
            <a:r>
              <a:rPr lang="en-US" sz="1200" b="0" i="0" dirty="0">
                <a:effectLst/>
              </a:rPr>
              <a:t>Martingale's Streak Profit Rate is 66.78 percent — two out of three streaks end in profit — and its aggregate net is positive, plus 7,845 BTC. At first glance this looks like the strategy that works. But two caveats. First: "wallets following the Martingale avoided large losses, as for streaks of up to 1,000 bets the median remained centered around zero BTC… even if the interquartile range indicates substantial variability around the median." Second, and decisively, that positive aggregate is carried by a thin tail of large wallets — the median wallet still does not come out ahead.</a:t>
            </a:r>
          </a:p>
          <a:p>
            <a:br>
              <a:rPr lang="en-US" sz="1800" dirty="0"/>
            </a:br>
            <a:endParaRPr lang="en-US" sz="1700" dirty="0"/>
          </a:p>
        </p:txBody>
      </p:sp>
    </p:spTree>
    <p:extLst>
      <p:ext uri="{BB962C8B-B14F-4D97-AF65-F5344CB8AC3E}">
        <p14:creationId xmlns:p14="http://schemas.microsoft.com/office/powerpoint/2010/main" val="376176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79E03-8029-BDD1-5B9A-B5C7AA6E0997}"/>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9908EEEE-B468-FD17-70C6-574706C87A51}"/>
              </a:ext>
            </a:extLst>
          </p:cNvPr>
          <p:cNvSpPr>
            <a:spLocks noGrp="1"/>
          </p:cNvSpPr>
          <p:nvPr>
            <p:ph type="body" idx="1"/>
          </p:nvPr>
        </p:nvSpPr>
        <p:spPr>
          <a:xfrm>
            <a:off x="685800" y="3581400"/>
            <a:ext cx="7772400" cy="4114800"/>
          </a:xfrm>
          <a:prstGeom prst="rect">
            <a:avLst/>
          </a:prstGeom>
          <a:noFill/>
          <a:ln>
            <a:noFill/>
          </a:ln>
        </p:spPr>
        <p:txBody>
          <a:bodyPr wrap="square"/>
          <a:lstStyle/>
          <a:p>
            <a:endParaRPr lang="en-US" sz="1200" b="0" i="0" dirty="0">
              <a:effectLst/>
            </a:endParaRPr>
          </a:p>
          <a:p>
            <a:endParaRPr lang="en-US" sz="1200" b="0" i="0" dirty="0">
              <a:effectLst/>
            </a:endParaRPr>
          </a:p>
          <a:p>
            <a:pPr marL="228600" indent="-228600">
              <a:buAutoNum type="arabicParenR"/>
            </a:pPr>
            <a:r>
              <a:rPr lang="en-US" sz="1200" b="0" i="0" dirty="0">
                <a:effectLst/>
              </a:rPr>
              <a:t>In this case the trend is also evened out, </a:t>
            </a:r>
            <a:r>
              <a:rPr lang="en-US" sz="1200" b="0" i="0" dirty="0" err="1">
                <a:effectLst/>
              </a:rPr>
              <a:t>howerr</a:t>
            </a:r>
            <a:r>
              <a:rPr lang="en-US" sz="1200" b="0" i="0" dirty="0">
                <a:effectLst/>
              </a:rPr>
              <a:t> the actors that were able to stick to long streaks were able to turn a </a:t>
            </a:r>
            <a:r>
              <a:rPr lang="en-US" sz="1200" b="0" i="0" dirty="0" err="1">
                <a:effectLst/>
              </a:rPr>
              <a:t>profi</a:t>
            </a:r>
            <a:endParaRPr lang="en-US" sz="1200" b="0" i="0" dirty="0">
              <a:effectLst/>
            </a:endParaRPr>
          </a:p>
          <a:p>
            <a:pPr marL="228600" indent="-228600">
              <a:buAutoNum type="arabicParenR"/>
            </a:pPr>
            <a:r>
              <a:rPr lang="en-US" sz="1200" b="0" i="0" dirty="0">
                <a:effectLst/>
              </a:rPr>
              <a:t>Note however that not all of them were lucky enough with heavier losses to -30 BTC which amounted at the moment of betting to around 6k$ in losses</a:t>
            </a:r>
          </a:p>
          <a:p>
            <a:endParaRPr lang="en-US" sz="1200" b="0" i="0" dirty="0">
              <a:effectLst/>
            </a:endParaRPr>
          </a:p>
          <a:p>
            <a:r>
              <a:rPr lang="en-US" sz="1200" b="0" i="0" dirty="0">
                <a:effectLst/>
              </a:rPr>
              <a:t>Now the strategy people actually believe in: Martingale. And here I want to be fair to it before I take it apart. "Martingale, by contrast, may appear less naive, as its more frequent profitable streaks can create the impression of a strategy capable of taming uncertainty and delivering more stable gains." It genuinely wins more often. But the point of this slide is: recouping losses is not enough. Let's see why.</a:t>
            </a:r>
          </a:p>
          <a:p>
            <a:br>
              <a:rPr lang="en-US" dirty="0"/>
            </a:br>
            <a:endParaRPr lang="en-US" sz="1700" dirty="0"/>
          </a:p>
        </p:txBody>
      </p:sp>
    </p:spTree>
    <p:extLst>
      <p:ext uri="{BB962C8B-B14F-4D97-AF65-F5344CB8AC3E}">
        <p14:creationId xmlns:p14="http://schemas.microsoft.com/office/powerpoint/2010/main" val="1758698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C8B70-A59C-0396-12BD-C2383ECF7C25}"/>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89475EE7-C243-E9B0-249D-6C4EFED50986}"/>
              </a:ext>
            </a:extLst>
          </p:cNvPr>
          <p:cNvSpPr>
            <a:spLocks noGrp="1"/>
          </p:cNvSpPr>
          <p:nvPr>
            <p:ph type="body" idx="1"/>
          </p:nvPr>
        </p:nvSpPr>
        <p:spPr>
          <a:xfrm>
            <a:off x="685800" y="3581400"/>
            <a:ext cx="7772400" cy="4114800"/>
          </a:xfrm>
          <a:prstGeom prst="rect">
            <a:avLst/>
          </a:prstGeom>
          <a:noFill/>
          <a:ln>
            <a:noFill/>
          </a:ln>
        </p:spPr>
        <p:txBody>
          <a:bodyPr wrap="square"/>
          <a:lstStyle/>
          <a:p>
            <a:r>
              <a:rPr lang="en-US" sz="1200" b="0" i="0" dirty="0">
                <a:effectLst/>
              </a:rPr>
              <a:t>1) Regarding the profits and losses in </a:t>
            </a:r>
            <a:r>
              <a:rPr lang="en-US" sz="1200" b="0" i="0" dirty="0" err="1">
                <a:effectLst/>
              </a:rPr>
              <a:t>winned</a:t>
            </a:r>
            <a:r>
              <a:rPr lang="en-US" sz="1200" b="0" i="0" dirty="0">
                <a:effectLst/>
              </a:rPr>
              <a:t> and lost </a:t>
            </a:r>
            <a:r>
              <a:rPr lang="en-US" sz="1200" b="0" i="0" dirty="0" err="1">
                <a:effectLst/>
              </a:rPr>
              <a:t>streak,s</a:t>
            </a:r>
            <a:r>
              <a:rPr lang="en-US" sz="1200" b="0" i="0" dirty="0">
                <a:effectLst/>
              </a:rPr>
              <a:t> as before the wins were equivalent to the losses</a:t>
            </a:r>
          </a:p>
          <a:p>
            <a:endParaRPr lang="en-US" sz="1200" b="0" i="0" dirty="0">
              <a:effectLst/>
            </a:endParaRPr>
          </a:p>
          <a:p>
            <a:endParaRPr lang="en-US" sz="1200" b="0" i="0" dirty="0">
              <a:effectLst/>
            </a:endParaRPr>
          </a:p>
          <a:p>
            <a:r>
              <a:rPr lang="en-US" sz="1200" b="0" i="0" dirty="0">
                <a:effectLst/>
              </a:rPr>
              <a:t>And here is the catch that defeats the strategy, straight from the paper: "while profitable streaks yield a positive average gain of 0.85 BTC per streak, losing streaks are, on average, more punishing, with a mean loss of 1.28 BTC. In other words, although the strategy can occasionally bloom into profitable runs, more than Flat Betting, on average players are exposed to substantial risk of BTC losses." So the wins are frequent but small, and the losses are rare but roughly fifty percent larger. The conclusion ties it off: "this advantage is only partial and temporary, since the higher likelihood of short-term profit remains coupled with losses severe enough to erase those gains. Furthermore, Martingale, while theoretically capable of recovering losses, becomes impractical when the player's funds are insufficient to sustain the required doubling sequence." That is the Martingale trap, made visible on-chain.</a:t>
            </a:r>
          </a:p>
          <a:p>
            <a:br>
              <a:rPr lang="en-US" sz="1800" dirty="0"/>
            </a:br>
            <a:endParaRPr lang="en-US" sz="1700" dirty="0"/>
          </a:p>
        </p:txBody>
      </p:sp>
    </p:spTree>
    <p:extLst>
      <p:ext uri="{BB962C8B-B14F-4D97-AF65-F5344CB8AC3E}">
        <p14:creationId xmlns:p14="http://schemas.microsoft.com/office/powerpoint/2010/main" val="20646546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dirty="0">
                <a:effectLst/>
              </a:rPr>
              <a:t>1) Let us see on checking for bots what were our results</a:t>
            </a:r>
          </a:p>
          <a:p>
            <a:endParaRPr lang="en-US" sz="1200" b="0" i="0" dirty="0">
              <a:effectLst/>
            </a:endParaRPr>
          </a:p>
          <a:p>
            <a:endParaRPr lang="en-US" sz="1200" b="0" i="0" dirty="0">
              <a:effectLst/>
            </a:endParaRPr>
          </a:p>
          <a:p>
            <a:r>
              <a:rPr lang="en-US" sz="1200" b="0" i="0" dirty="0">
                <a:effectLst/>
              </a:rPr>
              <a:t>That brings us to the second half of the paper, and to me the more surprising half. Finding 2: same-block timing exposes automation. The strongest signal in this entire dataset is not profit — it is execution speed.</a:t>
            </a:r>
          </a:p>
          <a:p>
            <a:br>
              <a:rPr lang="en-US" sz="1800" dirty="0"/>
            </a:br>
            <a:r>
              <a:rPr lang="en-US" sz="1200" b="0" i="0" dirty="0">
                <a:effectLst/>
              </a:rPr>
              <a:t>That brings us to the second half of the paper, and to me the more surprising half. Finding 2: same-block timing exposes automation. The strongest signal in this entire dataset is not profit — it is execution speed.</a:t>
            </a:r>
          </a:p>
          <a:p>
            <a:br>
              <a:rPr lang="en-US" sz="1800" dirty="0"/>
            </a:br>
            <a:endParaRPr lang="en-US" sz="17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pPr marL="228600" indent="-228600">
              <a:buAutoNum type="arabicParenR"/>
            </a:pPr>
            <a:r>
              <a:rPr lang="en-US" sz="1200" b="0" i="0" dirty="0">
                <a:effectLst/>
              </a:rPr>
              <a:t>Here we plot the number of bets that were mined in the same block. The </a:t>
            </a:r>
            <a:r>
              <a:rPr lang="en-US" sz="1200" b="1" i="0" dirty="0">
                <a:effectLst/>
              </a:rPr>
              <a:t>red lines </a:t>
            </a:r>
            <a:r>
              <a:rPr lang="en-US" sz="1200" b="0" i="0" dirty="0">
                <a:effectLst/>
              </a:rPr>
              <a:t>highlight in the wallets </a:t>
            </a:r>
            <a:r>
              <a:rPr lang="en-US" sz="1200" b="1" i="0" dirty="0">
                <a:effectLst/>
              </a:rPr>
              <a:t>flagged to have flat bet </a:t>
            </a:r>
            <a:r>
              <a:rPr lang="en-US" sz="1200" b="1" i="0" dirty="0" err="1">
                <a:effectLst/>
              </a:rPr>
              <a:t>behaviour</a:t>
            </a:r>
            <a:r>
              <a:rPr lang="en-US" sz="1200" b="1" i="0" dirty="0">
                <a:effectLst/>
              </a:rPr>
              <a:t> the number of bets of flat bet or not but placed together</a:t>
            </a:r>
          </a:p>
          <a:p>
            <a:pPr marL="228600" lvl="2" indent="-228600">
              <a:buAutoNum type="arabicParenR"/>
            </a:pPr>
            <a:r>
              <a:rPr lang="en-US" sz="1800" b="1" i="0" dirty="0">
                <a:effectLst/>
              </a:rPr>
              <a:t>Green lines are the bets of </a:t>
            </a:r>
            <a:r>
              <a:rPr lang="en-US" sz="1800" b="1" i="0">
                <a:effectLst/>
              </a:rPr>
              <a:t>wallets flagged</a:t>
            </a:r>
            <a:endParaRPr lang="en-US" sz="1800" b="1" i="0" dirty="0">
              <a:effectLst/>
            </a:endParaRPr>
          </a:p>
          <a:p>
            <a:pPr marL="228600" indent="-228600">
              <a:buAutoNum type="arabicParenR"/>
            </a:pPr>
            <a:r>
              <a:rPr lang="en-US" sz="1200" b="0" i="0" dirty="0">
                <a:effectLst/>
              </a:rPr>
              <a:t>We discern the same block with block height rather than timestamp, as Bitcoin miners could chose arbitrary timestamps and in the Bitcoin network blocks timestamp are not a correct and sequential per block</a:t>
            </a:r>
          </a:p>
          <a:p>
            <a:pPr marL="228600" indent="-228600">
              <a:buAutoNum type="arabicParenR"/>
            </a:pPr>
            <a:r>
              <a:rPr lang="en-US" sz="1200" b="0" i="0" dirty="0">
                <a:effectLst/>
              </a:rPr>
              <a:t>For flat bet now how there were cases in which 620 consecutive </a:t>
            </a:r>
            <a:r>
              <a:rPr lang="en-US" sz="1200" b="0" i="0" dirty="0" err="1">
                <a:effectLst/>
              </a:rPr>
              <a:t>ebts</a:t>
            </a:r>
            <a:r>
              <a:rPr lang="en-US" sz="1200" b="0" i="0" dirty="0">
                <a:effectLst/>
              </a:rPr>
              <a:t> were placed</a:t>
            </a:r>
          </a:p>
          <a:p>
            <a:pPr marL="228600" indent="-228600">
              <a:buAutoNum type="arabicParenR"/>
            </a:pPr>
            <a:r>
              <a:rPr lang="en-US" sz="1200" b="0" i="0" dirty="0">
                <a:effectLst/>
              </a:rPr>
              <a:t>But also having more than a set amount of same bets blocks, for instance 30 shows </a:t>
            </a:r>
            <a:r>
              <a:rPr lang="en-US" sz="1200" b="0" i="0" dirty="0" err="1">
                <a:effectLst/>
              </a:rPr>
              <a:t>autometed</a:t>
            </a:r>
            <a:r>
              <a:rPr lang="en-US" sz="1200" b="0" i="0" dirty="0">
                <a:effectLst/>
              </a:rPr>
              <a:t> activity</a:t>
            </a:r>
          </a:p>
          <a:p>
            <a:endParaRPr lang="en-US" sz="1200" b="0" i="0" dirty="0">
              <a:effectLst/>
            </a:endParaRPr>
          </a:p>
          <a:p>
            <a:endParaRPr lang="en-US" sz="1200" b="0" i="0" dirty="0">
              <a:effectLst/>
            </a:endParaRPr>
          </a:p>
          <a:p>
            <a:r>
              <a:rPr lang="en-US" sz="1200" b="0" i="0" dirty="0">
                <a:effectLst/>
              </a:rPr>
              <a:t>And this is the smoking gun. We look at runs of consecutive bets mined in the exact same block — a block-height distance of zero. "For Flat Betting, a large share of the detected behavior is concentrated at short run lengths, with substantial mass still visible around 16 consecutive same-block bets, while some runs extend much further, up to 620 consecutive bets. Martingale exhibits a similar pattern… with some same-block runs also reaching 620 bets." The paper's conclusion about these is unambiguous: "these exceptionally long within-block sequences are difficult to reconcile with manual play and instead support the presence of automated betting bots." No human places 620 bets inside a single ten-minute block.</a:t>
            </a:r>
          </a:p>
          <a:p>
            <a:br>
              <a:rPr lang="en-US" sz="1800" dirty="0"/>
            </a:br>
            <a:endParaRPr lang="en-US" sz="1800" dirty="0"/>
          </a:p>
          <a:p>
            <a:endParaRPr lang="en-US" sz="1800" dirty="0"/>
          </a:p>
          <a:p>
            <a:r>
              <a:rPr lang="en-US" sz="1200" b="1" i="0" dirty="0">
                <a:effectLst/>
              </a:rPr>
              <a:t>620 consecutive bets in one block</a:t>
            </a:r>
            <a:endParaRPr lang="en-US" sz="1200" b="0" i="0" dirty="0">
              <a:effectLst/>
            </a:endParaRPr>
          </a:p>
          <a:p>
            <a:br>
              <a:rPr lang="en-US" sz="1800" dirty="0"/>
            </a:br>
            <a:endParaRPr lang="en-US" sz="1800" dirty="0"/>
          </a:p>
          <a:p>
            <a:endParaRPr lang="en-US" sz="17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pPr>
              <a:buNone/>
            </a:pPr>
            <a:r>
              <a:rPr lang="en-US" sz="1200" dirty="0">
                <a:solidFill>
                  <a:srgbClr val="2C3C43"/>
                </a:solidFill>
                <a:latin typeface="Trebuchet MS"/>
                <a:cs typeface="Trebuchet MS"/>
              </a:rPr>
              <a:t>Explain why </a:t>
            </a:r>
            <a:r>
              <a:rPr lang="en-US" sz="1200" dirty="0" err="1">
                <a:solidFill>
                  <a:srgbClr val="2C3C43"/>
                </a:solidFill>
                <a:latin typeface="Trebuchet MS"/>
                <a:cs typeface="Trebuchet MS"/>
              </a:rPr>
              <a:t>SatoshiDice</a:t>
            </a:r>
            <a:r>
              <a:rPr lang="en-US" sz="1200" dirty="0">
                <a:solidFill>
                  <a:srgbClr val="2C3C43"/>
                </a:solidFill>
                <a:latin typeface="Trebuchet MS"/>
                <a:cs typeface="Trebuchet MS"/>
              </a:rPr>
              <a:t> is analytically useful: bets are public, timestamped by blocks, and routed through known betting addresses. The point of the chart is scale, not fine detail.</a:t>
            </a:r>
          </a:p>
          <a:p>
            <a:pPr>
              <a:buNone/>
            </a:pPr>
            <a:endParaRPr lang="en-US" sz="1200" dirty="0">
              <a:solidFill>
                <a:srgbClr val="2C3C43"/>
              </a:solidFill>
              <a:latin typeface="Trebuchet MS"/>
            </a:endParaRPr>
          </a:p>
          <a:p>
            <a:pPr marL="342900" indent="-342900">
              <a:buAutoNum type="arabicParenR"/>
            </a:pPr>
            <a:r>
              <a:rPr lang="en-US" sz="1200" dirty="0">
                <a:solidFill>
                  <a:srgbClr val="2C3C43"/>
                </a:solidFill>
                <a:latin typeface="Trebuchet MS"/>
              </a:rPr>
              <a:t>Main activity period from 2012 to 2014</a:t>
            </a:r>
          </a:p>
          <a:p>
            <a:pPr marL="342900" indent="-342900">
              <a:buAutoNum type="arabicParenR"/>
            </a:pPr>
            <a:r>
              <a:rPr lang="en-US" sz="1200" dirty="0">
                <a:solidFill>
                  <a:srgbClr val="2C3C43"/>
                </a:solidFill>
                <a:latin typeface="Trebuchet MS"/>
              </a:rPr>
              <a:t>Almost 5 millions bets </a:t>
            </a:r>
          </a:p>
          <a:p>
            <a:pPr marL="342900" indent="-342900">
              <a:buAutoNum type="arabicParenR"/>
            </a:pPr>
            <a:r>
              <a:rPr lang="en-US" sz="1200" dirty="0" err="1">
                <a:solidFill>
                  <a:srgbClr val="2C3C43"/>
                </a:solidFill>
                <a:latin typeface="Trebuchet MS"/>
              </a:rPr>
              <a:t>Aaround</a:t>
            </a:r>
            <a:r>
              <a:rPr lang="en-US" sz="1200" dirty="0">
                <a:solidFill>
                  <a:srgbClr val="2C3C43"/>
                </a:solidFill>
                <a:latin typeface="Trebuchet MS"/>
              </a:rPr>
              <a:t> 308 thousands wallet</a:t>
            </a:r>
          </a:p>
          <a:p>
            <a:pPr marL="342900" indent="-342900">
              <a:buAutoNum type="arabicParenR"/>
            </a:pPr>
            <a:r>
              <a:rPr lang="en-US" sz="1200" dirty="0">
                <a:solidFill>
                  <a:srgbClr val="2C3C43"/>
                </a:solidFill>
                <a:latin typeface="Trebuchet MS"/>
              </a:rPr>
              <a:t>Up to 35 thousands BTC spent in a day</a:t>
            </a:r>
          </a:p>
          <a:p>
            <a:pPr marL="342900" indent="-342900">
              <a:buAutoNum type="arabicParenR"/>
            </a:pPr>
            <a:r>
              <a:rPr lang="en-US" sz="1200" dirty="0">
                <a:solidFill>
                  <a:srgbClr val="2C3C43"/>
                </a:solidFill>
                <a:latin typeface="Trebuchet MS"/>
              </a:rPr>
              <a:t>Those transactions were </a:t>
            </a:r>
            <a:r>
              <a:rPr lang="en-US" sz="1200" dirty="0" err="1">
                <a:solidFill>
                  <a:srgbClr val="2C3C43"/>
                </a:solidFill>
                <a:latin typeface="Trebuchet MS"/>
              </a:rPr>
              <a:t>predominanting</a:t>
            </a:r>
            <a:r>
              <a:rPr lang="en-US" sz="1200" dirty="0">
                <a:solidFill>
                  <a:srgbClr val="2C3C43"/>
                </a:solidFill>
                <a:latin typeface="Trebuchet MS"/>
              </a:rPr>
              <a:t> the network</a:t>
            </a:r>
            <a:endParaRPr lang="en-US" sz="1200" dirty="0"/>
          </a:p>
          <a:p>
            <a:endParaRPr lang="en-US" sz="1200" b="0" i="0" dirty="0">
              <a:effectLst/>
            </a:endParaRPr>
          </a:p>
          <a:p>
            <a:endParaRPr lang="en-US" sz="1200" b="0" i="0" dirty="0">
              <a:effectLst/>
            </a:endParaRPr>
          </a:p>
          <a:p>
            <a:r>
              <a:rPr lang="en-US" sz="1200" b="0" i="0" dirty="0">
                <a:effectLst/>
              </a:rPr>
              <a:t>Let me start with why </a:t>
            </a:r>
            <a:r>
              <a:rPr lang="en-US" sz="1200" b="0" i="0" dirty="0" err="1">
                <a:effectLst/>
              </a:rPr>
              <a:t>SatoshiDice</a:t>
            </a:r>
            <a:r>
              <a:rPr lang="en-US" sz="1200" b="0" i="0" dirty="0">
                <a:effectLst/>
              </a:rPr>
              <a:t> is worth studying at all. "Online gambling has grown into a major global phenomenon, attracting millions of players and generating billions in economic flows." "In this context, blockchain technology has been used to support gambling services, aided by its properties, which guarantee unprecedented levels of transparency, anonymity, speed, and borderless access. A striking example in today's landscape is </a:t>
            </a:r>
            <a:r>
              <a:rPr lang="en-US" sz="1200" b="0" i="0" dirty="0" err="1">
                <a:effectLst/>
              </a:rPr>
              <a:t>Polymarket</a:t>
            </a:r>
            <a:r>
              <a:rPr lang="en-US" sz="1200" b="0" i="0" dirty="0">
                <a:effectLst/>
              </a:rPr>
              <a:t>, a blockchain-based prediction market where users can speculate on the outcomes of real-world events. Among these platforms, the first one to popularize gambling on blockchains was </a:t>
            </a:r>
            <a:r>
              <a:rPr lang="en-US" sz="1200" b="0" i="0" dirty="0" err="1">
                <a:effectLst/>
              </a:rPr>
              <a:t>SatoshiDice</a:t>
            </a:r>
            <a:r>
              <a:rPr lang="en-US" sz="1200" b="0" i="0" dirty="0">
                <a:effectLst/>
              </a:rPr>
              <a:t>, mostly active between 2012 and 2014, which emerged as one of the most influential services in the Bitcoin ecosystem, processing millions of bets and accounting for a significant fraction of all Bitcoin transactions during its peak activity period." Because every one of those bets is permanently recorded on a public ledger, </a:t>
            </a:r>
            <a:r>
              <a:rPr lang="en-US" sz="1200" b="0" i="0" dirty="0" err="1">
                <a:effectLst/>
              </a:rPr>
              <a:t>SatoshiDice</a:t>
            </a:r>
            <a:r>
              <a:rPr lang="en-US" sz="1200" b="0" i="0" dirty="0">
                <a:effectLst/>
              </a:rPr>
              <a:t> is effectively a complete, frozen gambling observatory. Our data window matches its active life exactly — 2012 to 2014 — and within it we trace 4.68 million bets across 307,774 wallets.</a:t>
            </a:r>
          </a:p>
          <a:p>
            <a:br>
              <a:rPr lang="en-US" sz="1800" dirty="0"/>
            </a:br>
            <a:endParaRPr lang="en-US" sz="17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6816F-1CF1-ACBD-8596-82A8F6DA18C1}"/>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47367A17-2498-7D02-A340-4C1674A2056B}"/>
              </a:ext>
            </a:extLst>
          </p:cNvPr>
          <p:cNvSpPr>
            <a:spLocks noGrp="1"/>
          </p:cNvSpPr>
          <p:nvPr>
            <p:ph type="body" idx="1"/>
          </p:nvPr>
        </p:nvSpPr>
        <p:spPr>
          <a:xfrm>
            <a:off x="685800" y="3581400"/>
            <a:ext cx="7772400" cy="4114800"/>
          </a:xfrm>
          <a:prstGeom prst="rect">
            <a:avLst/>
          </a:prstGeom>
          <a:noFill/>
          <a:ln>
            <a:noFill/>
          </a:ln>
        </p:spPr>
        <p:txBody>
          <a:bodyPr wrap="square"/>
          <a:lstStyle/>
          <a:p>
            <a:pPr>
              <a:buNone/>
            </a:pPr>
            <a:r>
              <a:rPr lang="en-US" sz="1700">
                <a:solidFill>
                  <a:srgbClr val="2C3C43"/>
                </a:solidFill>
                <a:latin typeface="Trebuchet MS"/>
                <a:cs typeface="Trebuchet MS"/>
              </a:rPr>
              <a:t>This is the plain-language automation slide. Consecutive bets inside a single block, in runs as high as hundreds, are incompatible with manual interaction.</a:t>
            </a:r>
          </a:p>
          <a:p>
            <a:pPr>
              <a:buNone/>
            </a:pPr>
            <a:r>
              <a:rPr lang="en-US" sz="1200" b="1" i="0">
                <a:effectLst/>
              </a:rPr>
              <a:t>Slide 20 — "Same-block runs reach hundreds of consecutive bets"</a:t>
            </a:r>
            <a:r>
              <a:rPr lang="en-US" sz="1200" b="0" i="0">
                <a:effectLst/>
              </a:rPr>
              <a:t> </a:t>
            </a:r>
            <a:br>
              <a:rPr lang="en-US" sz="1800"/>
            </a:br>
            <a:endParaRPr lang="en-US" sz="1700"/>
          </a:p>
        </p:txBody>
      </p:sp>
    </p:spTree>
    <p:extLst>
      <p:ext uri="{BB962C8B-B14F-4D97-AF65-F5344CB8AC3E}">
        <p14:creationId xmlns:p14="http://schemas.microsoft.com/office/powerpoint/2010/main" val="20750011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a:effectLst/>
              </a:rPr>
              <a:t>So let me bring the two findings together. On RQ1 — did the strategies pay? "No strategy emerges as a reliable path to sustained profit." "Flat Betting appears as a clear fool's errand: players moved large quantities of BTC without any meaningful progression in profit, remaining exposed to near-even odds without materially improving their position." Martingale's edge "is only partial and temporary." On RQ2 — were there bots? "Our analysis suggests that systematic betting patterns were frequently accompanied by automated behavior, although no fail-proof winning method emerged from them." And stepping back: "this approach shows that the underlying asymmetry of the game remains intact, even when players attempt to circumvent human betting consistency limits by using bots together with systematic strategies."</a:t>
            </a:r>
          </a:p>
          <a:p>
            <a:br>
              <a:rPr lang="en-US" sz="1800"/>
            </a:br>
            <a:endParaRPr lang="en-US" sz="17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sz="1200" b="0" i="0">
                <a:effectLst/>
              </a:rPr>
              <a:t>I'll close with the line the paper itself closes on: "This work serves as a cautionary tale for on-chain betting systems, which have remained popular from Bitcoin's inception to contemporary platforms such as </a:t>
            </a:r>
            <a:r>
              <a:rPr lang="en-US" sz="1200" b="0" i="0" err="1">
                <a:effectLst/>
              </a:rPr>
              <a:t>Polymarket</a:t>
            </a:r>
            <a:r>
              <a:rPr lang="en-US" sz="1200" b="0" i="0">
                <a:effectLst/>
              </a:rPr>
              <a:t> or Kalshi." As future work, "we plan to study on-chain betting behavior on modern platforms, with a particular focus on Bitcoin price prediction markets on </a:t>
            </a:r>
            <a:r>
              <a:rPr lang="en-US" sz="1200" b="0" i="0" err="1">
                <a:effectLst/>
              </a:rPr>
              <a:t>Polymarket</a:t>
            </a:r>
            <a:r>
              <a:rPr lang="en-US" sz="1200" b="0" i="0">
                <a:effectLst/>
              </a:rPr>
              <a:t>… through betting time-series and bot-detection techniques," including time-series analysis with </a:t>
            </a:r>
            <a:r>
              <a:rPr lang="en-US" sz="1200" b="0" i="0" err="1">
                <a:effectLst/>
              </a:rPr>
              <a:t>shapelets</a:t>
            </a:r>
            <a:r>
              <a:rPr lang="en-US" sz="1200" b="0" i="0">
                <a:effectLst/>
              </a:rPr>
              <a:t> and discords. Thank you very much for your attention — I'd be glad to take your questions.</a:t>
            </a:r>
          </a:p>
          <a:p>
            <a:br>
              <a:rPr lang="en-US"/>
            </a:br>
            <a:endParaRPr lang="en-US"/>
          </a:p>
        </p:txBody>
      </p:sp>
    </p:spTree>
    <p:extLst>
      <p:ext uri="{BB962C8B-B14F-4D97-AF65-F5344CB8AC3E}">
        <p14:creationId xmlns:p14="http://schemas.microsoft.com/office/powerpoint/2010/main" val="17402017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sz="1200" b="1" i="0">
                <a:effectLst/>
              </a:rPr>
              <a:t>No betting system beat the house edge on </a:t>
            </a:r>
            <a:r>
              <a:rPr lang="en-US" sz="1200" b="1" i="0" err="1">
                <a:effectLst/>
              </a:rPr>
              <a:t>SatoshiDice</a:t>
            </a:r>
            <a:r>
              <a:rPr lang="en-US" sz="1200" b="1" i="0">
                <a:effectLst/>
              </a:rPr>
              <a:t> — and the disciplined betting we detected was largely run by bots, yet even automation produced no reliable path to profit.</a:t>
            </a:r>
            <a:endParaRPr lang="en-US" sz="1200" b="0" i="0">
              <a:effectLst/>
            </a:endParaRPr>
          </a:p>
          <a:p>
            <a:br>
              <a:rPr lang="en-US"/>
            </a:br>
            <a:endParaRPr lang="en-US"/>
          </a:p>
        </p:txBody>
      </p:sp>
    </p:spTree>
    <p:extLst>
      <p:ext uri="{BB962C8B-B14F-4D97-AF65-F5344CB8AC3E}">
        <p14:creationId xmlns:p14="http://schemas.microsoft.com/office/powerpoint/2010/main" val="37111722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a:p>
        </p:txBody>
      </p:sp>
    </p:spTree>
    <p:extLst>
      <p:ext uri="{BB962C8B-B14F-4D97-AF65-F5344CB8AC3E}">
        <p14:creationId xmlns:p14="http://schemas.microsoft.com/office/powerpoint/2010/main" val="23243938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a:effectLst/>
              </a:rPr>
              <a:t>Before the results, let me pre-empt the obvious objection — why six bets, and not five or ten? We re-ran the entire analysis across a range of thresholds, and the figure shows the answer: "the relative ordering of the three strategies and the Streak Profit Rate remain stable when k is varied across four, five, six, seven, eight, and ten, so this choice does not drive the conclusions." As you'd expect, the share of bets that qualify decreases as the threshold tightens, but the qualitative story — which strategy looks best, which looks like chance — does not move. The choice of six is a representative middle of that range, not a number we tuned to get a result.</a:t>
            </a:r>
          </a:p>
          <a:p>
            <a:br>
              <a:rPr lang="en-US" sz="1800"/>
            </a:br>
            <a:endParaRPr lang="en-US" sz="17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a:effectLst/>
              </a:rPr>
              <a:t>A quick but important methodological note on dollars. Net BTC depends on the Bitcoin price the day each bet was placed, and that price moved by orders of magnitude across our window. So rather than apply one average exchange rate, we convert every individual bet at its own wager-date BTC-to-USD close from </a:t>
            </a:r>
            <a:r>
              <a:rPr lang="en-US" sz="1200" b="0" i="0" err="1">
                <a:effectLst/>
              </a:rPr>
              <a:t>CryptoCompare</a:t>
            </a:r>
            <a:r>
              <a:rPr lang="en-US" sz="1200" b="0" i="0">
                <a:effectLst/>
              </a:rPr>
              <a:t> and sum. The paper is deliberately careful here: "ROI is price-independent and remains the primary reference; the USD restatement is reported only as a sanity-of-magnitude check that preserves the BTC-level conclusion." In other words, the dollar view changes the scale you see, but it does not change the statistical story — the ranking and the sign of every result hold.</a:t>
            </a:r>
          </a:p>
          <a:p>
            <a:br>
              <a:rPr lang="en-US" sz="1800"/>
            </a:br>
            <a:endParaRPr lang="en-US" sz="17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a:effectLst/>
              </a:rPr>
              <a:t>Here's the reasoning. "It is apparent that, given the large number of streaks, with some individual streaks exceeding ten bets, some form of automated behavior may have been involved. To investigate this, we isolate the </a:t>
            </a:r>
            <a:r>
              <a:rPr lang="en-US" sz="1200" b="0" i="0" err="1">
                <a:effectLst/>
              </a:rPr>
              <a:t>block_height</a:t>
            </a:r>
            <a:r>
              <a:rPr lang="en-US" sz="1200" b="0" i="0">
                <a:effectLst/>
              </a:rPr>
              <a:t> field of each bet transaction, noting that it is one of the main available on-chain indicators that two bets were mined together or in close succession. The reason is that information such as timestamp is not fully reliable, as it is set by the miner and can be modified within certain bounds." When we measure the block-height gap between consecutive bets, the result is stark — and these are the Table 6 numbers: general activity averages 86.27 blocks between bets, Flat Betting streaks just 44.22, and Martingale streaks only 14.94. "Both Flat Betting and Martingale exhibit substantially lower mean distances and standard deviation than the general case, indicating that bets within detected streaks tend to be mined much closer together than ordinary betting activity and in a more consistent manner." Faster, and more regular — the dual signature of a script.</a:t>
            </a:r>
          </a:p>
          <a:p>
            <a:br>
              <a:rPr lang="en-US" sz="1800"/>
            </a:br>
            <a:endParaRPr lang="en-US" sz="17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6DA96-0C9A-D53C-E30D-A0626373C9EA}"/>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DAF3A240-F699-233E-8C7F-EF3234504FA0}"/>
              </a:ext>
            </a:extLst>
          </p:cNvPr>
          <p:cNvSpPr>
            <a:spLocks noGrp="1"/>
          </p:cNvSpPr>
          <p:nvPr>
            <p:ph type="body" idx="1"/>
          </p:nvPr>
        </p:nvSpPr>
        <p:spPr>
          <a:xfrm>
            <a:off x="685800" y="3581400"/>
            <a:ext cx="7772400" cy="4114800"/>
          </a:xfrm>
          <a:prstGeom prst="rect">
            <a:avLst/>
          </a:prstGeom>
          <a:noFill/>
          <a:ln>
            <a:noFill/>
          </a:ln>
        </p:spPr>
        <p:txBody>
          <a:bodyPr wrap="square"/>
          <a:lstStyle/>
          <a:p>
            <a:pPr>
              <a:buNone/>
            </a:pPr>
            <a:r>
              <a:rPr lang="en-US" sz="1700">
                <a:solidFill>
                  <a:srgbClr val="2C3C43"/>
                </a:solidFill>
                <a:latin typeface="Trebuchet MS"/>
                <a:cs typeface="Trebuchet MS"/>
              </a:rPr>
              <a:t>Define the timing measure: distance in block heights between consecutive bets by the same wallet. A mass at zero means repeated bets within one mined block.</a:t>
            </a:r>
            <a:endParaRPr lang="en-US" sz="1700"/>
          </a:p>
        </p:txBody>
      </p:sp>
    </p:spTree>
    <p:extLst>
      <p:ext uri="{BB962C8B-B14F-4D97-AF65-F5344CB8AC3E}">
        <p14:creationId xmlns:p14="http://schemas.microsoft.com/office/powerpoint/2010/main" val="2820344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228600" indent="-228600">
              <a:buAutoNum type="arabicParenR"/>
            </a:pPr>
            <a:r>
              <a:rPr lang="en-US" sz="1200" b="0" i="0" dirty="0">
                <a:effectLst/>
              </a:rPr>
              <a:t>Addresses with probability</a:t>
            </a:r>
          </a:p>
          <a:p>
            <a:pPr marL="228600" lvl="1" indent="-228600">
              <a:buAutoNum type="arabicParenR"/>
            </a:pPr>
            <a:r>
              <a:rPr lang="en-US" sz="1800" b="0" i="0" dirty="0">
                <a:effectLst/>
              </a:rPr>
              <a:t>To win the random number must be less than X </a:t>
            </a:r>
          </a:p>
          <a:p>
            <a:pPr marL="228600" lvl="2" indent="-228600">
              <a:buAutoNum type="arabicParenR"/>
            </a:pPr>
            <a:r>
              <a:rPr lang="en-US" sz="1800" b="0" i="0" dirty="0">
                <a:effectLst/>
              </a:rPr>
              <a:t>Multiplier</a:t>
            </a:r>
          </a:p>
          <a:p>
            <a:pPr marL="228600" lvl="2" indent="-228600">
              <a:buAutoNum type="arabicParenR"/>
            </a:pPr>
            <a:r>
              <a:rPr lang="en-US" sz="1800" b="0" i="0" dirty="0">
                <a:effectLst/>
              </a:rPr>
              <a:t>Win percentage</a:t>
            </a:r>
          </a:p>
          <a:p>
            <a:pPr marL="228600" lvl="2" indent="-228600">
              <a:buAutoNum type="arabicParenR"/>
            </a:pPr>
            <a:r>
              <a:rPr lang="en-US" sz="1800" b="0" i="0" dirty="0">
                <a:effectLst/>
              </a:rPr>
              <a:t>Min to bet and max to bet signifying that there is a limit</a:t>
            </a:r>
          </a:p>
          <a:p>
            <a:r>
              <a:rPr lang="en-US" sz="1200" b="0" i="0" dirty="0">
                <a:effectLst/>
              </a:rPr>
              <a:t>4) Don’t TELL HOW IT WORKS BECAUSE WE don’t have time for </a:t>
            </a:r>
            <a:r>
              <a:rPr lang="en-US" sz="1200" b="0" i="0">
                <a:effectLst/>
              </a:rPr>
              <a:t>this. Provably </a:t>
            </a:r>
            <a:r>
              <a:rPr lang="en-US" sz="1200" b="0" i="0" dirty="0">
                <a:effectLst/>
              </a:rPr>
              <a:t>fair as the platform committed the secret to compute the random number the day after</a:t>
            </a:r>
          </a:p>
          <a:p>
            <a:endParaRPr lang="en-US" sz="1200" b="0" i="0" dirty="0">
              <a:effectLst/>
            </a:endParaRPr>
          </a:p>
          <a:p>
            <a:r>
              <a:rPr lang="en-US" sz="1200" b="0" i="0" dirty="0">
                <a:effectLst/>
              </a:rPr>
              <a:t>Before the analysis, here's the mechanism. "A key innovation of </a:t>
            </a:r>
            <a:r>
              <a:rPr lang="en-US" sz="1200" b="0" i="0" dirty="0" err="1">
                <a:effectLst/>
              </a:rPr>
              <a:t>SatoshiDice</a:t>
            </a:r>
            <a:r>
              <a:rPr lang="en-US" sz="1200" b="0" i="0" dirty="0">
                <a:effectLst/>
              </a:rPr>
              <a:t> was its </a:t>
            </a:r>
            <a:r>
              <a:rPr lang="en-US" sz="1200" b="0" i="0" dirty="0" err="1">
                <a:effectLst/>
              </a:rPr>
              <a:t>accountless</a:t>
            </a:r>
            <a:r>
              <a:rPr lang="en-US" sz="1200" b="0" i="0" dirty="0">
                <a:effectLst/>
              </a:rPr>
              <a:t> and near-instant betting model. Users did not need to register or deposit funds into a custodial wallet. Instead, they simply sent Bitcoin directly to one of several published vanity addresses beginning with the prefix 1dice, each associated with a specific win probability and payout multiplier." The settlement was deliberately fast: "the platform relied on zero-confirmation transactions to preserve the rapid feedback loop central to gambling. Rather than waiting for a bet to be mined into a block, </a:t>
            </a:r>
            <a:r>
              <a:rPr lang="en-US" sz="1200" b="0" i="0" dirty="0" err="1">
                <a:effectLst/>
              </a:rPr>
              <a:t>SatoshiDice</a:t>
            </a:r>
            <a:r>
              <a:rPr lang="en-US" sz="1200" b="0" i="0" dirty="0">
                <a:effectLst/>
              </a:rPr>
              <a:t> monitored unconfirmed transactions in the </a:t>
            </a:r>
            <a:r>
              <a:rPr lang="en-US" sz="1200" b="0" i="0" dirty="0" err="1">
                <a:effectLst/>
              </a:rPr>
              <a:t>mempool</a:t>
            </a:r>
            <a:r>
              <a:rPr lang="en-US" sz="1200" b="0" i="0" dirty="0">
                <a:effectLst/>
              </a:rPr>
              <a:t>, computed the outcome immediately, and broadcast the corresponding response transaction. If the player received an incoming payment larger than the original stake multiplied by the relevant payout multiplier, the bet was won; otherwise, receiving only 1 </a:t>
            </a:r>
            <a:r>
              <a:rPr lang="en-US" sz="1200" b="0" i="0" dirty="0" err="1">
                <a:effectLst/>
              </a:rPr>
              <a:t>satoshi</a:t>
            </a:r>
            <a:r>
              <a:rPr lang="en-US" sz="1200" b="0" i="0" dirty="0">
                <a:effectLst/>
              </a:rPr>
              <a:t>, that is ten-to-the-minus-eight BTC, signaled a loss." And fairness was verifiable: "to compensate for the absence of traditional trust mechanisms, </a:t>
            </a:r>
            <a:r>
              <a:rPr lang="en-US" sz="1200" b="0" i="0" dirty="0" err="1">
                <a:effectLst/>
              </a:rPr>
              <a:t>SatoshiDice</a:t>
            </a:r>
            <a:r>
              <a:rPr lang="en-US" sz="1200" b="0" i="0" dirty="0">
                <a:effectLst/>
              </a:rPr>
              <a:t> adopted a 'provably fair' verification scheme." The platform committed to a daily secret key in advance, then computed each outcome deterministically with HMAC-SHA512 over that key — so any observer could recompute the result once the key was revealed.</a:t>
            </a:r>
          </a:p>
          <a:p>
            <a:br>
              <a:rPr lang="en-US" dirty="0"/>
            </a:br>
            <a:r>
              <a:rPr lang="en-US" dirty="0"/>
              <a:t>Each address had a probability of </a:t>
            </a:r>
            <a:r>
              <a:rPr lang="en-US" dirty="0" err="1"/>
              <a:t>winm</a:t>
            </a:r>
            <a:r>
              <a:rPr lang="en-US" dirty="0"/>
              <a:t> a minimum bet and a maximum bet.</a:t>
            </a:r>
          </a:p>
          <a:p>
            <a:r>
              <a:rPr lang="en-US" dirty="0"/>
              <a:t>In fact there were some limitations on how much a single bitcoin address of a user was capable of spending</a:t>
            </a:r>
          </a:p>
        </p:txBody>
      </p:sp>
    </p:spTree>
    <p:extLst>
      <p:ext uri="{BB962C8B-B14F-4D97-AF65-F5344CB8AC3E}">
        <p14:creationId xmlns:p14="http://schemas.microsoft.com/office/powerpoint/2010/main" val="2731696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pPr marL="228600" indent="-228600">
              <a:buAutoNum type="arabicParenR"/>
            </a:pPr>
            <a:r>
              <a:rPr lang="en-US" sz="1200" b="0" i="0" dirty="0">
                <a:effectLst/>
              </a:rPr>
              <a:t>Flat bet meaning always base bet</a:t>
            </a:r>
          </a:p>
          <a:p>
            <a:pPr marL="228600" indent="-228600">
              <a:buAutoNum type="arabicParenR"/>
            </a:pPr>
            <a:r>
              <a:rPr lang="en-US" sz="1200" b="0" i="0" dirty="0">
                <a:effectLst/>
              </a:rPr>
              <a:t>Martingale meaning multiply</a:t>
            </a:r>
          </a:p>
          <a:p>
            <a:pPr marL="228600" indent="-228600">
              <a:buAutoNum type="arabicParenR"/>
            </a:pPr>
            <a:r>
              <a:rPr lang="en-US" sz="1200" b="0" i="0" dirty="0">
                <a:effectLst/>
              </a:rPr>
              <a:t>D’Alembert additive base </a:t>
            </a:r>
            <a:r>
              <a:rPr lang="en-US" sz="1200" b="0" i="0" dirty="0" err="1">
                <a:effectLst/>
              </a:rPr>
              <a:t>base</a:t>
            </a:r>
            <a:endParaRPr lang="en-US" sz="1200" b="0" i="0" dirty="0">
              <a:effectLst/>
            </a:endParaRPr>
          </a:p>
          <a:p>
            <a:endParaRPr lang="en-US" sz="1200" b="0" i="0" dirty="0">
              <a:effectLst/>
            </a:endParaRPr>
          </a:p>
          <a:p>
            <a:endParaRPr lang="en-US" sz="1200" b="0" i="0" dirty="0">
              <a:effectLst/>
            </a:endParaRPr>
          </a:p>
          <a:p>
            <a:r>
              <a:rPr lang="en-US" sz="1200" b="0" i="0" dirty="0">
                <a:effectLst/>
              </a:rPr>
              <a:t>We study the three most famous betting systems. First, Flat Betting — and I quote: "This betting strategy entails maintaining a nearly constant bet size, independently of previous outcomes." It is the null hypothesis of betting: no reaction to wins or losses. Second, Martingale: "the expected behavior depends on the outcome of the preceding bet. After a loss, the bet is doubled; after a win, it resets to the base amount." We don't assume a flat 2× though — "in our adapted formulation, the progression is adjusted to the payout multiplier of the selected </a:t>
            </a:r>
            <a:r>
              <a:rPr lang="en-US" sz="1200" b="0" i="0" dirty="0" err="1">
                <a:effectLst/>
              </a:rPr>
              <a:t>SatoshiDice</a:t>
            </a:r>
            <a:r>
              <a:rPr lang="en-US" sz="1200" b="0" i="0" dirty="0">
                <a:effectLst/>
              </a:rPr>
              <a:t> address," using a recovery factor rho equal to m over m-minus-one. Third, D'Alembert, the gentler cousin: "the expected bet changes by one fixed base unit according to the outcome of the previous bet" — you add one unit after a loss, subtract one after a win. And a careful detail: "since D'Alembert reduces to Martingale in the case of a single loss followed by a win, we assigned to D'Alembert only bets that exhibited the additive progression at least twice, that is, with at least two consecutive losses," so the two strategies never overlap in our counts.</a:t>
            </a:r>
          </a:p>
          <a:p>
            <a:br>
              <a:rPr lang="en-US" dirty="0"/>
            </a:br>
            <a:endParaRPr lang="en-US" dirty="0"/>
          </a:p>
        </p:txBody>
      </p:sp>
    </p:spTree>
    <p:extLst>
      <p:ext uri="{BB962C8B-B14F-4D97-AF65-F5344CB8AC3E}">
        <p14:creationId xmlns:p14="http://schemas.microsoft.com/office/powerpoint/2010/main" val="1471068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r>
              <a:rPr lang="en-US" sz="1200" b="0" i="0" dirty="0">
                <a:effectLst/>
              </a:rPr>
              <a:t>1)Find out what strategy the users adopted and weather this allowed for sure profits</a:t>
            </a:r>
          </a:p>
          <a:p>
            <a:r>
              <a:rPr lang="en-US" sz="1200" b="0" i="0" dirty="0">
                <a:effectLst/>
              </a:rPr>
              <a:t>2) Expose bot activity by looking at the block height from each transaction</a:t>
            </a:r>
          </a:p>
          <a:p>
            <a:r>
              <a:rPr lang="en-US" sz="1200" b="0" i="0" dirty="0">
                <a:effectLst/>
              </a:rPr>
              <a:t>3) Do not look at the single Bitcoin address but cluster them to capture the range of Bitcoin addresses used by a user</a:t>
            </a:r>
          </a:p>
          <a:p>
            <a:endParaRPr lang="en-US" sz="1200" b="0" i="0" dirty="0">
              <a:effectLst/>
            </a:endParaRPr>
          </a:p>
          <a:p>
            <a:r>
              <a:rPr lang="en-US" sz="1200" b="0" i="0" dirty="0">
                <a:effectLst/>
              </a:rPr>
              <a:t>This gives us two precise research questions, which I'll read exactly as they appear in the paper. "RQ1: does the systematic adoption of the well-known gambling techniques Martingale, D'Alembert, and Flat Betting lead to measurable monetary gains? RQ2: can behavioral and temporal patterns observed on-chain reveal the presence of automated betting agents, that is, bots?" The crucial methodological move behind both questions is this: "Previous research on Bitcoin gambling focuses on behavioral analysis at the address level, treating each Bitcoin address as an independent player. However, this approach fails to capture users operating multiple addresses, a common practice in Bitcoin." So we work at the wallet level, not the address level — that is our unit of analysis.</a:t>
            </a:r>
          </a:p>
          <a:p>
            <a:br>
              <a:rPr lang="en-US" sz="1800" dirty="0"/>
            </a:br>
            <a:endParaRPr lang="en-US" sz="1700"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pPr marL="228600" indent="-228600">
              <a:buAutoNum type="arabicParenR"/>
            </a:pPr>
            <a:r>
              <a:rPr lang="en-US" sz="1200" b="0" i="0" dirty="0">
                <a:effectLst/>
              </a:rPr>
              <a:t>Use as base the clustering done by Wallet Explorer</a:t>
            </a:r>
          </a:p>
          <a:p>
            <a:pPr marL="228600" indent="-228600">
              <a:buAutoNum type="arabicParenR"/>
            </a:pPr>
            <a:r>
              <a:rPr lang="en-US" sz="1200" b="0" i="0" dirty="0">
                <a:effectLst/>
              </a:rPr>
              <a:t>Classify a win as the stake multiplied by the win multiplier</a:t>
            </a:r>
          </a:p>
          <a:p>
            <a:pPr marL="228600" indent="-228600">
              <a:buAutoNum type="arabicParenR"/>
            </a:pPr>
            <a:r>
              <a:rPr lang="en-US" sz="1200" b="0" i="0">
                <a:effectLst/>
              </a:rPr>
              <a:t>Dust</a:t>
            </a:r>
            <a:endParaRPr lang="en-US" sz="1200" b="0" i="0" dirty="0">
              <a:effectLst/>
            </a:endParaRPr>
          </a:p>
          <a:p>
            <a:endParaRPr lang="en-US" sz="1200" b="0" i="0" dirty="0">
              <a:effectLst/>
            </a:endParaRPr>
          </a:p>
          <a:p>
            <a:r>
              <a:rPr lang="en-US" sz="1200" b="0" i="0" dirty="0">
                <a:effectLst/>
              </a:rPr>
              <a:t>How do we build a wallet-level dataset? "We address these gaps by introducing a user-level analysis framework that leverages the address clustering performed by </a:t>
            </a:r>
            <a:r>
              <a:rPr lang="en-US" sz="1200" b="0" i="0" dirty="0" err="1">
                <a:effectLst/>
              </a:rPr>
              <a:t>WalletExplorer</a:t>
            </a:r>
            <a:r>
              <a:rPr lang="en-US" sz="1200" b="0" i="0" dirty="0">
                <a:effectLst/>
              </a:rPr>
              <a:t> to reconstruct complete user activity profiles. By aggregating transactions across multiple addresses belonging to the same entity, we gain visibility into behavioral patterns that would otherwise remain fragmented and undetectable." Concretely, we combined three sources. One: "the full transaction histories of the main </a:t>
            </a:r>
            <a:r>
              <a:rPr lang="en-US" sz="1200" b="0" i="0" dirty="0" err="1">
                <a:effectLst/>
              </a:rPr>
              <a:t>SatoshiDice</a:t>
            </a:r>
            <a:r>
              <a:rPr lang="en-US" sz="1200" b="0" i="0" dirty="0">
                <a:effectLst/>
              </a:rPr>
              <a:t> wallet and its betting addresses were acquired via CSV downloads through a Selenium-based scraping pipeline." Two: "to obtain transaction-level blockchain data missing from the CSV, we exported them from our local full-node dataset spanning from 2012 to 2016" — this is where we get the block-height field we later need for bot detection. Three: "the </a:t>
            </a:r>
            <a:r>
              <a:rPr lang="en-US" sz="1200" b="0" i="0" dirty="0" err="1">
                <a:effectLst/>
              </a:rPr>
              <a:t>WalletExplorer</a:t>
            </a:r>
            <a:r>
              <a:rPr lang="en-US" sz="1200" b="0" i="0" dirty="0">
                <a:effectLst/>
              </a:rPr>
              <a:t> API was used to retrieve the missing fields for bets recorded by </a:t>
            </a:r>
            <a:r>
              <a:rPr lang="en-US" sz="1200" b="0" i="0" dirty="0" err="1">
                <a:effectLst/>
              </a:rPr>
              <a:t>WalletExplorer</a:t>
            </a:r>
            <a:r>
              <a:rPr lang="en-US" sz="1200" b="0" i="0" dirty="0">
                <a:effectLst/>
              </a:rPr>
              <a:t> between 2016 and 2025." Everything is merged into a local SQLite database. At the top level: "we covered 307,774 wallets and observed a global win rate of 44.45%, which includes bets to all 27 </a:t>
            </a:r>
            <a:r>
              <a:rPr lang="en-US" sz="1200" b="0" i="0" dirty="0" err="1">
                <a:effectLst/>
              </a:rPr>
              <a:t>SatoshiDice</a:t>
            </a:r>
            <a:r>
              <a:rPr lang="en-US" sz="1200" b="0" i="0" dirty="0">
                <a:effectLst/>
              </a:rPr>
              <a:t> addresses with all multipliers and outcome probabilities." The full pipeline and dataset are public on GitHub and </a:t>
            </a:r>
            <a:r>
              <a:rPr lang="en-US" sz="1200" b="0" i="0" dirty="0" err="1">
                <a:effectLst/>
              </a:rPr>
              <a:t>Zenodo</a:t>
            </a:r>
            <a:r>
              <a:rPr lang="en-US" sz="1200" b="0" i="0" dirty="0">
                <a:effectLst/>
              </a:rPr>
              <a:t>.</a:t>
            </a:r>
          </a:p>
          <a:p>
            <a:br>
              <a:rPr lang="en-US" sz="1800" dirty="0"/>
            </a:br>
            <a:endParaRPr lang="en-US" sz="17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pPr marL="228600" indent="-228600">
              <a:buAutoNum type="arabicParenR"/>
            </a:pPr>
            <a:r>
              <a:rPr lang="en-US" sz="1200" b="0" i="0" dirty="0">
                <a:effectLst/>
              </a:rPr>
              <a:t>We used our own full node dataset, mapping the bets with </a:t>
            </a:r>
            <a:r>
              <a:rPr lang="en-US" sz="1200" b="0" i="0" dirty="0" err="1">
                <a:effectLst/>
              </a:rPr>
              <a:t>WalletExplorer</a:t>
            </a:r>
            <a:r>
              <a:rPr lang="en-US" sz="1200" b="0" i="0" dirty="0">
                <a:effectLst/>
              </a:rPr>
              <a:t> CSV, up until our dataset covered bets1</a:t>
            </a:r>
          </a:p>
          <a:p>
            <a:pPr marL="228600" indent="-228600">
              <a:buAutoNum type="arabicParenR"/>
            </a:pPr>
            <a:r>
              <a:rPr lang="en-US" sz="1200" b="0" i="0" dirty="0">
                <a:effectLst/>
              </a:rPr>
              <a:t>We used </a:t>
            </a:r>
            <a:r>
              <a:rPr lang="en-US" sz="1200" b="0" i="0" dirty="0" err="1">
                <a:effectLst/>
              </a:rPr>
              <a:t>CryptoCompare</a:t>
            </a:r>
            <a:r>
              <a:rPr lang="en-US" sz="1200" b="0" i="0" dirty="0">
                <a:effectLst/>
              </a:rPr>
              <a:t> platform data for mapping BTC to USD. Note that for each bet we calculated the amount is USD per the day of the bet.</a:t>
            </a:r>
          </a:p>
          <a:p>
            <a:pPr marL="228600" indent="-228600">
              <a:buAutoNum type="arabicParenR"/>
            </a:pPr>
            <a:r>
              <a:rPr lang="en-US" sz="1200" b="0" i="0" dirty="0">
                <a:effectLst/>
              </a:rPr>
              <a:t>We made a </a:t>
            </a:r>
            <a:r>
              <a:rPr lang="en-US" sz="1200" b="0" i="0" dirty="0" err="1">
                <a:effectLst/>
              </a:rPr>
              <a:t>DataBase</a:t>
            </a:r>
            <a:r>
              <a:rPr lang="en-US" sz="1200" b="0" i="0" dirty="0">
                <a:effectLst/>
              </a:rPr>
              <a:t> with </a:t>
            </a:r>
            <a:r>
              <a:rPr lang="en-US" sz="1200" b="0" i="0" dirty="0" err="1">
                <a:effectLst/>
              </a:rPr>
              <a:t>SQLlITE</a:t>
            </a:r>
            <a:r>
              <a:rPr lang="en-US" sz="1200" b="0" i="0" dirty="0">
                <a:effectLst/>
              </a:rPr>
              <a:t> TO store and retrieve the large quantity of data from disk in an </a:t>
            </a:r>
            <a:r>
              <a:rPr lang="en-US" sz="1200" b="0" i="0" dirty="0" err="1">
                <a:effectLst/>
              </a:rPr>
              <a:t>aefficient</a:t>
            </a:r>
            <a:r>
              <a:rPr lang="en-US" sz="1200" b="0" i="0" dirty="0">
                <a:effectLst/>
              </a:rPr>
              <a:t> manner</a:t>
            </a:r>
          </a:p>
          <a:p>
            <a:pPr marL="228600" indent="-228600">
              <a:buAutoNum type="arabicParenR"/>
            </a:pPr>
            <a:r>
              <a:rPr lang="en-US" sz="1200" b="0" i="0" dirty="0">
                <a:effectLst/>
              </a:rPr>
              <a:t>We run our analysis on strategy, </a:t>
            </a:r>
            <a:r>
              <a:rPr lang="en-US" sz="1200" b="0" i="0" dirty="0" err="1">
                <a:effectLst/>
              </a:rPr>
              <a:t>winrate</a:t>
            </a:r>
            <a:r>
              <a:rPr lang="en-US" sz="1200" b="0" i="0" dirty="0">
                <a:effectLst/>
              </a:rPr>
              <a:t> and automation</a:t>
            </a:r>
          </a:p>
          <a:p>
            <a:endParaRPr lang="en-US" sz="1200" b="0" i="0" dirty="0">
              <a:effectLst/>
            </a:endParaRPr>
          </a:p>
          <a:p>
            <a:endParaRPr lang="en-US" sz="1200" b="0" i="0" dirty="0">
              <a:effectLst/>
            </a:endParaRPr>
          </a:p>
          <a:p>
            <a:r>
              <a:rPr lang="en-US" sz="1200" b="0" i="0" dirty="0">
                <a:effectLst/>
              </a:rPr>
              <a:t>This figure summarizes that pipeline end to end. On the left are the data sources: the Bitcoin full node, the </a:t>
            </a:r>
            <a:r>
              <a:rPr lang="en-US" sz="1200" b="0" i="0" dirty="0" err="1">
                <a:effectLst/>
              </a:rPr>
              <a:t>WalletExplorer</a:t>
            </a:r>
            <a:r>
              <a:rPr lang="en-US" sz="1200" b="0" i="0" dirty="0">
                <a:effectLst/>
              </a:rPr>
              <a:t> CSV-and-API top-up, and </a:t>
            </a:r>
            <a:r>
              <a:rPr lang="en-US" sz="1200" b="0" i="0" dirty="0" err="1">
                <a:effectLst/>
              </a:rPr>
              <a:t>CryptoCompare's</a:t>
            </a:r>
            <a:r>
              <a:rPr lang="en-US" sz="1200" b="0" i="0" dirty="0">
                <a:effectLst/>
              </a:rPr>
              <a:t> daily BTC-to-USD closing prices. These feed into transaction-ID normalization and database initialization with pandas, then into the SQLite enrichment step that joins wallets, transactions, inputs and outputs, and block metadata. From there we derive the bet dataset, which drives two parallel analyses — strategy detection and win-rate analysis — and finally the leaderboards, gambling-strategy results, bot detection, and plotting. The </a:t>
            </a:r>
            <a:r>
              <a:rPr lang="en-US" sz="1200" b="0" i="0" dirty="0" err="1">
                <a:effectLst/>
              </a:rPr>
              <a:t>CryptoCompare</a:t>
            </a:r>
            <a:r>
              <a:rPr lang="en-US" sz="1200" b="0" i="0" dirty="0">
                <a:effectLst/>
              </a:rPr>
              <a:t> prices, importantly, are joined so that every BTC figure can be restated in the dollars of the day each bet was actually placed.</a:t>
            </a:r>
          </a:p>
          <a:p>
            <a:br>
              <a:rPr lang="en-US" sz="1400" dirty="0"/>
            </a:br>
            <a:endParaRPr lang="en-US" sz="17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81B16B-1033-CE5A-0D8D-A07829A08A80}"/>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F66ED77F-051D-32B2-014D-46A421CA8C8C}"/>
              </a:ext>
            </a:extLst>
          </p:cNvPr>
          <p:cNvSpPr>
            <a:spLocks noGrp="1"/>
          </p:cNvSpPr>
          <p:nvPr>
            <p:ph type="body" idx="1"/>
          </p:nvPr>
        </p:nvSpPr>
        <p:spPr>
          <a:xfrm>
            <a:off x="685800" y="3581400"/>
            <a:ext cx="7772400" cy="4114800"/>
          </a:xfrm>
          <a:prstGeom prst="rect">
            <a:avLst/>
          </a:prstGeom>
          <a:noFill/>
          <a:ln>
            <a:noFill/>
          </a:ln>
        </p:spPr>
        <p:txBody>
          <a:bodyPr wrap="square"/>
          <a:lstStyle/>
          <a:p>
            <a:r>
              <a:rPr lang="en-US" sz="1200" b="0" i="0" dirty="0">
                <a:effectLst/>
              </a:rPr>
              <a:t>For each of the strategy, we found different number of wallets</a:t>
            </a:r>
          </a:p>
          <a:p>
            <a:pPr marL="228600" indent="-228600">
              <a:buAutoNum type="arabicParenR"/>
            </a:pPr>
            <a:r>
              <a:rPr lang="en-US" sz="1200" b="0" i="0" dirty="0" err="1">
                <a:effectLst/>
              </a:rPr>
              <a:t>Aroun</a:t>
            </a:r>
            <a:r>
              <a:rPr lang="en-US" sz="1200" b="0" i="0" dirty="0">
                <a:effectLst/>
              </a:rPr>
              <a:t> 13 thousands with flat betting</a:t>
            </a:r>
          </a:p>
          <a:p>
            <a:pPr marL="228600" indent="-228600">
              <a:buAutoNum type="arabicParenR"/>
            </a:pPr>
            <a:r>
              <a:rPr lang="en-US" sz="1200" b="0" i="0" dirty="0">
                <a:effectLst/>
              </a:rPr>
              <a:t>Around 11 thousands for martingale</a:t>
            </a:r>
          </a:p>
          <a:p>
            <a:pPr marL="228600" indent="-228600">
              <a:buAutoNum type="arabicParenR"/>
            </a:pPr>
            <a:r>
              <a:rPr lang="en-US" sz="1200" b="0" i="0" dirty="0">
                <a:effectLst/>
              </a:rPr>
              <a:t>Only 211 for </a:t>
            </a:r>
            <a:r>
              <a:rPr lang="en-US" sz="1200" b="0" i="0" dirty="0" err="1">
                <a:effectLst/>
              </a:rPr>
              <a:t>D’alembert</a:t>
            </a:r>
            <a:endParaRPr lang="en-US" sz="1200" b="0" i="0" dirty="0">
              <a:effectLst/>
            </a:endParaRPr>
          </a:p>
          <a:p>
            <a:endParaRPr lang="en-US" sz="1200" b="0" i="0" dirty="0">
              <a:effectLst/>
            </a:endParaRPr>
          </a:p>
          <a:p>
            <a:r>
              <a:rPr lang="en-US" sz="1200" b="0" i="0" dirty="0">
                <a:effectLst/>
              </a:rPr>
              <a:t>Now, how do we actually detect a strategy in a stream of raw transactions? Each progression rule leaves a deterministic fingerprint in the bet amounts, and we match it with a tolerance band that absorbs on-chain rounding and dust. Flat Betting we accept within plus-or-minus five percent of the previous stake; Martingale within plus-or-minus fifteen percent of the multiplier-aware expected stake; D'Alembert by its slow additive escalation. The streak rule is strict: "a sequence was recognized as a valid streak whenever it contained at least six bets following the proposed pattern of the corresponding strategy. We adopted this threshold to find meaningful streaks." Applying this across the whole dataset, we detect Flat Betting in 12,484 wallets, Martingale in 10,909 wallets, and D'Alembert in roughly five thousand wallets — so this is not a handful of anecdotes, it is a population.</a:t>
            </a:r>
          </a:p>
          <a:p>
            <a:br>
              <a:rPr lang="en-US" sz="1800" dirty="0"/>
            </a:br>
            <a:endParaRPr lang="en-US" sz="1700" dirty="0"/>
          </a:p>
        </p:txBody>
      </p:sp>
    </p:spTree>
    <p:extLst>
      <p:ext uri="{BB962C8B-B14F-4D97-AF65-F5344CB8AC3E}">
        <p14:creationId xmlns:p14="http://schemas.microsoft.com/office/powerpoint/2010/main" val="14833713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a:xfrm>
            <a:off x="685800" y="3581400"/>
            <a:ext cx="7772400" cy="4114800"/>
          </a:xfrm>
          <a:prstGeom prst="rect">
            <a:avLst/>
          </a:prstGeom>
          <a:noFill/>
          <a:ln>
            <a:noFill/>
          </a:ln>
        </p:spPr>
        <p:txBody>
          <a:bodyPr wrap="square"/>
          <a:lstStyle/>
          <a:p>
            <a:pPr>
              <a:buNone/>
            </a:pPr>
            <a:endParaRPr lang="it-IT" sz="1300" dirty="0">
              <a:latin typeface="Trebuchet MS"/>
            </a:endParaRPr>
          </a:p>
          <a:p>
            <a:pPr marL="342900" indent="-342900">
              <a:buAutoNum type="arabicParenR"/>
            </a:pPr>
            <a:r>
              <a:rPr lang="it-IT" sz="1300" dirty="0" err="1">
                <a:latin typeface="Trebuchet MS"/>
              </a:rPr>
              <a:t>We</a:t>
            </a:r>
            <a:r>
              <a:rPr lang="it-IT" sz="1300" dirty="0">
                <a:latin typeface="Trebuchet MS"/>
              </a:rPr>
              <a:t> </a:t>
            </a:r>
            <a:r>
              <a:rPr lang="it-IT" sz="1300" dirty="0" err="1">
                <a:latin typeface="Trebuchet MS"/>
              </a:rPr>
              <a:t>detected</a:t>
            </a:r>
            <a:r>
              <a:rPr lang="it-IT" sz="1300" dirty="0">
                <a:latin typeface="Trebuchet MS"/>
              </a:rPr>
              <a:t> </a:t>
            </a:r>
            <a:r>
              <a:rPr lang="it-IT" sz="1300" dirty="0" err="1">
                <a:latin typeface="Trebuchet MS"/>
              </a:rPr>
              <a:t>that</a:t>
            </a:r>
            <a:r>
              <a:rPr lang="it-IT" sz="1300" dirty="0">
                <a:latin typeface="Trebuchet MS"/>
              </a:rPr>
              <a:t> out of </a:t>
            </a:r>
            <a:r>
              <a:rPr lang="it-IT" sz="1300" dirty="0" err="1">
                <a:latin typeface="Trebuchet MS"/>
              </a:rPr>
              <a:t>all</a:t>
            </a:r>
            <a:r>
              <a:rPr lang="it-IT" sz="1300" dirty="0">
                <a:latin typeface="Trebuchet MS"/>
              </a:rPr>
              <a:t> </a:t>
            </a:r>
            <a:r>
              <a:rPr lang="it-IT" sz="1300" dirty="0" err="1">
                <a:latin typeface="Trebuchet MS"/>
              </a:rPr>
              <a:t>analysed</a:t>
            </a:r>
            <a:r>
              <a:rPr lang="it-IT" sz="1300" dirty="0">
                <a:latin typeface="Trebuchet MS"/>
              </a:rPr>
              <a:t> </a:t>
            </a:r>
            <a:r>
              <a:rPr lang="it-IT" sz="1300" dirty="0" err="1">
                <a:latin typeface="Trebuchet MS"/>
              </a:rPr>
              <a:t>bets</a:t>
            </a:r>
            <a:r>
              <a:rPr lang="it-IT" sz="1300" dirty="0">
                <a:latin typeface="Trebuchet MS"/>
              </a:rPr>
              <a:t>, </a:t>
            </a:r>
            <a:r>
              <a:rPr lang="it-IT" sz="1300" dirty="0" err="1">
                <a:latin typeface="Trebuchet MS"/>
              </a:rPr>
              <a:t>Flat</a:t>
            </a:r>
            <a:r>
              <a:rPr lang="it-IT" sz="1300" dirty="0">
                <a:latin typeface="Trebuchet MS"/>
              </a:rPr>
              <a:t> Betting </a:t>
            </a:r>
            <a:r>
              <a:rPr lang="it-IT" sz="1300" dirty="0" err="1">
                <a:latin typeface="Trebuchet MS"/>
              </a:rPr>
              <a:t>was</a:t>
            </a:r>
            <a:r>
              <a:rPr lang="it-IT" sz="1300" dirty="0">
                <a:latin typeface="Trebuchet MS"/>
              </a:rPr>
              <a:t> </a:t>
            </a:r>
            <a:r>
              <a:rPr lang="it-IT" sz="1300" dirty="0" err="1">
                <a:latin typeface="Trebuchet MS"/>
              </a:rPr>
              <a:t>around</a:t>
            </a:r>
            <a:r>
              <a:rPr lang="it-IT" sz="1300" dirty="0">
                <a:latin typeface="Trebuchet MS"/>
              </a:rPr>
              <a:t> the 23% of </a:t>
            </a:r>
            <a:r>
              <a:rPr lang="it-IT" sz="1300" dirty="0" err="1">
                <a:latin typeface="Trebuchet MS"/>
              </a:rPr>
              <a:t>them</a:t>
            </a:r>
            <a:r>
              <a:rPr lang="it-IT" sz="1300" dirty="0">
                <a:latin typeface="Trebuchet MS"/>
              </a:rPr>
              <a:t>, note </a:t>
            </a:r>
            <a:r>
              <a:rPr lang="it-IT" sz="1300" dirty="0" err="1">
                <a:latin typeface="Trebuchet MS"/>
              </a:rPr>
              <a:t>that</a:t>
            </a:r>
            <a:r>
              <a:rPr lang="it-IT" sz="1300" dirty="0">
                <a:latin typeface="Trebuchet MS"/>
              </a:rPr>
              <a:t> the net gains in BTC and USD </a:t>
            </a:r>
            <a:r>
              <a:rPr lang="it-IT" sz="1300" dirty="0" err="1">
                <a:latin typeface="Trebuchet MS"/>
              </a:rPr>
              <a:t>were</a:t>
            </a:r>
            <a:r>
              <a:rPr lang="it-IT" sz="1300" dirty="0">
                <a:latin typeface="Trebuchet MS"/>
              </a:rPr>
              <a:t> negative (</a:t>
            </a:r>
            <a:r>
              <a:rPr lang="it-IT" sz="1300" dirty="0" err="1">
                <a:latin typeface="Trebuchet MS"/>
              </a:rPr>
              <a:t>meaning</a:t>
            </a:r>
            <a:r>
              <a:rPr lang="it-IT" sz="1300" dirty="0">
                <a:latin typeface="Trebuchet MS"/>
              </a:rPr>
              <a:t> </a:t>
            </a:r>
            <a:r>
              <a:rPr lang="it-IT" sz="1300" dirty="0" err="1">
                <a:latin typeface="Trebuchet MS"/>
              </a:rPr>
              <a:t>that</a:t>
            </a:r>
            <a:endParaRPr lang="it-IT" sz="1300" dirty="0">
              <a:latin typeface="Trebuchet MS"/>
            </a:endParaRPr>
          </a:p>
          <a:p>
            <a:pPr marL="342900" indent="-342900">
              <a:buAutoNum type="arabicParenR"/>
            </a:pPr>
            <a:endParaRPr lang="it-IT" sz="1300" dirty="0">
              <a:latin typeface="Trebuchet MS"/>
            </a:endParaRPr>
          </a:p>
          <a:p>
            <a:pPr marL="342900" indent="-342900">
              <a:buAutoNum type="arabicParenR"/>
            </a:pPr>
            <a:r>
              <a:rPr lang="it-IT" sz="1300" dirty="0">
                <a:latin typeface="Trebuchet MS"/>
              </a:rPr>
              <a:t>For Martingale the </a:t>
            </a:r>
            <a:r>
              <a:rPr lang="it-IT" sz="1300" dirty="0" err="1">
                <a:latin typeface="Trebuchet MS"/>
              </a:rPr>
              <a:t>analysis</a:t>
            </a:r>
            <a:r>
              <a:rPr lang="it-IT" sz="1300" dirty="0">
                <a:latin typeface="Trebuchet MS"/>
              </a:rPr>
              <a:t> </a:t>
            </a:r>
            <a:r>
              <a:rPr lang="it-IT" sz="1300" dirty="0" err="1">
                <a:latin typeface="Trebuchet MS"/>
              </a:rPr>
              <a:t>showed</a:t>
            </a:r>
            <a:r>
              <a:rPr lang="it-IT" sz="1300" dirty="0">
                <a:latin typeface="Trebuchet MS"/>
              </a:rPr>
              <a:t> </a:t>
            </a:r>
            <a:r>
              <a:rPr lang="it-IT" sz="1300" dirty="0" err="1">
                <a:latin typeface="Trebuchet MS"/>
              </a:rPr>
              <a:t>that</a:t>
            </a:r>
            <a:r>
              <a:rPr lang="it-IT" sz="1300" dirty="0">
                <a:latin typeface="Trebuchet MS"/>
              </a:rPr>
              <a:t> </a:t>
            </a:r>
            <a:r>
              <a:rPr lang="it-IT" sz="1300" dirty="0" err="1">
                <a:latin typeface="Trebuchet MS"/>
              </a:rPr>
              <a:t>still</a:t>
            </a:r>
            <a:r>
              <a:rPr lang="it-IT" sz="1300" dirty="0">
                <a:latin typeface="Trebuchet MS"/>
              </a:rPr>
              <a:t> </a:t>
            </a:r>
            <a:r>
              <a:rPr lang="it-IT" sz="1300" dirty="0" err="1">
                <a:latin typeface="Trebuchet MS"/>
              </a:rPr>
              <a:t>significant</a:t>
            </a:r>
            <a:r>
              <a:rPr lang="it-IT" sz="1300" dirty="0">
                <a:latin typeface="Trebuchet MS"/>
              </a:rPr>
              <a:t> </a:t>
            </a:r>
            <a:r>
              <a:rPr lang="it-IT" sz="1300" dirty="0" err="1">
                <a:latin typeface="Trebuchet MS"/>
              </a:rPr>
              <a:t>number</a:t>
            </a:r>
            <a:r>
              <a:rPr lang="it-IT" sz="1300" dirty="0">
                <a:latin typeface="Trebuchet MS"/>
              </a:rPr>
              <a:t> of </a:t>
            </a:r>
            <a:r>
              <a:rPr lang="it-IT" sz="1300" dirty="0" err="1">
                <a:latin typeface="Trebuchet MS"/>
              </a:rPr>
              <a:t>bets</a:t>
            </a:r>
            <a:r>
              <a:rPr lang="it-IT" sz="1300" dirty="0">
                <a:latin typeface="Trebuchet MS"/>
              </a:rPr>
              <a:t> </a:t>
            </a:r>
            <a:r>
              <a:rPr lang="it-IT" sz="1300" dirty="0" err="1">
                <a:latin typeface="Trebuchet MS"/>
              </a:rPr>
              <a:t>followed</a:t>
            </a:r>
            <a:r>
              <a:rPr lang="it-IT" sz="1300" dirty="0">
                <a:latin typeface="Trebuchet MS"/>
              </a:rPr>
              <a:t> </a:t>
            </a:r>
            <a:r>
              <a:rPr lang="it-IT" sz="1300" dirty="0" err="1">
                <a:latin typeface="Trebuchet MS"/>
              </a:rPr>
              <a:t>that</a:t>
            </a:r>
            <a:r>
              <a:rPr lang="it-IT" sz="1300" dirty="0">
                <a:latin typeface="Trebuchet MS"/>
              </a:rPr>
              <a:t> </a:t>
            </a:r>
            <a:r>
              <a:rPr lang="it-IT" sz="1300" dirty="0" err="1">
                <a:latin typeface="Trebuchet MS"/>
              </a:rPr>
              <a:t>pattrern</a:t>
            </a:r>
            <a:endParaRPr lang="it-IT" sz="1300" dirty="0">
              <a:latin typeface="Trebuchet MS"/>
            </a:endParaRPr>
          </a:p>
          <a:p>
            <a:pPr marL="342900" indent="-342900">
              <a:buAutoNum type="arabicParenR"/>
            </a:pPr>
            <a:endParaRPr lang="it-IT" sz="1300" dirty="0">
              <a:latin typeface="Trebuchet MS"/>
            </a:endParaRPr>
          </a:p>
          <a:p>
            <a:pPr marL="342900" indent="-342900">
              <a:buAutoNum type="arabicParenR"/>
            </a:pPr>
            <a:r>
              <a:rPr lang="it-IT" sz="1300" dirty="0">
                <a:latin typeface="Trebuchet MS"/>
              </a:rPr>
              <a:t>For D’Alembert </a:t>
            </a:r>
            <a:r>
              <a:rPr lang="it-IT" sz="1300" dirty="0" err="1">
                <a:latin typeface="Trebuchet MS"/>
              </a:rPr>
              <a:t>we</a:t>
            </a:r>
            <a:r>
              <a:rPr lang="it-IT" sz="1300" dirty="0">
                <a:latin typeface="Trebuchet MS"/>
              </a:rPr>
              <a:t> </a:t>
            </a:r>
            <a:r>
              <a:rPr lang="it-IT" sz="1300" dirty="0" err="1">
                <a:latin typeface="Trebuchet MS"/>
              </a:rPr>
              <a:t>found</a:t>
            </a:r>
            <a:r>
              <a:rPr lang="it-IT" sz="1300" dirty="0">
                <a:latin typeface="Trebuchet MS"/>
              </a:rPr>
              <a:t> </a:t>
            </a:r>
            <a:r>
              <a:rPr lang="it-IT" sz="1300" dirty="0" err="1">
                <a:latin typeface="Trebuchet MS"/>
              </a:rPr>
              <a:t>that</a:t>
            </a:r>
            <a:r>
              <a:rPr lang="it-IT" sz="1300" dirty="0">
                <a:latin typeface="Trebuchet MS"/>
              </a:rPr>
              <a:t> </a:t>
            </a:r>
            <a:r>
              <a:rPr lang="it-IT" sz="1300" dirty="0" err="1">
                <a:latin typeface="Trebuchet MS"/>
              </a:rPr>
              <a:t>only</a:t>
            </a:r>
            <a:r>
              <a:rPr lang="it-IT" sz="1300" dirty="0">
                <a:latin typeface="Trebuchet MS"/>
              </a:rPr>
              <a:t> </a:t>
            </a:r>
            <a:r>
              <a:rPr lang="it-IT" sz="1300" dirty="0" err="1">
                <a:latin typeface="Trebuchet MS"/>
              </a:rPr>
              <a:t>bets</a:t>
            </a:r>
            <a:r>
              <a:rPr lang="it-IT" sz="1300" dirty="0">
                <a:latin typeface="Trebuchet MS"/>
              </a:rPr>
              <a:t> </a:t>
            </a:r>
            <a:r>
              <a:rPr lang="it-IT" sz="1300" dirty="0" err="1">
                <a:latin typeface="Trebuchet MS"/>
              </a:rPr>
              <a:t>bets</a:t>
            </a:r>
            <a:r>
              <a:rPr lang="it-IT" sz="1300" dirty="0">
                <a:latin typeface="Trebuchet MS"/>
              </a:rPr>
              <a:t> in </a:t>
            </a:r>
            <a:r>
              <a:rPr lang="it-IT" sz="1300" dirty="0" err="1">
                <a:latin typeface="Trebuchet MS"/>
              </a:rPr>
              <a:t>number</a:t>
            </a:r>
            <a:r>
              <a:rPr lang="it-IT" sz="1300" dirty="0">
                <a:latin typeface="Trebuchet MS"/>
              </a:rPr>
              <a:t> </a:t>
            </a:r>
            <a:r>
              <a:rPr lang="it-IT" sz="1300" dirty="0" err="1">
                <a:latin typeface="Trebuchet MS"/>
              </a:rPr>
              <a:t>followed</a:t>
            </a:r>
            <a:r>
              <a:rPr lang="it-IT" sz="1300" dirty="0">
                <a:latin typeface="Trebuchet MS"/>
              </a:rPr>
              <a:t> </a:t>
            </a:r>
            <a:r>
              <a:rPr lang="it-IT" sz="1300" dirty="0" err="1">
                <a:latin typeface="Trebuchet MS"/>
              </a:rPr>
              <a:t>that</a:t>
            </a:r>
            <a:r>
              <a:rPr lang="it-IT" sz="1300" dirty="0">
                <a:latin typeface="Trebuchet MS"/>
              </a:rPr>
              <a:t> pattern, with </a:t>
            </a:r>
            <a:r>
              <a:rPr lang="it-IT" sz="1300" dirty="0" err="1">
                <a:latin typeface="Trebuchet MS"/>
              </a:rPr>
              <a:t>oly</a:t>
            </a:r>
            <a:r>
              <a:rPr lang="it-IT" sz="1300" dirty="0">
                <a:latin typeface="Trebuchet MS"/>
              </a:rPr>
              <a:t> </a:t>
            </a:r>
            <a:r>
              <a:rPr lang="it-IT" sz="1300" dirty="0" err="1">
                <a:latin typeface="Trebuchet MS"/>
              </a:rPr>
              <a:t>few</a:t>
            </a:r>
            <a:r>
              <a:rPr lang="it-IT" sz="1300" dirty="0">
                <a:latin typeface="Trebuchet MS"/>
              </a:rPr>
              <a:t> </a:t>
            </a:r>
            <a:r>
              <a:rPr lang="it-IT" sz="1300" dirty="0" err="1">
                <a:latin typeface="Trebuchet MS"/>
              </a:rPr>
              <a:t>dollas</a:t>
            </a:r>
            <a:r>
              <a:rPr lang="it-IT" sz="1300" dirty="0">
                <a:latin typeface="Trebuchet MS"/>
              </a:rPr>
              <a:t> </a:t>
            </a:r>
            <a:r>
              <a:rPr lang="it-IT" sz="1300" dirty="0" err="1">
                <a:latin typeface="Trebuchet MS"/>
              </a:rPr>
              <a:t>wagered</a:t>
            </a:r>
            <a:r>
              <a:rPr lang="it-IT" sz="1300" dirty="0">
                <a:latin typeface="Trebuchet MS"/>
              </a:rPr>
              <a:t>, </a:t>
            </a:r>
            <a:r>
              <a:rPr lang="it-IT" sz="1300" dirty="0" err="1">
                <a:latin typeface="Trebuchet MS"/>
              </a:rPr>
              <a:t>as</a:t>
            </a:r>
            <a:r>
              <a:rPr lang="it-IT" sz="1300" dirty="0">
                <a:latin typeface="Trebuchet MS"/>
              </a:rPr>
              <a:t> </a:t>
            </a:r>
            <a:r>
              <a:rPr lang="it-IT" sz="1300" dirty="0" err="1">
                <a:latin typeface="Trebuchet MS"/>
              </a:rPr>
              <a:t>such</a:t>
            </a:r>
            <a:r>
              <a:rPr lang="it-IT" sz="1300" dirty="0">
                <a:latin typeface="Trebuchet MS"/>
              </a:rPr>
              <a:t> </a:t>
            </a:r>
            <a:r>
              <a:rPr lang="it-IT" sz="1300" dirty="0" err="1">
                <a:latin typeface="Trebuchet MS"/>
              </a:rPr>
              <a:t>we</a:t>
            </a:r>
            <a:r>
              <a:rPr lang="it-IT" sz="1300" dirty="0">
                <a:latin typeface="Trebuchet MS"/>
              </a:rPr>
              <a:t> </a:t>
            </a:r>
            <a:r>
              <a:rPr lang="it-IT" sz="1300" dirty="0" err="1">
                <a:latin typeface="Trebuchet MS"/>
              </a:rPr>
              <a:t>cannot</a:t>
            </a:r>
            <a:r>
              <a:rPr lang="it-IT" sz="1300" dirty="0">
                <a:latin typeface="Trebuchet MS"/>
              </a:rPr>
              <a:t> deduce </a:t>
            </a:r>
            <a:r>
              <a:rPr lang="it-IT" sz="1300" dirty="0" err="1">
                <a:latin typeface="Trebuchet MS"/>
              </a:rPr>
              <a:t>much</a:t>
            </a:r>
            <a:r>
              <a:rPr lang="it-IT" sz="1300" dirty="0">
                <a:latin typeface="Trebuchet MS"/>
              </a:rPr>
              <a:t> </a:t>
            </a:r>
            <a:r>
              <a:rPr lang="it-IT" sz="1300" dirty="0" err="1">
                <a:latin typeface="Trebuchet MS"/>
              </a:rPr>
              <a:t>abaout</a:t>
            </a:r>
            <a:r>
              <a:rPr lang="it-IT" sz="1300" dirty="0">
                <a:latin typeface="Trebuchet MS"/>
              </a:rPr>
              <a:t> </a:t>
            </a:r>
            <a:r>
              <a:rPr lang="it-IT" sz="1300" dirty="0" err="1">
                <a:latin typeface="Trebuchet MS"/>
              </a:rPr>
              <a:t>analysisng</a:t>
            </a:r>
            <a:r>
              <a:rPr lang="it-IT" sz="1300" dirty="0">
                <a:latin typeface="Trebuchet MS"/>
              </a:rPr>
              <a:t> </a:t>
            </a:r>
            <a:r>
              <a:rPr lang="it-IT" sz="1300" dirty="0" err="1">
                <a:latin typeface="Trebuchet MS"/>
              </a:rPr>
              <a:t>that</a:t>
            </a:r>
            <a:r>
              <a:rPr lang="it-IT" sz="1300" dirty="0">
                <a:latin typeface="Trebuchet MS"/>
              </a:rPr>
              <a:t> strategy, </a:t>
            </a:r>
            <a:r>
              <a:rPr lang="it-IT" sz="1300" dirty="0" err="1">
                <a:latin typeface="Trebuchet MS"/>
              </a:rPr>
              <a:t>thus</a:t>
            </a:r>
            <a:r>
              <a:rPr lang="it-IT" sz="1300" dirty="0">
                <a:latin typeface="Trebuchet MS"/>
              </a:rPr>
              <a:t> </a:t>
            </a:r>
            <a:r>
              <a:rPr lang="it-IT" sz="1300" dirty="0" err="1">
                <a:latin typeface="Trebuchet MS"/>
              </a:rPr>
              <a:t>we</a:t>
            </a:r>
            <a:r>
              <a:rPr lang="it-IT" sz="1300" dirty="0">
                <a:latin typeface="Trebuchet MS"/>
              </a:rPr>
              <a:t> </a:t>
            </a:r>
            <a:r>
              <a:rPr lang="it-IT" sz="1300" dirty="0" err="1">
                <a:latin typeface="Trebuchet MS"/>
              </a:rPr>
              <a:t>discuss</a:t>
            </a:r>
            <a:r>
              <a:rPr lang="it-IT" sz="1300" dirty="0">
                <a:latin typeface="Trebuchet MS"/>
              </a:rPr>
              <a:t> in </a:t>
            </a:r>
            <a:r>
              <a:rPr lang="it-IT" sz="1300" dirty="0" err="1">
                <a:latin typeface="Trebuchet MS"/>
              </a:rPr>
              <a:t>depth</a:t>
            </a:r>
            <a:endParaRPr lang="it-IT" sz="1300" dirty="0">
              <a:latin typeface="Trebuchet MS"/>
            </a:endParaRPr>
          </a:p>
          <a:p>
            <a:pPr marL="342900" indent="-342900">
              <a:buAutoNum type="arabicParenR"/>
            </a:pPr>
            <a:endParaRPr lang="it-IT" sz="1300" dirty="0">
              <a:latin typeface="Trebuchet MS"/>
            </a:endParaRPr>
          </a:p>
          <a:p>
            <a:pPr marL="342900" indent="-342900">
              <a:buAutoNum type="arabicParenR"/>
            </a:pPr>
            <a:r>
              <a:rPr lang="it-IT" sz="1300" dirty="0" err="1">
                <a:latin typeface="Trebuchet MS"/>
              </a:rPr>
              <a:t>Flat</a:t>
            </a:r>
            <a:r>
              <a:rPr lang="it-IT" sz="1300" dirty="0">
                <a:latin typeface="Trebuchet MS"/>
              </a:rPr>
              <a:t> Betting and Martingale</a:t>
            </a:r>
          </a:p>
          <a:p>
            <a:pPr>
              <a:buNone/>
            </a:pPr>
            <a:r>
              <a:rPr lang="it-IT" sz="1300" dirty="0">
                <a:latin typeface="Trebuchet MS"/>
              </a:rPr>
              <a:t> </a:t>
            </a:r>
          </a:p>
          <a:p>
            <a:pPr>
              <a:buNone/>
            </a:pPr>
            <a:endParaRPr lang="it-IT" sz="1300" dirty="0">
              <a:latin typeface="Trebuchet MS"/>
            </a:endParaRPr>
          </a:p>
          <a:p>
            <a:pPr>
              <a:buNone/>
            </a:pPr>
            <a:r>
              <a:rPr sz="1300" dirty="0">
                <a:latin typeface="Trebuchet MS"/>
              </a:rPr>
              <a:t>Strategy adoption is uneven. Flat Betting: 1.1 million bets — 23.4% of everything. Martingale: 660,000 — 14%. D'Alembert: only 3,000 — 0.07%.
More than a third of all bets follow one of these three classical progressions — striking for an anonymous, </a:t>
            </a:r>
            <a:r>
              <a:rPr sz="1300" dirty="0" err="1">
                <a:latin typeface="Trebuchet MS"/>
              </a:rPr>
              <a:t>accountless</a:t>
            </a:r>
            <a:r>
              <a:rPr sz="1300" dirty="0">
                <a:latin typeface="Trebuchet MS"/>
              </a:rPr>
              <a:t> platform. The streak profit rates already hint at the punchline: Flat is at 50.75%, Martingale at 66.78%. We'll see what those numbers mean in a moment.</a:t>
            </a:r>
            <a:endParaRPr lang="en-US" sz="17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Academic Title">
    <p:spTree>
      <p:nvGrpSpPr>
        <p:cNvPr id="1" name=""/>
        <p:cNvGrpSpPr/>
        <p:nvPr/>
      </p:nvGrpSpPr>
      <p:grpSpPr>
        <a:xfrm>
          <a:off x="0" y="0"/>
          <a:ext cx="0" cy="0"/>
          <a:chOff x="0" y="0"/>
          <a:chExt cx="0" cy="0"/>
        </a:xfrm>
      </p:grpSpPr>
      <p:sp>
        <p:nvSpPr>
          <p:cNvPr id="2" name="Layout 2"/>
          <p:cNvSpPr/>
          <p:nvPr/>
        </p:nvSpPr>
        <p:spPr>
          <a:xfrm>
            <a:off x="0" y="0"/>
            <a:ext cx="12192000" cy="91440"/>
          </a:xfrm>
          <a:prstGeom prst="rect">
            <a:avLst/>
          </a:prstGeom>
          <a:solidFill>
            <a:srgbClr val="4CC9F0"/>
          </a:solidFill>
          <a:ln>
            <a:noFill/>
          </a:ln>
        </p:spPr>
        <p:txBody>
          <a:bodyPr/>
          <a:lstStyle/>
          <a:p>
            <a:endParaRPr lang="en-US"/>
          </a:p>
        </p:txBody>
      </p:sp>
      <p:sp>
        <p:nvSpPr>
          <p:cNvPr id="3" name="Layout 3"/>
          <p:cNvSpPr/>
          <p:nvPr/>
        </p:nvSpPr>
        <p:spPr>
          <a:xfrm>
            <a:off x="749808" y="1024128"/>
            <a:ext cx="1325880" cy="64008"/>
          </a:xfrm>
          <a:prstGeom prst="rect">
            <a:avLst/>
          </a:prstGeom>
          <a:solidFill>
            <a:srgbClr val="4CC9F0"/>
          </a:solidFill>
          <a:ln>
            <a:noFill/>
          </a:ln>
        </p:spPr>
        <p:txBody>
          <a:bodyPr/>
          <a:lstStyle/>
          <a:p>
            <a:endParaRPr lang="en-US"/>
          </a:p>
        </p:txBody>
      </p:sp>
      <p:sp>
        <p:nvSpPr>
          <p:cNvPr id="4" name="title Placeholder 0"/>
          <p:cNvSpPr txBox="1">
            <a:spLocks noGrp="1"/>
          </p:cNvSpPr>
          <p:nvPr>
            <p:ph type="title"/>
          </p:nvPr>
        </p:nvSpPr>
        <p:spPr>
          <a:xfrm>
            <a:off x="713232" y="1188720"/>
            <a:ext cx="7726680" cy="1481328"/>
          </a:xfrm>
          <a:prstGeom prst="rect">
            <a:avLst/>
          </a:prstGeom>
          <a:noFill/>
          <a:ln>
            <a:noFill/>
          </a:ln>
        </p:spPr>
        <p:txBody>
          <a:bodyPr wrap="square" lIns="27432" tIns="27432" rIns="27432" bIns="27432">
            <a:normAutofit fontScale="85000"/>
          </a:bodyPr>
          <a:lstStyle/>
          <a:p>
            <a:pPr>
              <a:buNone/>
            </a:pPr>
            <a:r>
              <a:rPr lang="en-US" sz="5200" b="1">
                <a:solidFill>
                  <a:srgbClr val="2C3C43"/>
                </a:solidFill>
                <a:latin typeface="Trebuchet MS"/>
                <a:cs typeface="Trebuchet MS"/>
              </a:rPr>
              <a:t>Click to add talk title</a:t>
            </a:r>
            <a:endParaRPr lang="en-US" sz="5200"/>
          </a:p>
        </p:txBody>
      </p:sp>
      <p:sp>
        <p:nvSpPr>
          <p:cNvPr id="5" name="pic Placeholder 1"/>
          <p:cNvSpPr txBox="1">
            <a:spLocks noGrp="1"/>
          </p:cNvSpPr>
          <p:nvPr>
            <p:ph type="pic" idx="1"/>
          </p:nvPr>
        </p:nvSpPr>
        <p:spPr>
          <a:xfrm>
            <a:off x="8887968" y="1078992"/>
            <a:ext cx="2148840" cy="1207008"/>
          </a:xfrm>
          <a:prstGeom prst="rect">
            <a:avLst/>
          </a:prstGeom>
          <a:solidFill>
            <a:srgbClr val="F7FBFE"/>
          </a:solidFill>
          <a:ln w="9525">
            <a:solidFill>
              <a:srgbClr val="4CC9F0"/>
            </a:solidFill>
          </a:ln>
        </p:spPr>
        <p:txBody>
          <a:bodyPr wrap="square" lIns="27432" tIns="27432" rIns="27432" bIns="27432">
            <a:normAutofit fontScale="85000"/>
          </a:bodyPr>
          <a:lstStyle/>
          <a:p>
            <a:pPr algn="ctr">
              <a:buNone/>
            </a:pPr>
            <a:r>
              <a:rPr lang="en-US" sz="1200" b="1">
                <a:solidFill>
                  <a:srgbClr val="0077B6"/>
                </a:solidFill>
                <a:latin typeface="Trebuchet MS"/>
                <a:cs typeface="Trebuchet MS"/>
              </a:rPr>
              <a:t>University logo</a:t>
            </a:r>
            <a:endParaRPr lang="en-US" sz="1200"/>
          </a:p>
        </p:txBody>
      </p:sp>
      <p:sp>
        <p:nvSpPr>
          <p:cNvPr id="6" name="body Placeholder 2"/>
          <p:cNvSpPr txBox="1">
            <a:spLocks noGrp="1"/>
          </p:cNvSpPr>
          <p:nvPr>
            <p:ph type="body" idx="2"/>
          </p:nvPr>
        </p:nvSpPr>
        <p:spPr>
          <a:xfrm>
            <a:off x="749808" y="3730752"/>
            <a:ext cx="7086600" cy="1417320"/>
          </a:xfrm>
          <a:prstGeom prst="rect">
            <a:avLst/>
          </a:prstGeom>
          <a:noFill/>
          <a:ln>
            <a:noFill/>
          </a:ln>
        </p:spPr>
        <p:txBody>
          <a:bodyPr wrap="square" lIns="27432" tIns="27432" rIns="27432" bIns="27432">
            <a:normAutofit fontScale="85000"/>
          </a:bodyPr>
          <a:lstStyle/>
          <a:p>
            <a:pPr>
              <a:buNone/>
            </a:pPr>
            <a:r>
              <a:rPr lang="en-US" sz="1900">
                <a:solidFill>
                  <a:srgbClr val="2C3C43"/>
                </a:solidFill>
                <a:latin typeface="Trebuchet MS"/>
                <a:cs typeface="Trebuchet MS"/>
              </a:rPr>
              <a:t>Authors / affiliation</a:t>
            </a:r>
            <a:endParaRPr lang="en-US" sz="1900"/>
          </a:p>
        </p:txBody>
      </p:sp>
      <p:sp>
        <p:nvSpPr>
          <p:cNvPr id="7" name="body Placeholder 3"/>
          <p:cNvSpPr txBox="1">
            <a:spLocks noGrp="1"/>
          </p:cNvSpPr>
          <p:nvPr>
            <p:ph type="body" idx="3"/>
          </p:nvPr>
        </p:nvSpPr>
        <p:spPr>
          <a:xfrm>
            <a:off x="8339328" y="3730752"/>
            <a:ext cx="3063240" cy="1645920"/>
          </a:xfrm>
          <a:prstGeom prst="rect">
            <a:avLst/>
          </a:prstGeom>
          <a:noFill/>
          <a:ln>
            <a:noFill/>
          </a:ln>
        </p:spPr>
        <p:txBody>
          <a:bodyPr wrap="square" lIns="27432" tIns="27432" rIns="27432" bIns="27432">
            <a:normAutofit fontScale="85000"/>
          </a:bodyPr>
          <a:lstStyle/>
          <a:p>
            <a:pPr>
              <a:buNone/>
            </a:pPr>
            <a:r>
              <a:rPr lang="en-US" sz="1400">
                <a:solidFill>
                  <a:srgbClr val="2C3C43"/>
                </a:solidFill>
                <a:latin typeface="Trebuchet MS"/>
                <a:cs typeface="Trebuchet MS"/>
              </a:rPr>
              <a:t>Contacts</a:t>
            </a:r>
            <a:endParaRPr lang="en-US" sz="1400"/>
          </a:p>
        </p:txBody>
      </p:sp>
      <p:sp>
        <p:nvSpPr>
          <p:cNvPr id="8" name="Layout 8"/>
          <p:cNvSpPr/>
          <p:nvPr/>
        </p:nvSpPr>
        <p:spPr>
          <a:xfrm>
            <a:off x="749808" y="5687568"/>
            <a:ext cx="10424160" cy="18288"/>
          </a:xfrm>
          <a:prstGeom prst="rect">
            <a:avLst/>
          </a:prstGeom>
          <a:solidFill>
            <a:srgbClr val="EBEBEB"/>
          </a:solidFill>
          <a:ln>
            <a:noFill/>
          </a:ln>
        </p:spPr>
        <p:txBody>
          <a:bodyPr/>
          <a:lstStyle/>
          <a:p>
            <a:endParaRPr lang="en-US"/>
          </a:p>
        </p:txBody>
      </p:sp>
      <p:sp>
        <p:nvSpPr>
          <p:cNvPr id="9" name="dt Placeholder 4"/>
          <p:cNvSpPr txBox="1">
            <a:spLocks noGrp="1"/>
          </p:cNvSpPr>
          <p:nvPr>
            <p:ph type="dt" idx="4"/>
          </p:nvPr>
        </p:nvSpPr>
        <p:spPr>
          <a:xfrm>
            <a:off x="749808" y="5870448"/>
            <a:ext cx="5029200" cy="384048"/>
          </a:xfrm>
          <a:prstGeom prst="rect">
            <a:avLst/>
          </a:prstGeom>
          <a:noFill/>
          <a:ln>
            <a:noFill/>
          </a:ln>
        </p:spPr>
        <p:txBody>
          <a:bodyPr wrap="square" lIns="27432" tIns="27432" rIns="27432" bIns="27432">
            <a:normAutofit fontScale="85000"/>
          </a:bodyPr>
          <a:lstStyle/>
          <a:p>
            <a:pPr>
              <a:buNone/>
            </a:pPr>
            <a:r>
              <a:rPr lang="en-US" sz="1400">
                <a:solidFill>
                  <a:srgbClr val="5F6B70"/>
                </a:solidFill>
                <a:latin typeface="Trebuchet MS"/>
                <a:cs typeface="Trebuchet MS"/>
              </a:rPr>
              <a:t>Venue / date</a:t>
            </a:r>
            <a:endParaRPr lang="en-US" sz="1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laim + Evidence Figure">
    <p:spTree>
      <p:nvGrpSpPr>
        <p:cNvPr id="1" name=""/>
        <p:cNvGrpSpPr/>
        <p:nvPr/>
      </p:nvGrpSpPr>
      <p:grpSpPr>
        <a:xfrm>
          <a:off x="0" y="0"/>
          <a:ext cx="0" cy="0"/>
          <a:chOff x="0" y="0"/>
          <a:chExt cx="0" cy="0"/>
        </a:xfrm>
      </p:grpSpPr>
      <p:sp>
        <p:nvSpPr>
          <p:cNvPr id="2" name="Layout 2"/>
          <p:cNvSpPr/>
          <p:nvPr/>
        </p:nvSpPr>
        <p:spPr>
          <a:xfrm>
            <a:off x="0" y="0"/>
            <a:ext cx="12192000" cy="45720"/>
          </a:xfrm>
          <a:prstGeom prst="rect">
            <a:avLst/>
          </a:prstGeom>
          <a:solidFill>
            <a:srgbClr val="4CC9F0"/>
          </a:solidFill>
          <a:ln>
            <a:noFill/>
          </a:ln>
        </p:spPr>
        <p:txBody>
          <a:bodyPr/>
          <a:lstStyle/>
          <a:p>
            <a:endParaRPr lang="en-US"/>
          </a:p>
        </p:txBody>
      </p:sp>
      <p:sp>
        <p:nvSpPr>
          <p:cNvPr id="3" name="title Placeholder 0"/>
          <p:cNvSpPr txBox="1">
            <a:spLocks noGrp="1"/>
          </p:cNvSpPr>
          <p:nvPr>
            <p:ph type="title"/>
          </p:nvPr>
        </p:nvSpPr>
        <p:spPr>
          <a:xfrm>
            <a:off x="566928" y="438912"/>
            <a:ext cx="10378440" cy="914400"/>
          </a:xfrm>
          <a:prstGeom prst="rect">
            <a:avLst/>
          </a:prstGeom>
          <a:noFill/>
          <a:ln>
            <a:noFill/>
          </a:ln>
        </p:spPr>
        <p:txBody>
          <a:bodyPr wrap="square" lIns="27432" tIns="27432" rIns="27432" bIns="27432">
            <a:normAutofit fontScale="85000"/>
          </a:bodyPr>
          <a:lstStyle/>
          <a:p>
            <a:pPr>
              <a:buNone/>
            </a:pPr>
            <a:r>
              <a:rPr lang="en-US" sz="3400" b="1">
                <a:solidFill>
                  <a:srgbClr val="2C3C43"/>
                </a:solidFill>
                <a:latin typeface="Trebuchet MS"/>
                <a:cs typeface="Trebuchet MS"/>
              </a:rPr>
              <a:t>Claim-based title</a:t>
            </a:r>
            <a:endParaRPr lang="en-US" sz="3400"/>
          </a:p>
        </p:txBody>
      </p:sp>
      <p:sp>
        <p:nvSpPr>
          <p:cNvPr id="4" name="Layout 4"/>
          <p:cNvSpPr/>
          <p:nvPr/>
        </p:nvSpPr>
        <p:spPr>
          <a:xfrm>
            <a:off x="566928" y="1408176"/>
            <a:ext cx="1005840" cy="45720"/>
          </a:xfrm>
          <a:prstGeom prst="rect">
            <a:avLst/>
          </a:prstGeom>
          <a:solidFill>
            <a:srgbClr val="4CC9F0"/>
          </a:solidFill>
          <a:ln>
            <a:noFill/>
          </a:ln>
        </p:spPr>
        <p:txBody>
          <a:bodyPr/>
          <a:lstStyle/>
          <a:p>
            <a:endParaRPr lang="en-US"/>
          </a:p>
        </p:txBody>
      </p:sp>
      <p:sp>
        <p:nvSpPr>
          <p:cNvPr id="5" name="pic Placeholder 1"/>
          <p:cNvSpPr txBox="1">
            <a:spLocks noGrp="1"/>
          </p:cNvSpPr>
          <p:nvPr>
            <p:ph type="pic" idx="1"/>
          </p:nvPr>
        </p:nvSpPr>
        <p:spPr>
          <a:xfrm>
            <a:off x="621792" y="1609344"/>
            <a:ext cx="10927080" cy="4160520"/>
          </a:xfrm>
          <a:prstGeom prst="rect">
            <a:avLst/>
          </a:prstGeom>
          <a:solidFill>
            <a:srgbClr val="F7F7F4"/>
          </a:solidFill>
          <a:ln w="9525">
            <a:solidFill>
              <a:srgbClr val="EBEBEB"/>
            </a:solidFill>
          </a:ln>
        </p:spPr>
        <p:txBody>
          <a:bodyPr wrap="square" lIns="27432" tIns="27432" rIns="27432" bIns="27432">
            <a:normAutofit fontScale="85000"/>
          </a:bodyPr>
          <a:lstStyle/>
          <a:p>
            <a:pPr algn="ctr">
              <a:buNone/>
            </a:pPr>
            <a:r>
              <a:rPr lang="en-US" sz="2400">
                <a:solidFill>
                  <a:srgbClr val="5F6B70"/>
                </a:solidFill>
                <a:latin typeface="Trebuchet MS"/>
                <a:cs typeface="Trebuchet MS"/>
              </a:rPr>
              <a:t>Drop figure / chart</a:t>
            </a:r>
            <a:endParaRPr lang="en-US" sz="2400"/>
          </a:p>
        </p:txBody>
      </p:sp>
      <p:sp>
        <p:nvSpPr>
          <p:cNvPr id="6" name="body Placeholder 2"/>
          <p:cNvSpPr txBox="1">
            <a:spLocks noGrp="1"/>
          </p:cNvSpPr>
          <p:nvPr>
            <p:ph type="body" idx="2"/>
          </p:nvPr>
        </p:nvSpPr>
        <p:spPr>
          <a:xfrm>
            <a:off x="713232" y="5797296"/>
            <a:ext cx="9875520" cy="438912"/>
          </a:xfrm>
          <a:prstGeom prst="rect">
            <a:avLst/>
          </a:prstGeom>
          <a:noFill/>
          <a:ln>
            <a:noFill/>
          </a:ln>
        </p:spPr>
        <p:txBody>
          <a:bodyPr wrap="square" lIns="27432" tIns="27432" rIns="27432" bIns="27432">
            <a:normAutofit fontScale="85000"/>
          </a:bodyPr>
          <a:lstStyle/>
          <a:p>
            <a:pPr>
              <a:buNone/>
            </a:pPr>
            <a:r>
              <a:rPr lang="en-US" sz="1600">
                <a:solidFill>
                  <a:srgbClr val="5F6B70"/>
                </a:solidFill>
                <a:latin typeface="Trebuchet MS"/>
                <a:cs typeface="Trebuchet MS"/>
              </a:rPr>
              <a:t>One-line caption or takeaway</a:t>
            </a:r>
            <a:endParaRPr lang="en-US" sz="160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laim + Two Figures">
    <p:spTree>
      <p:nvGrpSpPr>
        <p:cNvPr id="1" name=""/>
        <p:cNvGrpSpPr/>
        <p:nvPr/>
      </p:nvGrpSpPr>
      <p:grpSpPr>
        <a:xfrm>
          <a:off x="0" y="0"/>
          <a:ext cx="0" cy="0"/>
          <a:chOff x="0" y="0"/>
          <a:chExt cx="0" cy="0"/>
        </a:xfrm>
      </p:grpSpPr>
      <p:sp>
        <p:nvSpPr>
          <p:cNvPr id="2" name="Layout 2"/>
          <p:cNvSpPr/>
          <p:nvPr/>
        </p:nvSpPr>
        <p:spPr>
          <a:xfrm>
            <a:off x="0" y="0"/>
            <a:ext cx="12192000" cy="45720"/>
          </a:xfrm>
          <a:prstGeom prst="rect">
            <a:avLst/>
          </a:prstGeom>
          <a:solidFill>
            <a:srgbClr val="4CC9F0"/>
          </a:solidFill>
          <a:ln>
            <a:noFill/>
          </a:ln>
        </p:spPr>
        <p:txBody>
          <a:bodyPr/>
          <a:lstStyle/>
          <a:p>
            <a:endParaRPr lang="en-US"/>
          </a:p>
        </p:txBody>
      </p:sp>
      <p:sp>
        <p:nvSpPr>
          <p:cNvPr id="3" name="title Placeholder 0"/>
          <p:cNvSpPr txBox="1">
            <a:spLocks noGrp="1"/>
          </p:cNvSpPr>
          <p:nvPr>
            <p:ph type="title"/>
          </p:nvPr>
        </p:nvSpPr>
        <p:spPr>
          <a:xfrm>
            <a:off x="566928" y="438912"/>
            <a:ext cx="10378440" cy="914400"/>
          </a:xfrm>
          <a:prstGeom prst="rect">
            <a:avLst/>
          </a:prstGeom>
          <a:noFill/>
          <a:ln>
            <a:noFill/>
          </a:ln>
        </p:spPr>
        <p:txBody>
          <a:bodyPr wrap="square" lIns="27432" tIns="27432" rIns="27432" bIns="27432">
            <a:normAutofit fontScale="85000"/>
          </a:bodyPr>
          <a:lstStyle/>
          <a:p>
            <a:pPr>
              <a:buNone/>
            </a:pPr>
            <a:r>
              <a:rPr lang="en-US" sz="3400" b="1">
                <a:solidFill>
                  <a:srgbClr val="2C3C43"/>
                </a:solidFill>
                <a:latin typeface="Trebuchet MS"/>
                <a:cs typeface="Trebuchet MS"/>
              </a:rPr>
              <a:t>Claim-based title</a:t>
            </a:r>
            <a:endParaRPr lang="en-US" sz="3400"/>
          </a:p>
        </p:txBody>
      </p:sp>
      <p:sp>
        <p:nvSpPr>
          <p:cNvPr id="4" name="Layout 4"/>
          <p:cNvSpPr/>
          <p:nvPr/>
        </p:nvSpPr>
        <p:spPr>
          <a:xfrm>
            <a:off x="566928" y="1408176"/>
            <a:ext cx="1005840" cy="45720"/>
          </a:xfrm>
          <a:prstGeom prst="rect">
            <a:avLst/>
          </a:prstGeom>
          <a:solidFill>
            <a:srgbClr val="4CC9F0"/>
          </a:solidFill>
          <a:ln>
            <a:noFill/>
          </a:ln>
        </p:spPr>
        <p:txBody>
          <a:bodyPr/>
          <a:lstStyle/>
          <a:p>
            <a:endParaRPr lang="en-US"/>
          </a:p>
        </p:txBody>
      </p:sp>
      <p:sp>
        <p:nvSpPr>
          <p:cNvPr id="5" name="pic Placeholder 1"/>
          <p:cNvSpPr txBox="1">
            <a:spLocks noGrp="1"/>
          </p:cNvSpPr>
          <p:nvPr>
            <p:ph type="pic" idx="1"/>
          </p:nvPr>
        </p:nvSpPr>
        <p:spPr>
          <a:xfrm>
            <a:off x="566928" y="1609344"/>
            <a:ext cx="5349240" cy="4297680"/>
          </a:xfrm>
          <a:prstGeom prst="rect">
            <a:avLst/>
          </a:prstGeom>
          <a:solidFill>
            <a:srgbClr val="F7F7F4"/>
          </a:solidFill>
          <a:ln w="9525">
            <a:solidFill>
              <a:srgbClr val="EBEBEB"/>
            </a:solidFill>
          </a:ln>
        </p:spPr>
        <p:txBody>
          <a:bodyPr wrap="square" lIns="27432" tIns="27432" rIns="27432" bIns="27432">
            <a:normAutofit fontScale="85000"/>
          </a:bodyPr>
          <a:lstStyle/>
          <a:p>
            <a:pPr algn="ctr">
              <a:buNone/>
            </a:pPr>
            <a:r>
              <a:rPr lang="en-US" sz="2400">
                <a:solidFill>
                  <a:srgbClr val="5F6B70"/>
                </a:solidFill>
                <a:latin typeface="Trebuchet MS"/>
                <a:cs typeface="Trebuchet MS"/>
              </a:rPr>
              <a:t>Drop left figure</a:t>
            </a:r>
            <a:endParaRPr lang="en-US" sz="2400"/>
          </a:p>
        </p:txBody>
      </p:sp>
      <p:sp>
        <p:nvSpPr>
          <p:cNvPr id="6" name="pic Placeholder 2"/>
          <p:cNvSpPr txBox="1">
            <a:spLocks noGrp="1"/>
          </p:cNvSpPr>
          <p:nvPr>
            <p:ph type="pic" idx="2"/>
          </p:nvPr>
        </p:nvSpPr>
        <p:spPr>
          <a:xfrm>
            <a:off x="6272784" y="1609344"/>
            <a:ext cx="5349240" cy="4297680"/>
          </a:xfrm>
          <a:prstGeom prst="rect">
            <a:avLst/>
          </a:prstGeom>
          <a:solidFill>
            <a:srgbClr val="F7F7F4"/>
          </a:solidFill>
          <a:ln w="9525">
            <a:solidFill>
              <a:srgbClr val="EBEBEB"/>
            </a:solidFill>
          </a:ln>
        </p:spPr>
        <p:txBody>
          <a:bodyPr wrap="square" lIns="27432" tIns="27432" rIns="27432" bIns="27432">
            <a:normAutofit fontScale="85000"/>
          </a:bodyPr>
          <a:lstStyle/>
          <a:p>
            <a:pPr algn="ctr">
              <a:buNone/>
            </a:pPr>
            <a:r>
              <a:rPr lang="en-US" sz="2400">
                <a:solidFill>
                  <a:srgbClr val="5F6B70"/>
                </a:solidFill>
                <a:latin typeface="Trebuchet MS"/>
                <a:cs typeface="Trebuchet MS"/>
              </a:rPr>
              <a:t>Drop right figure</a:t>
            </a:r>
            <a:endParaRPr lang="en-US" sz="240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hree Evidence Cards">
    <p:spTree>
      <p:nvGrpSpPr>
        <p:cNvPr id="1" name=""/>
        <p:cNvGrpSpPr/>
        <p:nvPr/>
      </p:nvGrpSpPr>
      <p:grpSpPr>
        <a:xfrm>
          <a:off x="0" y="0"/>
          <a:ext cx="0" cy="0"/>
          <a:chOff x="0" y="0"/>
          <a:chExt cx="0" cy="0"/>
        </a:xfrm>
      </p:grpSpPr>
      <p:sp>
        <p:nvSpPr>
          <p:cNvPr id="2" name="Layout 2"/>
          <p:cNvSpPr/>
          <p:nvPr/>
        </p:nvSpPr>
        <p:spPr>
          <a:xfrm>
            <a:off x="0" y="0"/>
            <a:ext cx="12192000" cy="45720"/>
          </a:xfrm>
          <a:prstGeom prst="rect">
            <a:avLst/>
          </a:prstGeom>
          <a:solidFill>
            <a:srgbClr val="4CC9F0"/>
          </a:solidFill>
          <a:ln>
            <a:noFill/>
          </a:ln>
        </p:spPr>
        <p:txBody>
          <a:bodyPr/>
          <a:lstStyle/>
          <a:p>
            <a:endParaRPr lang="en-US"/>
          </a:p>
        </p:txBody>
      </p:sp>
      <p:sp>
        <p:nvSpPr>
          <p:cNvPr id="3" name="title Placeholder 0"/>
          <p:cNvSpPr txBox="1">
            <a:spLocks noGrp="1"/>
          </p:cNvSpPr>
          <p:nvPr>
            <p:ph type="title"/>
          </p:nvPr>
        </p:nvSpPr>
        <p:spPr>
          <a:xfrm>
            <a:off x="566928" y="438912"/>
            <a:ext cx="10378440" cy="914400"/>
          </a:xfrm>
          <a:prstGeom prst="rect">
            <a:avLst/>
          </a:prstGeom>
          <a:noFill/>
          <a:ln>
            <a:noFill/>
          </a:ln>
        </p:spPr>
        <p:txBody>
          <a:bodyPr wrap="square" lIns="27432" tIns="27432" rIns="27432" bIns="27432">
            <a:normAutofit fontScale="85000"/>
          </a:bodyPr>
          <a:lstStyle/>
          <a:p>
            <a:pPr>
              <a:buNone/>
            </a:pPr>
            <a:r>
              <a:rPr lang="en-US" sz="3400" b="1">
                <a:solidFill>
                  <a:srgbClr val="2C3C43"/>
                </a:solidFill>
                <a:latin typeface="Trebuchet MS"/>
                <a:cs typeface="Trebuchet MS"/>
              </a:rPr>
              <a:t>Claim-based title</a:t>
            </a:r>
            <a:endParaRPr lang="en-US" sz="3400"/>
          </a:p>
        </p:txBody>
      </p:sp>
      <p:sp>
        <p:nvSpPr>
          <p:cNvPr id="4" name="Layout 4"/>
          <p:cNvSpPr/>
          <p:nvPr/>
        </p:nvSpPr>
        <p:spPr>
          <a:xfrm>
            <a:off x="566928" y="1408176"/>
            <a:ext cx="1005840" cy="45720"/>
          </a:xfrm>
          <a:prstGeom prst="rect">
            <a:avLst/>
          </a:prstGeom>
          <a:solidFill>
            <a:srgbClr val="4CC9F0"/>
          </a:solidFill>
          <a:ln>
            <a:noFill/>
          </a:ln>
        </p:spPr>
        <p:txBody>
          <a:bodyPr/>
          <a:lstStyle/>
          <a:p>
            <a:endParaRPr lang="en-US"/>
          </a:p>
        </p:txBody>
      </p:sp>
      <p:sp>
        <p:nvSpPr>
          <p:cNvPr id="5" name="body Placeholder 1"/>
          <p:cNvSpPr txBox="1">
            <a:spLocks noGrp="1"/>
          </p:cNvSpPr>
          <p:nvPr>
            <p:ph type="body" idx="1"/>
          </p:nvPr>
        </p:nvSpPr>
        <p:spPr>
          <a:xfrm>
            <a:off x="713232" y="1792224"/>
            <a:ext cx="3063240" cy="3401568"/>
          </a:xfrm>
          <a:prstGeom prst="rect">
            <a:avLst/>
          </a:prstGeom>
          <a:solidFill>
            <a:srgbClr val="FFFFFF"/>
          </a:solidFill>
          <a:ln w="9525">
            <a:solidFill>
              <a:srgbClr val="EBEBEB"/>
            </a:solidFill>
          </a:ln>
        </p:spPr>
        <p:txBody>
          <a:bodyPr wrap="square" lIns="27432" tIns="27432" rIns="27432" bIns="27432">
            <a:normAutofit fontScale="85000"/>
          </a:bodyPr>
          <a:lstStyle/>
          <a:p>
            <a:pPr>
              <a:buNone/>
            </a:pPr>
            <a:r>
              <a:rPr lang="en-US" sz="2200">
                <a:solidFill>
                  <a:srgbClr val="2C3C43"/>
                </a:solidFill>
                <a:latin typeface="Trebuchet MS"/>
                <a:cs typeface="Trebuchet MS"/>
              </a:rPr>
              <a:t>Evidence card 1</a:t>
            </a:r>
            <a:endParaRPr lang="en-US" sz="2200"/>
          </a:p>
        </p:txBody>
      </p:sp>
      <p:sp>
        <p:nvSpPr>
          <p:cNvPr id="6" name="body Placeholder 2"/>
          <p:cNvSpPr txBox="1">
            <a:spLocks noGrp="1"/>
          </p:cNvSpPr>
          <p:nvPr>
            <p:ph type="body" idx="2"/>
          </p:nvPr>
        </p:nvSpPr>
        <p:spPr>
          <a:xfrm>
            <a:off x="4526280" y="1792224"/>
            <a:ext cx="3063240" cy="3401568"/>
          </a:xfrm>
          <a:prstGeom prst="rect">
            <a:avLst/>
          </a:prstGeom>
          <a:solidFill>
            <a:srgbClr val="FFFFFF"/>
          </a:solidFill>
          <a:ln w="9525">
            <a:solidFill>
              <a:srgbClr val="EBEBEB"/>
            </a:solidFill>
          </a:ln>
        </p:spPr>
        <p:txBody>
          <a:bodyPr wrap="square" lIns="27432" tIns="27432" rIns="27432" bIns="27432">
            <a:normAutofit fontScale="85000"/>
          </a:bodyPr>
          <a:lstStyle/>
          <a:p>
            <a:pPr>
              <a:buNone/>
            </a:pPr>
            <a:r>
              <a:rPr lang="en-US" sz="2200">
                <a:solidFill>
                  <a:srgbClr val="2C3C43"/>
                </a:solidFill>
                <a:latin typeface="Trebuchet MS"/>
                <a:cs typeface="Trebuchet MS"/>
              </a:rPr>
              <a:t>Evidence card 2</a:t>
            </a:r>
            <a:endParaRPr lang="en-US" sz="2200"/>
          </a:p>
        </p:txBody>
      </p:sp>
      <p:sp>
        <p:nvSpPr>
          <p:cNvPr id="7" name="body Placeholder 3"/>
          <p:cNvSpPr txBox="1">
            <a:spLocks noGrp="1"/>
          </p:cNvSpPr>
          <p:nvPr>
            <p:ph type="body" idx="3"/>
          </p:nvPr>
        </p:nvSpPr>
        <p:spPr>
          <a:xfrm>
            <a:off x="8339328" y="1792224"/>
            <a:ext cx="3063240" cy="3401568"/>
          </a:xfrm>
          <a:prstGeom prst="rect">
            <a:avLst/>
          </a:prstGeom>
          <a:solidFill>
            <a:srgbClr val="FFFFFF"/>
          </a:solidFill>
          <a:ln w="9525">
            <a:solidFill>
              <a:srgbClr val="EBEBEB"/>
            </a:solidFill>
          </a:ln>
        </p:spPr>
        <p:txBody>
          <a:bodyPr wrap="square" lIns="27432" tIns="27432" rIns="27432" bIns="27432">
            <a:normAutofit fontScale="85000"/>
          </a:bodyPr>
          <a:lstStyle/>
          <a:p>
            <a:pPr>
              <a:buNone/>
            </a:pPr>
            <a:r>
              <a:rPr lang="en-US" sz="2200">
                <a:solidFill>
                  <a:srgbClr val="2C3C43"/>
                </a:solidFill>
                <a:latin typeface="Trebuchet MS"/>
                <a:cs typeface="Trebuchet MS"/>
              </a:rPr>
              <a:t>Evidence card 3</a:t>
            </a:r>
            <a:endParaRPr lang="en-US" sz="22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Method + Figure">
    <p:spTree>
      <p:nvGrpSpPr>
        <p:cNvPr id="1" name=""/>
        <p:cNvGrpSpPr/>
        <p:nvPr/>
      </p:nvGrpSpPr>
      <p:grpSpPr>
        <a:xfrm>
          <a:off x="0" y="0"/>
          <a:ext cx="0" cy="0"/>
          <a:chOff x="0" y="0"/>
          <a:chExt cx="0" cy="0"/>
        </a:xfrm>
      </p:grpSpPr>
      <p:sp>
        <p:nvSpPr>
          <p:cNvPr id="2" name="Layout 2"/>
          <p:cNvSpPr/>
          <p:nvPr/>
        </p:nvSpPr>
        <p:spPr>
          <a:xfrm>
            <a:off x="0" y="0"/>
            <a:ext cx="12192000" cy="45720"/>
          </a:xfrm>
          <a:prstGeom prst="rect">
            <a:avLst/>
          </a:prstGeom>
          <a:solidFill>
            <a:srgbClr val="4CC9F0"/>
          </a:solidFill>
          <a:ln>
            <a:noFill/>
          </a:ln>
        </p:spPr>
        <p:txBody>
          <a:bodyPr/>
          <a:lstStyle/>
          <a:p>
            <a:endParaRPr lang="en-US"/>
          </a:p>
        </p:txBody>
      </p:sp>
      <p:sp>
        <p:nvSpPr>
          <p:cNvPr id="3" name="title Placeholder 0"/>
          <p:cNvSpPr txBox="1">
            <a:spLocks noGrp="1"/>
          </p:cNvSpPr>
          <p:nvPr>
            <p:ph type="title"/>
          </p:nvPr>
        </p:nvSpPr>
        <p:spPr>
          <a:xfrm>
            <a:off x="566928" y="438912"/>
            <a:ext cx="10378440" cy="914400"/>
          </a:xfrm>
          <a:prstGeom prst="rect">
            <a:avLst/>
          </a:prstGeom>
          <a:noFill/>
          <a:ln>
            <a:noFill/>
          </a:ln>
        </p:spPr>
        <p:txBody>
          <a:bodyPr wrap="square" lIns="27432" tIns="27432" rIns="27432" bIns="27432">
            <a:normAutofit fontScale="85000"/>
          </a:bodyPr>
          <a:lstStyle/>
          <a:p>
            <a:pPr>
              <a:buNone/>
            </a:pPr>
            <a:r>
              <a:rPr lang="en-US" sz="3400" b="1">
                <a:solidFill>
                  <a:srgbClr val="2C3C43"/>
                </a:solidFill>
                <a:latin typeface="Trebuchet MS"/>
                <a:cs typeface="Trebuchet MS"/>
              </a:rPr>
              <a:t>Method or data claim</a:t>
            </a:r>
            <a:endParaRPr lang="en-US" sz="3400"/>
          </a:p>
        </p:txBody>
      </p:sp>
      <p:sp>
        <p:nvSpPr>
          <p:cNvPr id="4" name="Layout 4"/>
          <p:cNvSpPr/>
          <p:nvPr/>
        </p:nvSpPr>
        <p:spPr>
          <a:xfrm>
            <a:off x="566928" y="1408176"/>
            <a:ext cx="1005840" cy="45720"/>
          </a:xfrm>
          <a:prstGeom prst="rect">
            <a:avLst/>
          </a:prstGeom>
          <a:solidFill>
            <a:srgbClr val="4CC9F0"/>
          </a:solidFill>
          <a:ln>
            <a:noFill/>
          </a:ln>
        </p:spPr>
        <p:txBody>
          <a:bodyPr/>
          <a:lstStyle/>
          <a:p>
            <a:endParaRPr lang="en-US"/>
          </a:p>
        </p:txBody>
      </p:sp>
      <p:sp>
        <p:nvSpPr>
          <p:cNvPr id="5" name="pic Placeholder 1"/>
          <p:cNvSpPr txBox="1">
            <a:spLocks noGrp="1"/>
          </p:cNvSpPr>
          <p:nvPr>
            <p:ph type="pic" idx="1"/>
          </p:nvPr>
        </p:nvSpPr>
        <p:spPr>
          <a:xfrm>
            <a:off x="621792" y="1609344"/>
            <a:ext cx="6995160" cy="4297680"/>
          </a:xfrm>
          <a:prstGeom prst="rect">
            <a:avLst/>
          </a:prstGeom>
          <a:solidFill>
            <a:srgbClr val="F7F7F4"/>
          </a:solidFill>
          <a:ln w="9525">
            <a:solidFill>
              <a:srgbClr val="EBEBEB"/>
            </a:solidFill>
          </a:ln>
        </p:spPr>
        <p:txBody>
          <a:bodyPr wrap="square" lIns="27432" tIns="27432" rIns="27432" bIns="27432">
            <a:normAutofit fontScale="85000"/>
          </a:bodyPr>
          <a:lstStyle/>
          <a:p>
            <a:pPr algn="ctr">
              <a:buNone/>
            </a:pPr>
            <a:r>
              <a:rPr lang="en-US" sz="2400">
                <a:solidFill>
                  <a:srgbClr val="5F6B70"/>
                </a:solidFill>
                <a:latin typeface="Trebuchet MS"/>
                <a:cs typeface="Trebuchet MS"/>
              </a:rPr>
              <a:t>Drop primary figure</a:t>
            </a:r>
            <a:endParaRPr lang="en-US" sz="2400"/>
          </a:p>
        </p:txBody>
      </p:sp>
      <p:sp>
        <p:nvSpPr>
          <p:cNvPr id="6" name="body Placeholder 2"/>
          <p:cNvSpPr txBox="1">
            <a:spLocks noGrp="1"/>
          </p:cNvSpPr>
          <p:nvPr>
            <p:ph type="body" idx="2"/>
          </p:nvPr>
        </p:nvSpPr>
        <p:spPr>
          <a:xfrm>
            <a:off x="7955280" y="1792224"/>
            <a:ext cx="3154680" cy="3611880"/>
          </a:xfrm>
          <a:prstGeom prst="rect">
            <a:avLst/>
          </a:prstGeom>
          <a:solidFill>
            <a:srgbClr val="FFFFFF"/>
          </a:solidFill>
          <a:ln w="9525">
            <a:solidFill>
              <a:srgbClr val="EBEBEB"/>
            </a:solidFill>
          </a:ln>
        </p:spPr>
        <p:txBody>
          <a:bodyPr wrap="square" lIns="27432" tIns="27432" rIns="27432" bIns="27432">
            <a:normAutofit fontScale="85000"/>
          </a:bodyPr>
          <a:lstStyle/>
          <a:p>
            <a:pPr>
              <a:buNone/>
            </a:pPr>
            <a:r>
              <a:rPr lang="en-US" sz="2000">
                <a:solidFill>
                  <a:srgbClr val="2C3C43"/>
                </a:solidFill>
                <a:latin typeface="Trebuchet MS"/>
                <a:cs typeface="Trebuchet MS"/>
              </a:rPr>
              <a:t>Method bullets / pipeline</a:t>
            </a:r>
            <a:endParaRPr lang="en-US" sz="200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Section Divider">
    <p:spTree>
      <p:nvGrpSpPr>
        <p:cNvPr id="1" name=""/>
        <p:cNvGrpSpPr/>
        <p:nvPr/>
      </p:nvGrpSpPr>
      <p:grpSpPr>
        <a:xfrm>
          <a:off x="0" y="0"/>
          <a:ext cx="0" cy="0"/>
          <a:chOff x="0" y="0"/>
          <a:chExt cx="0" cy="0"/>
        </a:xfrm>
      </p:grpSpPr>
      <p:sp>
        <p:nvSpPr>
          <p:cNvPr id="2" name="Layout 2"/>
          <p:cNvSpPr/>
          <p:nvPr/>
        </p:nvSpPr>
        <p:spPr>
          <a:xfrm>
            <a:off x="0" y="0"/>
            <a:ext cx="12192000" cy="6858000"/>
          </a:xfrm>
          <a:prstGeom prst="rect">
            <a:avLst/>
          </a:prstGeom>
          <a:solidFill>
            <a:srgbClr val="16324F"/>
          </a:solidFill>
          <a:ln>
            <a:noFill/>
          </a:ln>
        </p:spPr>
        <p:txBody>
          <a:bodyPr/>
          <a:lstStyle/>
          <a:p>
            <a:endParaRPr lang="en-US"/>
          </a:p>
        </p:txBody>
      </p:sp>
      <p:sp>
        <p:nvSpPr>
          <p:cNvPr id="3" name="Layout 3"/>
          <p:cNvSpPr/>
          <p:nvPr/>
        </p:nvSpPr>
        <p:spPr>
          <a:xfrm>
            <a:off x="0" y="0"/>
            <a:ext cx="12192000" cy="73152"/>
          </a:xfrm>
          <a:prstGeom prst="rect">
            <a:avLst/>
          </a:prstGeom>
          <a:solidFill>
            <a:srgbClr val="4CC9F0"/>
          </a:solidFill>
          <a:ln>
            <a:noFill/>
          </a:ln>
        </p:spPr>
        <p:txBody>
          <a:bodyPr/>
          <a:lstStyle/>
          <a:p>
            <a:endParaRPr lang="en-US"/>
          </a:p>
        </p:txBody>
      </p:sp>
      <p:sp>
        <p:nvSpPr>
          <p:cNvPr id="4" name="body Placeholder 1"/>
          <p:cNvSpPr txBox="1">
            <a:spLocks noGrp="1"/>
          </p:cNvSpPr>
          <p:nvPr>
            <p:ph type="body" idx="1"/>
          </p:nvPr>
        </p:nvSpPr>
        <p:spPr>
          <a:xfrm>
            <a:off x="841248" y="1847088"/>
            <a:ext cx="4389120" cy="411480"/>
          </a:xfrm>
          <a:prstGeom prst="rect">
            <a:avLst/>
          </a:prstGeom>
          <a:noFill/>
          <a:ln>
            <a:noFill/>
          </a:ln>
        </p:spPr>
        <p:txBody>
          <a:bodyPr wrap="square" lIns="27432" tIns="27432" rIns="27432" bIns="27432">
            <a:normAutofit fontScale="85000"/>
          </a:bodyPr>
          <a:lstStyle/>
          <a:p>
            <a:pPr>
              <a:buNone/>
            </a:pPr>
            <a:r>
              <a:rPr lang="en-US" sz="1600" b="1">
                <a:solidFill>
                  <a:srgbClr val="4CC9F0"/>
                </a:solidFill>
                <a:latin typeface="Trebuchet MS"/>
                <a:cs typeface="Trebuchet MS"/>
              </a:rPr>
              <a:t>Section label</a:t>
            </a:r>
            <a:endParaRPr lang="en-US" sz="1600"/>
          </a:p>
        </p:txBody>
      </p:sp>
      <p:sp>
        <p:nvSpPr>
          <p:cNvPr id="5" name="title Placeholder 0"/>
          <p:cNvSpPr txBox="1">
            <a:spLocks noGrp="1"/>
          </p:cNvSpPr>
          <p:nvPr>
            <p:ph type="title"/>
          </p:nvPr>
        </p:nvSpPr>
        <p:spPr>
          <a:xfrm>
            <a:off x="804672" y="2322576"/>
            <a:ext cx="10058400" cy="1444752"/>
          </a:xfrm>
          <a:prstGeom prst="rect">
            <a:avLst/>
          </a:prstGeom>
          <a:noFill/>
          <a:ln>
            <a:noFill/>
          </a:ln>
        </p:spPr>
        <p:txBody>
          <a:bodyPr wrap="square" lIns="27432" tIns="27432" rIns="27432" bIns="27432">
            <a:normAutofit fontScale="85000"/>
          </a:bodyPr>
          <a:lstStyle/>
          <a:p>
            <a:pPr>
              <a:buNone/>
            </a:pPr>
            <a:r>
              <a:rPr lang="en-US" sz="4500" b="1">
                <a:solidFill>
                  <a:srgbClr val="FFFFFF"/>
                </a:solidFill>
                <a:latin typeface="Trebuchet MS"/>
                <a:cs typeface="Trebuchet MS"/>
              </a:rPr>
              <a:t>Section claim</a:t>
            </a:r>
            <a:endParaRPr lang="en-US" sz="4500"/>
          </a:p>
        </p:txBody>
      </p:sp>
      <p:sp>
        <p:nvSpPr>
          <p:cNvPr id="6" name="subTitle Placeholder 2"/>
          <p:cNvSpPr txBox="1">
            <a:spLocks noGrp="1"/>
          </p:cNvSpPr>
          <p:nvPr>
            <p:ph type="subTitle" idx="2"/>
          </p:nvPr>
        </p:nvSpPr>
        <p:spPr>
          <a:xfrm>
            <a:off x="841248" y="3913632"/>
            <a:ext cx="8503920" cy="512064"/>
          </a:xfrm>
          <a:prstGeom prst="rect">
            <a:avLst/>
          </a:prstGeom>
          <a:noFill/>
          <a:ln>
            <a:noFill/>
          </a:ln>
        </p:spPr>
        <p:txBody>
          <a:bodyPr wrap="square" lIns="27432" tIns="27432" rIns="27432" bIns="27432">
            <a:normAutofit fontScale="85000"/>
          </a:bodyPr>
          <a:lstStyle/>
          <a:p>
            <a:pPr>
              <a:buNone/>
            </a:pPr>
            <a:r>
              <a:rPr lang="en-US" sz="2200">
                <a:solidFill>
                  <a:srgbClr val="C9CCCF"/>
                </a:solidFill>
                <a:latin typeface="Trebuchet MS"/>
                <a:cs typeface="Trebuchet MS"/>
              </a:rPr>
              <a:t>Transition sentence</a:t>
            </a:r>
            <a:endParaRPr lang="en-US" sz="220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ynthesis / Takeaways">
    <p:spTree>
      <p:nvGrpSpPr>
        <p:cNvPr id="1" name=""/>
        <p:cNvGrpSpPr/>
        <p:nvPr/>
      </p:nvGrpSpPr>
      <p:grpSpPr>
        <a:xfrm>
          <a:off x="0" y="0"/>
          <a:ext cx="0" cy="0"/>
          <a:chOff x="0" y="0"/>
          <a:chExt cx="0" cy="0"/>
        </a:xfrm>
      </p:grpSpPr>
      <p:sp>
        <p:nvSpPr>
          <p:cNvPr id="2" name="Layout 2"/>
          <p:cNvSpPr/>
          <p:nvPr/>
        </p:nvSpPr>
        <p:spPr>
          <a:xfrm>
            <a:off x="0" y="0"/>
            <a:ext cx="12192000" cy="45720"/>
          </a:xfrm>
          <a:prstGeom prst="rect">
            <a:avLst/>
          </a:prstGeom>
          <a:solidFill>
            <a:srgbClr val="4CC9F0"/>
          </a:solidFill>
          <a:ln>
            <a:noFill/>
          </a:ln>
        </p:spPr>
        <p:txBody>
          <a:bodyPr/>
          <a:lstStyle/>
          <a:p>
            <a:endParaRPr lang="en-US"/>
          </a:p>
        </p:txBody>
      </p:sp>
      <p:sp>
        <p:nvSpPr>
          <p:cNvPr id="3" name="title Placeholder 0"/>
          <p:cNvSpPr txBox="1">
            <a:spLocks noGrp="1"/>
          </p:cNvSpPr>
          <p:nvPr>
            <p:ph type="title"/>
          </p:nvPr>
        </p:nvSpPr>
        <p:spPr>
          <a:xfrm>
            <a:off x="566928" y="438912"/>
            <a:ext cx="10378440" cy="914400"/>
          </a:xfrm>
          <a:prstGeom prst="rect">
            <a:avLst/>
          </a:prstGeom>
          <a:noFill/>
          <a:ln>
            <a:noFill/>
          </a:ln>
        </p:spPr>
        <p:txBody>
          <a:bodyPr wrap="square" lIns="27432" tIns="27432" rIns="27432" bIns="27432">
            <a:normAutofit fontScale="85000"/>
          </a:bodyPr>
          <a:lstStyle/>
          <a:p>
            <a:pPr>
              <a:buNone/>
            </a:pPr>
            <a:r>
              <a:rPr lang="en-US" sz="3400" b="1">
                <a:solidFill>
                  <a:srgbClr val="2C3C43"/>
                </a:solidFill>
                <a:latin typeface="Trebuchet MS"/>
                <a:cs typeface="Trebuchet MS"/>
              </a:rPr>
              <a:t>Synthesis claim</a:t>
            </a:r>
            <a:endParaRPr lang="en-US" sz="3400"/>
          </a:p>
        </p:txBody>
      </p:sp>
      <p:sp>
        <p:nvSpPr>
          <p:cNvPr id="4" name="Layout 4"/>
          <p:cNvSpPr/>
          <p:nvPr/>
        </p:nvSpPr>
        <p:spPr>
          <a:xfrm>
            <a:off x="566928" y="1408176"/>
            <a:ext cx="1005840" cy="45720"/>
          </a:xfrm>
          <a:prstGeom prst="rect">
            <a:avLst/>
          </a:prstGeom>
          <a:solidFill>
            <a:srgbClr val="4CC9F0"/>
          </a:solidFill>
          <a:ln>
            <a:noFill/>
          </a:ln>
        </p:spPr>
        <p:txBody>
          <a:bodyPr/>
          <a:lstStyle/>
          <a:p>
            <a:endParaRPr lang="en-US"/>
          </a:p>
        </p:txBody>
      </p:sp>
      <p:sp>
        <p:nvSpPr>
          <p:cNvPr id="5" name="body Placeholder 1"/>
          <p:cNvSpPr txBox="1">
            <a:spLocks noGrp="1"/>
          </p:cNvSpPr>
          <p:nvPr>
            <p:ph type="body" idx="1"/>
          </p:nvPr>
        </p:nvSpPr>
        <p:spPr>
          <a:xfrm>
            <a:off x="749808" y="1792224"/>
            <a:ext cx="4983480" cy="3474720"/>
          </a:xfrm>
          <a:prstGeom prst="rect">
            <a:avLst/>
          </a:prstGeom>
          <a:solidFill>
            <a:srgbClr val="FFFFFF"/>
          </a:solidFill>
          <a:ln w="9525">
            <a:solidFill>
              <a:srgbClr val="EBEBEB"/>
            </a:solidFill>
          </a:ln>
        </p:spPr>
        <p:txBody>
          <a:bodyPr wrap="square" lIns="27432" tIns="27432" rIns="27432" bIns="27432">
            <a:normAutofit fontScale="85000"/>
          </a:bodyPr>
          <a:lstStyle/>
          <a:p>
            <a:pPr>
              <a:buNone/>
            </a:pPr>
            <a:r>
              <a:rPr lang="en-US" sz="2200">
                <a:solidFill>
                  <a:srgbClr val="2C3C43"/>
                </a:solidFill>
                <a:latin typeface="Trebuchet MS"/>
                <a:cs typeface="Trebuchet MS"/>
              </a:rPr>
              <a:t>Left takeaway block</a:t>
            </a:r>
            <a:endParaRPr lang="en-US" sz="2200"/>
          </a:p>
        </p:txBody>
      </p:sp>
      <p:sp>
        <p:nvSpPr>
          <p:cNvPr id="6" name="body Placeholder 2"/>
          <p:cNvSpPr txBox="1">
            <a:spLocks noGrp="1"/>
          </p:cNvSpPr>
          <p:nvPr>
            <p:ph type="body" idx="2"/>
          </p:nvPr>
        </p:nvSpPr>
        <p:spPr>
          <a:xfrm>
            <a:off x="6419088" y="1792224"/>
            <a:ext cx="4983480" cy="3474720"/>
          </a:xfrm>
          <a:prstGeom prst="rect">
            <a:avLst/>
          </a:prstGeom>
          <a:solidFill>
            <a:srgbClr val="FFFFFF"/>
          </a:solidFill>
          <a:ln w="9525">
            <a:solidFill>
              <a:srgbClr val="EBEBEB"/>
            </a:solidFill>
          </a:ln>
        </p:spPr>
        <p:txBody>
          <a:bodyPr wrap="square" lIns="27432" tIns="27432" rIns="27432" bIns="27432">
            <a:normAutofit fontScale="85000"/>
          </a:bodyPr>
          <a:lstStyle/>
          <a:p>
            <a:pPr>
              <a:buNone/>
            </a:pPr>
            <a:r>
              <a:rPr lang="en-US" sz="2200">
                <a:solidFill>
                  <a:srgbClr val="2C3C43"/>
                </a:solidFill>
                <a:latin typeface="Trebuchet MS"/>
                <a:cs typeface="Trebuchet MS"/>
              </a:rPr>
              <a:t>Right takeaway block</a:t>
            </a:r>
            <a:endParaRPr lang="en-US" sz="220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losing / Contact">
    <p:spTree>
      <p:nvGrpSpPr>
        <p:cNvPr id="1" name=""/>
        <p:cNvGrpSpPr/>
        <p:nvPr/>
      </p:nvGrpSpPr>
      <p:grpSpPr>
        <a:xfrm>
          <a:off x="0" y="0"/>
          <a:ext cx="0" cy="0"/>
          <a:chOff x="0" y="0"/>
          <a:chExt cx="0" cy="0"/>
        </a:xfrm>
      </p:grpSpPr>
      <p:sp>
        <p:nvSpPr>
          <p:cNvPr id="2" name="Layout 2"/>
          <p:cNvSpPr/>
          <p:nvPr/>
        </p:nvSpPr>
        <p:spPr>
          <a:xfrm>
            <a:off x="0" y="0"/>
            <a:ext cx="12192000" cy="73152"/>
          </a:xfrm>
          <a:prstGeom prst="rect">
            <a:avLst/>
          </a:prstGeom>
          <a:solidFill>
            <a:srgbClr val="4CC9F0"/>
          </a:solidFill>
          <a:ln>
            <a:noFill/>
          </a:ln>
        </p:spPr>
        <p:txBody>
          <a:bodyPr/>
          <a:lstStyle/>
          <a:p>
            <a:endParaRPr lang="en-US"/>
          </a:p>
        </p:txBody>
      </p:sp>
      <p:sp>
        <p:nvSpPr>
          <p:cNvPr id="3" name="title Placeholder 0"/>
          <p:cNvSpPr txBox="1">
            <a:spLocks noGrp="1"/>
          </p:cNvSpPr>
          <p:nvPr>
            <p:ph type="title"/>
          </p:nvPr>
        </p:nvSpPr>
        <p:spPr>
          <a:xfrm>
            <a:off x="841248" y="1261872"/>
            <a:ext cx="8778240" cy="1051560"/>
          </a:xfrm>
          <a:prstGeom prst="rect">
            <a:avLst/>
          </a:prstGeom>
          <a:noFill/>
          <a:ln>
            <a:noFill/>
          </a:ln>
        </p:spPr>
        <p:txBody>
          <a:bodyPr wrap="square" lIns="27432" tIns="27432" rIns="27432" bIns="27432">
            <a:normAutofit fontScale="85000"/>
          </a:bodyPr>
          <a:lstStyle/>
          <a:p>
            <a:pPr>
              <a:buNone/>
            </a:pPr>
            <a:r>
              <a:rPr lang="en-US" sz="5400" b="1">
                <a:solidFill>
                  <a:srgbClr val="2C3C43"/>
                </a:solidFill>
                <a:latin typeface="Trebuchet MS"/>
                <a:cs typeface="Trebuchet MS"/>
              </a:rPr>
              <a:t>Questions?</a:t>
            </a:r>
            <a:endParaRPr lang="en-US" sz="5400"/>
          </a:p>
        </p:txBody>
      </p:sp>
      <p:sp>
        <p:nvSpPr>
          <p:cNvPr id="4" name="subTitle Placeholder 1"/>
          <p:cNvSpPr txBox="1">
            <a:spLocks noGrp="1"/>
          </p:cNvSpPr>
          <p:nvPr>
            <p:ph type="subTitle" idx="1"/>
          </p:nvPr>
        </p:nvSpPr>
        <p:spPr>
          <a:xfrm>
            <a:off x="859536" y="2542032"/>
            <a:ext cx="7132320" cy="530352"/>
          </a:xfrm>
          <a:prstGeom prst="rect">
            <a:avLst/>
          </a:prstGeom>
          <a:noFill/>
          <a:ln>
            <a:noFill/>
          </a:ln>
        </p:spPr>
        <p:txBody>
          <a:bodyPr wrap="square" lIns="27432" tIns="27432" rIns="27432" bIns="27432">
            <a:normAutofit fontScale="85000"/>
          </a:bodyPr>
          <a:lstStyle/>
          <a:p>
            <a:pPr>
              <a:buNone/>
            </a:pPr>
            <a:r>
              <a:rPr lang="en-US" sz="2400">
                <a:solidFill>
                  <a:srgbClr val="5F6B70"/>
                </a:solidFill>
                <a:latin typeface="Trebuchet MS"/>
                <a:cs typeface="Trebuchet MS"/>
              </a:rPr>
              <a:t>Presenter / affiliation</a:t>
            </a:r>
            <a:endParaRPr lang="en-US" sz="2400"/>
          </a:p>
        </p:txBody>
      </p:sp>
      <p:sp>
        <p:nvSpPr>
          <p:cNvPr id="5" name="Layout 5"/>
          <p:cNvSpPr/>
          <p:nvPr/>
        </p:nvSpPr>
        <p:spPr>
          <a:xfrm>
            <a:off x="859536" y="3246120"/>
            <a:ext cx="1234440" cy="54864"/>
          </a:xfrm>
          <a:prstGeom prst="rect">
            <a:avLst/>
          </a:prstGeom>
          <a:solidFill>
            <a:srgbClr val="4CC9F0"/>
          </a:solidFill>
          <a:ln>
            <a:noFill/>
          </a:ln>
        </p:spPr>
        <p:txBody>
          <a:bodyPr/>
          <a:lstStyle/>
          <a:p>
            <a:endParaRPr lang="en-US"/>
          </a:p>
        </p:txBody>
      </p:sp>
      <p:sp>
        <p:nvSpPr>
          <p:cNvPr id="6" name="body Placeholder 2"/>
          <p:cNvSpPr txBox="1">
            <a:spLocks noGrp="1"/>
          </p:cNvSpPr>
          <p:nvPr>
            <p:ph type="body" idx="2"/>
          </p:nvPr>
        </p:nvSpPr>
        <p:spPr>
          <a:xfrm>
            <a:off x="859536" y="3840480"/>
            <a:ext cx="7223760" cy="1554480"/>
          </a:xfrm>
          <a:prstGeom prst="rect">
            <a:avLst/>
          </a:prstGeom>
          <a:noFill/>
          <a:ln>
            <a:noFill/>
          </a:ln>
        </p:spPr>
        <p:txBody>
          <a:bodyPr wrap="square" lIns="27432" tIns="27432" rIns="27432" bIns="27432">
            <a:normAutofit fontScale="85000"/>
          </a:bodyPr>
          <a:lstStyle/>
          <a:p>
            <a:pPr>
              <a:buNone/>
            </a:pPr>
            <a:r>
              <a:rPr lang="en-US" sz="2000">
                <a:solidFill>
                  <a:srgbClr val="2C3C43"/>
                </a:solidFill>
                <a:latin typeface="Trebuchet MS"/>
                <a:cs typeface="Trebuchet MS"/>
              </a:rPr>
              <a:t>Contact / repository / DOI</a:t>
            </a:r>
            <a:endParaRPr lang="en-US" sz="200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Canvas">
    <p:spTree>
      <p:nvGrpSpPr>
        <p:cNvPr id="1" name=""/>
        <p:cNvGrpSpPr/>
        <p:nvPr/>
      </p:nvGrpSpPr>
      <p:grpSpPr>
        <a:xfrm>
          <a:off x="0" y="0"/>
          <a:ext cx="0" cy="0"/>
          <a:chOff x="0" y="0"/>
          <a:chExt cx="0" cy="0"/>
        </a:xfrm>
      </p:grpSpPr>
      <p:sp>
        <p:nvSpPr>
          <p:cNvPr id="2" name="Layout 2"/>
          <p:cNvSpPr/>
          <p:nvPr/>
        </p:nvSpPr>
        <p:spPr>
          <a:xfrm>
            <a:off x="0" y="0"/>
            <a:ext cx="12192000" cy="6858000"/>
          </a:xfrm>
          <a:prstGeom prst="rect">
            <a:avLst/>
          </a:prstGeom>
          <a:solidFill>
            <a:srgbClr val="FFFFFF"/>
          </a:solidFill>
          <a:ln>
            <a:noFill/>
          </a:ln>
        </p:spPr>
        <p:txBody>
          <a:bodyPr/>
          <a:lstStyle/>
          <a:p>
            <a:endParaRPr lang="en-US"/>
          </a:p>
        </p:txBody>
      </p:sp>
      <p:sp>
        <p:nvSpPr>
          <p:cNvPr id="3" name="title Placeholder 0"/>
          <p:cNvSpPr txBox="1">
            <a:spLocks noGrp="1"/>
          </p:cNvSpPr>
          <p:nvPr>
            <p:ph type="title"/>
          </p:nvPr>
        </p:nvSpPr>
        <p:spPr>
          <a:xfrm>
            <a:off x="566928" y="438912"/>
            <a:ext cx="10378440" cy="914400"/>
          </a:xfrm>
          <a:prstGeom prst="rect">
            <a:avLst/>
          </a:prstGeom>
          <a:noFill/>
          <a:ln>
            <a:noFill/>
          </a:ln>
        </p:spPr>
        <p:txBody>
          <a:bodyPr wrap="square" lIns="27432" tIns="27432" rIns="27432" bIns="27432">
            <a:normAutofit fontScale="85000"/>
          </a:bodyPr>
          <a:lstStyle/>
          <a:p>
            <a:pPr>
              <a:buNone/>
            </a:pPr>
            <a:r>
              <a:rPr lang="en-US" sz="3400" b="1">
                <a:solidFill>
                  <a:srgbClr val="2C3C43"/>
                </a:solidFill>
                <a:latin typeface="Trebuchet MS"/>
                <a:cs typeface="Trebuchet MS"/>
              </a:rPr>
              <a:t>Blank canvas title</a:t>
            </a:r>
            <a:endParaRPr lang="en-US" sz="340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ster background"/>
          <p:cNvSpPr/>
          <p:nvPr/>
        </p:nvSpPr>
        <p:spPr>
          <a:xfrm>
            <a:off x="0" y="0"/>
            <a:ext cx="12192000" cy="6858000"/>
          </a:xfrm>
          <a:prstGeom prst="rect">
            <a:avLst/>
          </a:prstGeom>
          <a:solidFill>
            <a:srgbClr val="FFFFFF"/>
          </a:solidFill>
          <a:ln>
            <a:noFill/>
          </a:ln>
        </p:spPr>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44450" y="-76200"/>
            <a:ext cx="12192000" cy="6858000"/>
          </a:xfrm>
          <a:prstGeom prst="rect">
            <a:avLst/>
          </a:prstGeom>
          <a:solidFill>
            <a:srgbClr val="FFFFFF"/>
          </a:solidFill>
          <a:ln>
            <a:noFill/>
          </a:ln>
        </p:spPr>
        <p:txBody>
          <a:bodyPr/>
          <a:lstStyle/>
          <a:p>
            <a:endParaRPr lang="en-US"/>
          </a:p>
        </p:txBody>
      </p:sp>
      <p:sp>
        <p:nvSpPr>
          <p:cNvPr id="3" name="Rect 3"/>
          <p:cNvSpPr/>
          <p:nvPr/>
        </p:nvSpPr>
        <p:spPr>
          <a:xfrm>
            <a:off x="0" y="0"/>
            <a:ext cx="12192000" cy="91440"/>
          </a:xfrm>
          <a:prstGeom prst="rect">
            <a:avLst/>
          </a:prstGeom>
          <a:solidFill>
            <a:srgbClr val="4CC9F0"/>
          </a:solidFill>
          <a:ln>
            <a:noFill/>
          </a:ln>
        </p:spPr>
        <p:txBody>
          <a:bodyPr/>
          <a:lstStyle/>
          <a:p>
            <a:endParaRPr lang="en-US"/>
          </a:p>
        </p:txBody>
      </p:sp>
      <p:sp>
        <p:nvSpPr>
          <p:cNvPr id="4" name="Rect 4"/>
          <p:cNvSpPr/>
          <p:nvPr/>
        </p:nvSpPr>
        <p:spPr>
          <a:xfrm>
            <a:off x="713232" y="1024128"/>
            <a:ext cx="1325880" cy="64008"/>
          </a:xfrm>
          <a:prstGeom prst="rect">
            <a:avLst/>
          </a:prstGeom>
          <a:solidFill>
            <a:srgbClr val="4CC9F0"/>
          </a:solidFill>
          <a:ln>
            <a:noFill/>
          </a:ln>
        </p:spPr>
        <p:txBody>
          <a:bodyPr/>
          <a:lstStyle/>
          <a:p>
            <a:endParaRPr lang="en-US"/>
          </a:p>
        </p:txBody>
      </p:sp>
      <p:sp>
        <p:nvSpPr>
          <p:cNvPr id="5" name="Text 5"/>
          <p:cNvSpPr txBox="1"/>
          <p:nvPr/>
        </p:nvSpPr>
        <p:spPr>
          <a:xfrm>
            <a:off x="713232" y="1188720"/>
            <a:ext cx="7726680" cy="1481328"/>
          </a:xfrm>
          <a:prstGeom prst="rect">
            <a:avLst/>
          </a:prstGeom>
          <a:noFill/>
          <a:ln>
            <a:noFill/>
          </a:ln>
        </p:spPr>
        <p:txBody>
          <a:bodyPr wrap="square" lIns="27432" tIns="27432" rIns="27432" bIns="27432">
            <a:normAutofit fontScale="85000" lnSpcReduction="20000"/>
          </a:bodyPr>
          <a:lstStyle/>
          <a:p>
            <a:pPr>
              <a:lnSpc>
                <a:spcPct val="88000"/>
              </a:lnSpc>
              <a:buNone/>
            </a:pPr>
            <a:r>
              <a:rPr lang="en-US" sz="5200" b="1">
                <a:solidFill>
                  <a:srgbClr val="2C3C43"/>
                </a:solidFill>
                <a:latin typeface="Trebuchet MS"/>
                <a:cs typeface="Trebuchet MS"/>
              </a:rPr>
              <a:t>When Bitcoin rolls the dice:</a:t>
            </a:r>
          </a:p>
          <a:p>
            <a:pPr>
              <a:lnSpc>
                <a:spcPct val="88000"/>
              </a:lnSpc>
              <a:buNone/>
            </a:pPr>
            <a:r>
              <a:rPr lang="en-US" sz="5200" b="1">
                <a:solidFill>
                  <a:srgbClr val="2C3C43"/>
                </a:solidFill>
                <a:latin typeface="Trebuchet MS"/>
              </a:rPr>
              <a:t>An Analysis of Gambling Patterns in </a:t>
            </a:r>
            <a:r>
              <a:rPr lang="en-US" sz="5200" b="1" err="1">
                <a:solidFill>
                  <a:srgbClr val="2C3C43"/>
                </a:solidFill>
                <a:latin typeface="Trebuchet MS"/>
              </a:rPr>
              <a:t>SatoshiDice</a:t>
            </a:r>
            <a:endParaRPr lang="en-US" sz="5200"/>
          </a:p>
        </p:txBody>
      </p:sp>
      <p:sp>
        <p:nvSpPr>
          <p:cNvPr id="6" name="Rect 6"/>
          <p:cNvSpPr/>
          <p:nvPr/>
        </p:nvSpPr>
        <p:spPr>
          <a:xfrm>
            <a:off x="8887968" y="1078992"/>
            <a:ext cx="2148840" cy="1207008"/>
          </a:xfrm>
          <a:prstGeom prst="rect">
            <a:avLst/>
          </a:prstGeom>
          <a:solidFill>
            <a:srgbClr val="F7FBFE"/>
          </a:solidFill>
          <a:ln w="9525">
            <a:solidFill>
              <a:srgbClr val="4CC9F0"/>
            </a:solidFill>
          </a:ln>
        </p:spPr>
        <p:txBody>
          <a:bodyPr/>
          <a:lstStyle/>
          <a:p>
            <a:endParaRPr lang="en-US"/>
          </a:p>
        </p:txBody>
      </p:sp>
      <p:sp>
        <p:nvSpPr>
          <p:cNvPr id="8" name="Text 8"/>
          <p:cNvSpPr txBox="1"/>
          <p:nvPr/>
        </p:nvSpPr>
        <p:spPr>
          <a:xfrm>
            <a:off x="749808" y="3730752"/>
            <a:ext cx="2743200" cy="329184"/>
          </a:xfrm>
          <a:prstGeom prst="rect">
            <a:avLst/>
          </a:prstGeom>
          <a:noFill/>
          <a:ln>
            <a:noFill/>
          </a:ln>
        </p:spPr>
        <p:txBody>
          <a:bodyPr wrap="square" lIns="27432" tIns="27432" rIns="27432" bIns="27432">
            <a:normAutofit/>
          </a:bodyPr>
          <a:lstStyle/>
          <a:p>
            <a:pPr>
              <a:buNone/>
            </a:pPr>
            <a:r>
              <a:rPr lang="en-US" sz="1200" b="1">
                <a:solidFill>
                  <a:srgbClr val="0077B6"/>
                </a:solidFill>
                <a:latin typeface="Trebuchet MS"/>
                <a:cs typeface="Trebuchet MS"/>
              </a:rPr>
              <a:t>AUTHORS</a:t>
            </a:r>
            <a:endParaRPr lang="en-US" sz="1200"/>
          </a:p>
        </p:txBody>
      </p:sp>
      <p:sp>
        <p:nvSpPr>
          <p:cNvPr id="9" name="Text 9"/>
          <p:cNvSpPr txBox="1"/>
          <p:nvPr/>
        </p:nvSpPr>
        <p:spPr>
          <a:xfrm>
            <a:off x="749808" y="4114800"/>
            <a:ext cx="6766560" cy="566928"/>
          </a:xfrm>
          <a:prstGeom prst="rect">
            <a:avLst/>
          </a:prstGeom>
          <a:noFill/>
          <a:ln>
            <a:noFill/>
          </a:ln>
        </p:spPr>
        <p:txBody>
          <a:bodyPr wrap="square" lIns="27432" tIns="27432" rIns="27432" bIns="27432">
            <a:normAutofit fontScale="92500" lnSpcReduction="10000"/>
          </a:bodyPr>
          <a:lstStyle/>
          <a:p>
            <a:r>
              <a:rPr lang="en-US" sz="1900" b="1" u="sng">
                <a:solidFill>
                  <a:srgbClr val="2C3C43"/>
                </a:solidFill>
                <a:latin typeface="Trebuchet MS"/>
                <a:cs typeface="Trebuchet MS"/>
              </a:rPr>
              <a:t>Calogero Turco </a:t>
            </a:r>
            <a:r>
              <a:rPr lang="en-US" sz="1900" b="1">
                <a:solidFill>
                  <a:srgbClr val="2C3C43"/>
                </a:solidFill>
                <a:latin typeface="Trebuchet MS"/>
                <a:cs typeface="Trebuchet MS"/>
              </a:rPr>
              <a:t>· Gabriele Trudu</a:t>
            </a:r>
          </a:p>
          <a:p>
            <a:pPr>
              <a:buNone/>
            </a:pPr>
            <a:r>
              <a:rPr lang="en-US" sz="2000" b="1">
                <a:solidFill>
                  <a:srgbClr val="2C3C43"/>
                </a:solidFill>
                <a:latin typeface="Trebuchet MS"/>
                <a:cs typeface="Trebuchet MS"/>
              </a:rPr>
              <a:t>Damiano Di Francesco Maesa · Laura Ricci</a:t>
            </a:r>
            <a:endParaRPr lang="en-US" sz="2000" b="1">
              <a:solidFill>
                <a:srgbClr val="2C3C43"/>
              </a:solidFill>
            </a:endParaRPr>
          </a:p>
          <a:p>
            <a:pPr>
              <a:buNone/>
            </a:pPr>
            <a:endParaRPr lang="en-US" sz="1900">
              <a:solidFill>
                <a:srgbClr val="2C3C43"/>
              </a:solidFill>
            </a:endParaRPr>
          </a:p>
        </p:txBody>
      </p:sp>
      <p:sp>
        <p:nvSpPr>
          <p:cNvPr id="11" name="Text 11"/>
          <p:cNvSpPr txBox="1"/>
          <p:nvPr/>
        </p:nvSpPr>
        <p:spPr>
          <a:xfrm>
            <a:off x="8339328" y="3730752"/>
            <a:ext cx="2743200" cy="329184"/>
          </a:xfrm>
          <a:prstGeom prst="rect">
            <a:avLst/>
          </a:prstGeom>
          <a:noFill/>
          <a:ln>
            <a:noFill/>
          </a:ln>
        </p:spPr>
        <p:txBody>
          <a:bodyPr wrap="square" lIns="27432" tIns="27432" rIns="27432" bIns="27432">
            <a:normAutofit/>
          </a:bodyPr>
          <a:lstStyle/>
          <a:p>
            <a:pPr>
              <a:buNone/>
            </a:pPr>
            <a:r>
              <a:rPr lang="en-US" sz="1200" b="1">
                <a:solidFill>
                  <a:srgbClr val="0077B6"/>
                </a:solidFill>
                <a:latin typeface="Trebuchet MS"/>
                <a:cs typeface="Trebuchet MS"/>
              </a:rPr>
              <a:t>CONTACTS</a:t>
            </a:r>
            <a:endParaRPr lang="en-US" sz="1200"/>
          </a:p>
        </p:txBody>
      </p:sp>
      <p:sp>
        <p:nvSpPr>
          <p:cNvPr id="12" name="Text 12"/>
          <p:cNvSpPr txBox="1"/>
          <p:nvPr/>
        </p:nvSpPr>
        <p:spPr>
          <a:xfrm>
            <a:off x="8339328" y="4114800"/>
            <a:ext cx="3063240" cy="420624"/>
          </a:xfrm>
          <a:prstGeom prst="rect">
            <a:avLst/>
          </a:prstGeom>
          <a:noFill/>
          <a:ln>
            <a:noFill/>
          </a:ln>
        </p:spPr>
        <p:txBody>
          <a:bodyPr wrap="square" lIns="27432" tIns="27432" rIns="27432" bIns="27432">
            <a:normAutofit/>
          </a:bodyPr>
          <a:lstStyle/>
          <a:p>
            <a:pPr>
              <a:buNone/>
            </a:pPr>
            <a:r>
              <a:rPr lang="en-US" sz="1400">
                <a:solidFill>
                  <a:srgbClr val="2C3C43"/>
                </a:solidFill>
                <a:latin typeface="Trebuchet MS"/>
                <a:cs typeface="Trebuchet MS"/>
              </a:rPr>
              <a:t>calogero.turco@phd.unipi.it</a:t>
            </a:r>
            <a:endParaRPr lang="en-US" sz="1400"/>
          </a:p>
        </p:txBody>
      </p:sp>
      <p:sp>
        <p:nvSpPr>
          <p:cNvPr id="13" name="Text 13"/>
          <p:cNvSpPr txBox="1"/>
          <p:nvPr/>
        </p:nvSpPr>
        <p:spPr>
          <a:xfrm>
            <a:off x="8339328" y="4535424"/>
            <a:ext cx="3063240" cy="420624"/>
          </a:xfrm>
          <a:prstGeom prst="rect">
            <a:avLst/>
          </a:prstGeom>
          <a:noFill/>
          <a:ln>
            <a:noFill/>
          </a:ln>
        </p:spPr>
        <p:txBody>
          <a:bodyPr wrap="square" lIns="27432" tIns="27432" rIns="27432" bIns="27432">
            <a:normAutofit/>
          </a:bodyPr>
          <a:lstStyle/>
          <a:p>
            <a:pPr>
              <a:buNone/>
            </a:pPr>
            <a:endParaRPr lang="en-US" sz="1400"/>
          </a:p>
        </p:txBody>
      </p:sp>
      <p:sp>
        <p:nvSpPr>
          <p:cNvPr id="14" name="Text 14"/>
          <p:cNvSpPr txBox="1"/>
          <p:nvPr/>
        </p:nvSpPr>
        <p:spPr>
          <a:xfrm>
            <a:off x="8339328" y="4956048"/>
            <a:ext cx="3063240" cy="420624"/>
          </a:xfrm>
          <a:prstGeom prst="rect">
            <a:avLst/>
          </a:prstGeom>
          <a:noFill/>
          <a:ln>
            <a:noFill/>
          </a:ln>
        </p:spPr>
        <p:txBody>
          <a:bodyPr wrap="square" lIns="27432" tIns="27432" rIns="27432" bIns="27432">
            <a:normAutofit/>
          </a:bodyPr>
          <a:lstStyle/>
          <a:p>
            <a:pPr>
              <a:buNone/>
            </a:pPr>
            <a:endParaRPr lang="en-US" sz="1400"/>
          </a:p>
        </p:txBody>
      </p:sp>
      <p:sp>
        <p:nvSpPr>
          <p:cNvPr id="15" name="Rect 15"/>
          <p:cNvSpPr/>
          <p:nvPr/>
        </p:nvSpPr>
        <p:spPr>
          <a:xfrm>
            <a:off x="749808" y="5687568"/>
            <a:ext cx="10424160" cy="18288"/>
          </a:xfrm>
          <a:prstGeom prst="rect">
            <a:avLst/>
          </a:prstGeom>
          <a:solidFill>
            <a:srgbClr val="EBEBEB"/>
          </a:solidFill>
          <a:ln>
            <a:noFill/>
          </a:ln>
        </p:spPr>
        <p:txBody>
          <a:bodyPr/>
          <a:lstStyle/>
          <a:p>
            <a:endParaRPr lang="en-US"/>
          </a:p>
        </p:txBody>
      </p:sp>
      <p:sp>
        <p:nvSpPr>
          <p:cNvPr id="16" name="Text 16"/>
          <p:cNvSpPr txBox="1"/>
          <p:nvPr/>
        </p:nvSpPr>
        <p:spPr>
          <a:xfrm>
            <a:off x="749808" y="5870448"/>
            <a:ext cx="4754880" cy="365760"/>
          </a:xfrm>
          <a:prstGeom prst="rect">
            <a:avLst/>
          </a:prstGeom>
          <a:noFill/>
          <a:ln>
            <a:noFill/>
          </a:ln>
        </p:spPr>
        <p:txBody>
          <a:bodyPr wrap="square" lIns="27432" tIns="27432" rIns="27432" bIns="27432">
            <a:normAutofit/>
          </a:bodyPr>
          <a:lstStyle/>
          <a:p>
            <a:pPr>
              <a:buNone/>
            </a:pPr>
            <a:r>
              <a:rPr lang="en-US" sz="1400">
                <a:solidFill>
                  <a:srgbClr val="5F6B70"/>
                </a:solidFill>
                <a:latin typeface="Trebuchet MS"/>
                <a:cs typeface="Trebuchet MS"/>
              </a:rPr>
              <a:t>DLT 2026 · Pula, Italy · June 4-6, 2026</a:t>
            </a:r>
            <a:endParaRPr lang="en-US" sz="1400"/>
          </a:p>
        </p:txBody>
      </p:sp>
      <p:pic>
        <p:nvPicPr>
          <p:cNvPr id="1026" name="Picture 2">
            <a:extLst>
              <a:ext uri="{FF2B5EF4-FFF2-40B4-BE49-F238E27FC236}">
                <a16:creationId xmlns:a16="http://schemas.microsoft.com/office/drawing/2014/main" id="{7DBFF3F8-54BA-453D-1E0E-95CE6B0BCD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19971" y="2378065"/>
            <a:ext cx="1267364" cy="127891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7C12D80-811E-EFD1-A63E-B50D3EE3BD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19971" y="1093842"/>
            <a:ext cx="2084833" cy="1110487"/>
          </a:xfrm>
          <a:prstGeom prst="rect">
            <a:avLst/>
          </a:prstGeom>
        </p:spPr>
      </p:pic>
      <p:sp>
        <p:nvSpPr>
          <p:cNvPr id="20" name="TextBox 19">
            <a:extLst>
              <a:ext uri="{FF2B5EF4-FFF2-40B4-BE49-F238E27FC236}">
                <a16:creationId xmlns:a16="http://schemas.microsoft.com/office/drawing/2014/main" id="{FE02B0AD-887D-D563-31E2-385F23E7360F}"/>
              </a:ext>
            </a:extLst>
          </p:cNvPr>
          <p:cNvSpPr txBox="1"/>
          <p:nvPr/>
        </p:nvSpPr>
        <p:spPr>
          <a:xfrm>
            <a:off x="10276078" y="2561697"/>
            <a:ext cx="1028700" cy="923330"/>
          </a:xfrm>
          <a:prstGeom prst="rect">
            <a:avLst/>
          </a:prstGeom>
          <a:noFill/>
        </p:spPr>
        <p:txBody>
          <a:bodyPr wrap="square" rtlCol="0">
            <a:spAutoFit/>
          </a:bodyPr>
          <a:lstStyle/>
          <a:p>
            <a:r>
              <a:rPr lang="it-IT"/>
              <a:t>Pisa DLT Lab</a:t>
            </a:r>
            <a:endParaRPr lang="en-US"/>
          </a:p>
        </p:txBody>
      </p:sp>
    </p:spTree>
  </p:cSld>
  <p:clrMapOvr>
    <a:masterClrMapping/>
  </p:clrMapOvr>
  <mc:AlternateContent xmlns:mc="http://schemas.openxmlformats.org/markup-compatibility/2006" xmlns:p14="http://schemas.microsoft.com/office/powerpoint/2010/main">
    <mc:Choice Requires="p14">
      <p:transition spd="slow" p14:dur="2000" advTm="3050"/>
    </mc:Choice>
    <mc:Fallback xmlns="">
      <p:transition spd="slow" advTm="305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16324F"/>
          </a:solidFill>
          <a:ln>
            <a:noFill/>
          </a:ln>
        </p:spPr>
        <p:txBody>
          <a:bodyPr/>
          <a:lstStyle/>
          <a:p>
            <a:endParaRPr lang="en-US"/>
          </a:p>
        </p:txBody>
      </p:sp>
      <p:sp>
        <p:nvSpPr>
          <p:cNvPr id="3" name="Rect 3"/>
          <p:cNvSpPr/>
          <p:nvPr/>
        </p:nvSpPr>
        <p:spPr>
          <a:xfrm>
            <a:off x="0" y="0"/>
            <a:ext cx="12192000" cy="73152"/>
          </a:xfrm>
          <a:prstGeom prst="rect">
            <a:avLst/>
          </a:prstGeom>
          <a:solidFill>
            <a:srgbClr val="4CC9F0"/>
          </a:solidFill>
          <a:ln>
            <a:noFill/>
          </a:ln>
        </p:spPr>
        <p:txBody>
          <a:bodyPr/>
          <a:lstStyle/>
          <a:p>
            <a:endParaRPr lang="en-US"/>
          </a:p>
        </p:txBody>
      </p:sp>
      <p:sp>
        <p:nvSpPr>
          <p:cNvPr id="4" name="Text 4"/>
          <p:cNvSpPr txBox="1"/>
          <p:nvPr/>
        </p:nvSpPr>
        <p:spPr>
          <a:xfrm>
            <a:off x="841248" y="1938528"/>
            <a:ext cx="8549640" cy="320040"/>
          </a:xfrm>
          <a:prstGeom prst="rect">
            <a:avLst/>
          </a:prstGeom>
          <a:noFill/>
          <a:ln>
            <a:noFill/>
          </a:ln>
        </p:spPr>
        <p:txBody>
          <a:bodyPr wrap="square" lIns="27432" tIns="27432" rIns="27432" bIns="27432">
            <a:normAutofit/>
          </a:bodyPr>
          <a:lstStyle/>
          <a:p>
            <a:pPr>
              <a:buNone/>
            </a:pPr>
            <a:r>
              <a:rPr lang="en-US" sz="1600" b="1">
                <a:solidFill>
                  <a:srgbClr val="4CC9F0"/>
                </a:solidFill>
                <a:latin typeface="Trebuchet MS"/>
                <a:cs typeface="Trebuchet MS"/>
              </a:rPr>
              <a:t>Finding 1</a:t>
            </a:r>
            <a:endParaRPr lang="en-US" sz="1600"/>
          </a:p>
        </p:txBody>
      </p:sp>
      <p:sp>
        <p:nvSpPr>
          <p:cNvPr id="5" name="Text 5"/>
          <p:cNvSpPr txBox="1"/>
          <p:nvPr/>
        </p:nvSpPr>
        <p:spPr>
          <a:xfrm>
            <a:off x="804672" y="2395728"/>
            <a:ext cx="9052560" cy="1170432"/>
          </a:xfrm>
          <a:prstGeom prst="rect">
            <a:avLst/>
          </a:prstGeom>
          <a:noFill/>
          <a:ln>
            <a:noFill/>
          </a:ln>
        </p:spPr>
        <p:txBody>
          <a:bodyPr wrap="square" lIns="27432" tIns="27432" rIns="27432" bIns="27432">
            <a:normAutofit lnSpcReduction="10000"/>
          </a:bodyPr>
          <a:lstStyle/>
          <a:p>
            <a:pPr>
              <a:lnSpc>
                <a:spcPct val="88000"/>
              </a:lnSpc>
              <a:buNone/>
            </a:pPr>
            <a:r>
              <a:rPr lang="en-US" sz="4500" b="1">
                <a:solidFill>
                  <a:srgbClr val="FFFFFF"/>
                </a:solidFill>
                <a:latin typeface="Trebuchet MS"/>
                <a:cs typeface="Trebuchet MS"/>
              </a:rPr>
              <a:t>The house edge survived the Flat Bet strategy</a:t>
            </a:r>
            <a:endParaRPr lang="en-US" sz="4500"/>
          </a:p>
        </p:txBody>
      </p:sp>
      <p:sp>
        <p:nvSpPr>
          <p:cNvPr id="6" name="Text 6"/>
          <p:cNvSpPr txBox="1"/>
          <p:nvPr/>
        </p:nvSpPr>
        <p:spPr>
          <a:xfrm>
            <a:off x="841248" y="3858768"/>
            <a:ext cx="6949440" cy="384048"/>
          </a:xfrm>
          <a:prstGeom prst="rect">
            <a:avLst/>
          </a:prstGeom>
          <a:noFill/>
          <a:ln>
            <a:noFill/>
          </a:ln>
        </p:spPr>
        <p:txBody>
          <a:bodyPr wrap="square" lIns="27432" tIns="27432" rIns="27432" bIns="27432">
            <a:normAutofit lnSpcReduction="10000"/>
          </a:bodyPr>
          <a:lstStyle/>
          <a:p>
            <a:pPr>
              <a:buNone/>
            </a:pPr>
            <a:r>
              <a:rPr lang="en-US" sz="2200">
                <a:solidFill>
                  <a:srgbClr val="C9CCCF"/>
                </a:solidFill>
                <a:latin typeface="Trebuchet MS"/>
                <a:cs typeface="Trebuchet MS"/>
              </a:rPr>
              <a:t>Wins and losses even out, the house keeps its cut</a:t>
            </a:r>
            <a:endParaRPr lang="en-US" sz="2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RESULTS</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a:bodyPr>
          <a:lstStyle/>
          <a:p>
            <a:pPr>
              <a:lnSpc>
                <a:spcPct val="92000"/>
              </a:lnSpc>
              <a:buNone/>
            </a:pPr>
            <a:r>
              <a:rPr lang="en-US" sz="3400" b="1" dirty="0">
                <a:solidFill>
                  <a:srgbClr val="2C3C43"/>
                </a:solidFill>
                <a:latin typeface="Trebuchet MS"/>
                <a:cs typeface="Trebuchet MS"/>
              </a:rPr>
              <a:t>Flat betting limited risk </a:t>
            </a:r>
            <a:r>
              <a:rPr lang="en-US" sz="3400" b="1" dirty="0" err="1">
                <a:solidFill>
                  <a:srgbClr val="2C3C43"/>
                </a:solidFill>
                <a:latin typeface="Trebuchet MS"/>
                <a:cs typeface="Trebuchet MS"/>
              </a:rPr>
              <a:t>behaviour</a:t>
            </a:r>
            <a:endParaRPr lang="en-US" sz="3400" dirty="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5020235"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11</a:t>
            </a:r>
            <a:endParaRPr lang="en-US" sz="1000" dirty="0"/>
          </a:p>
        </p:txBody>
      </p:sp>
      <p:sp>
        <p:nvSpPr>
          <p:cNvPr id="9" name="Text 9"/>
          <p:cNvSpPr txBox="1"/>
          <p:nvPr/>
        </p:nvSpPr>
        <p:spPr>
          <a:xfrm>
            <a:off x="8778240" y="1700784"/>
            <a:ext cx="2514600" cy="292608"/>
          </a:xfrm>
          <a:prstGeom prst="rect">
            <a:avLst/>
          </a:prstGeom>
          <a:noFill/>
          <a:ln>
            <a:noFill/>
          </a:ln>
        </p:spPr>
        <p:txBody>
          <a:bodyPr wrap="square" lIns="27432" tIns="27432" rIns="27432" bIns="27432">
            <a:normAutofit fontScale="85000" lnSpcReduction="20000"/>
          </a:bodyPr>
          <a:lstStyle/>
          <a:p>
            <a:pPr>
              <a:buNone/>
            </a:pPr>
            <a:r>
              <a:rPr lang="en-US" sz="2200" b="1">
                <a:solidFill>
                  <a:srgbClr val="2C3C43"/>
                </a:solidFill>
                <a:latin typeface="Trebuchet MS"/>
                <a:cs typeface="Trebuchet MS"/>
              </a:rPr>
              <a:t>Flat betting</a:t>
            </a:r>
            <a:endParaRPr lang="en-US" sz="2200"/>
          </a:p>
        </p:txBody>
      </p:sp>
      <p:sp>
        <p:nvSpPr>
          <p:cNvPr id="10" name="Text 10"/>
          <p:cNvSpPr txBox="1"/>
          <p:nvPr/>
        </p:nvSpPr>
        <p:spPr>
          <a:xfrm>
            <a:off x="8778240" y="2221992"/>
            <a:ext cx="2852928" cy="1554480"/>
          </a:xfrm>
          <a:prstGeom prst="rect">
            <a:avLst/>
          </a:prstGeom>
          <a:noFill/>
          <a:ln>
            <a:noFill/>
          </a:ln>
        </p:spPr>
        <p:txBody>
          <a:bodyPr wrap="square" lIns="27432" tIns="27432" rIns="27432" bIns="27432">
            <a:normAutofit fontScale="85000" lnSpcReduction="10000"/>
          </a:bodyPr>
          <a:lstStyle/>
          <a:p>
            <a:pPr marL="285750" indent="-171450">
              <a:lnSpc>
                <a:spcPct val="112000"/>
              </a:lnSpc>
              <a:buFont typeface="Arial"/>
              <a:buChar char="•"/>
            </a:pPr>
            <a:r>
              <a:rPr lang="en-US" sz="1900">
                <a:solidFill>
                  <a:srgbClr val="5F6B70"/>
                </a:solidFill>
                <a:latin typeface="Trebuchet MS"/>
                <a:cs typeface="Trebuchet MS"/>
              </a:rPr>
              <a:t>Streak profit rate: 50.75%</a:t>
            </a:r>
            <a:endParaRPr lang="en-US" sz="1900"/>
          </a:p>
          <a:p>
            <a:pPr marL="285750" indent="-171450">
              <a:lnSpc>
                <a:spcPct val="112000"/>
              </a:lnSpc>
              <a:buFont typeface="Arial"/>
              <a:buChar char="•"/>
            </a:pPr>
            <a:r>
              <a:rPr lang="en-US" sz="1900">
                <a:solidFill>
                  <a:srgbClr val="5F6B70"/>
                </a:solidFill>
                <a:latin typeface="Trebuchet MS"/>
                <a:cs typeface="Trebuchet MS"/>
              </a:rPr>
              <a:t>Net outcome: -350 BTC</a:t>
            </a:r>
            <a:endParaRPr lang="en-US" sz="1900"/>
          </a:p>
          <a:p>
            <a:pPr marL="285750" indent="-171450">
              <a:lnSpc>
                <a:spcPct val="112000"/>
              </a:lnSpc>
              <a:buFont typeface="Arial"/>
              <a:buChar char="•"/>
            </a:pPr>
            <a:r>
              <a:rPr lang="en-US" sz="1900">
                <a:solidFill>
                  <a:srgbClr val="5F6B70"/>
                </a:solidFill>
                <a:latin typeface="Trebuchet MS"/>
                <a:cs typeface="Trebuchet MS"/>
              </a:rPr>
              <a:t>Approx. real value: -$85K</a:t>
            </a:r>
            <a:endParaRPr lang="en-US" sz="1900"/>
          </a:p>
          <a:p>
            <a:pPr marL="285750" indent="-171450">
              <a:lnSpc>
                <a:spcPct val="112000"/>
              </a:lnSpc>
              <a:buFont typeface="Arial"/>
              <a:buChar char="•"/>
            </a:pPr>
            <a:r>
              <a:rPr lang="en-US" sz="1900">
                <a:solidFill>
                  <a:srgbClr val="5F6B70"/>
                </a:solidFill>
                <a:latin typeface="Trebuchet MS"/>
                <a:cs typeface="Trebuchet MS"/>
              </a:rPr>
              <a:t>Wallets detected: 12,484</a:t>
            </a:r>
            <a:endParaRPr lang="en-US" sz="1900"/>
          </a:p>
        </p:txBody>
      </p:sp>
      <p:sp>
        <p:nvSpPr>
          <p:cNvPr id="11" name="Rect 11"/>
          <p:cNvSpPr/>
          <p:nvPr/>
        </p:nvSpPr>
        <p:spPr>
          <a:xfrm>
            <a:off x="8778240" y="4187952"/>
            <a:ext cx="2468880" cy="45720"/>
          </a:xfrm>
          <a:prstGeom prst="rect">
            <a:avLst/>
          </a:prstGeom>
          <a:solidFill>
            <a:srgbClr val="4CC9F0"/>
          </a:solidFill>
          <a:ln>
            <a:noFill/>
          </a:ln>
        </p:spPr>
        <p:txBody>
          <a:bodyPr/>
          <a:lstStyle/>
          <a:p>
            <a:endParaRPr lang="en-US"/>
          </a:p>
        </p:txBody>
      </p:sp>
      <p:pic>
        <p:nvPicPr>
          <p:cNvPr id="15" name="Picture 14">
            <a:extLst>
              <a:ext uri="{FF2B5EF4-FFF2-40B4-BE49-F238E27FC236}">
                <a16:creationId xmlns:a16="http://schemas.microsoft.com/office/drawing/2014/main" id="{2DF659DC-ED34-DCA7-A367-84869BCDD588}"/>
              </a:ext>
            </a:extLst>
          </p:cNvPr>
          <p:cNvPicPr>
            <a:picLocks noChangeAspect="1"/>
          </p:cNvPicPr>
          <p:nvPr/>
        </p:nvPicPr>
        <p:blipFill>
          <a:blip r:embed="rId3"/>
          <a:stretch>
            <a:fillRect/>
          </a:stretch>
        </p:blipFill>
        <p:spPr>
          <a:xfrm>
            <a:off x="0" y="1494028"/>
            <a:ext cx="8685162" cy="425196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5A8B5-DDA0-0AA7-C099-167DA5AE157C}"/>
            </a:ext>
          </a:extLst>
        </p:cNvPr>
        <p:cNvGrpSpPr/>
        <p:nvPr/>
      </p:nvGrpSpPr>
      <p:grpSpPr>
        <a:xfrm>
          <a:off x="0" y="0"/>
          <a:ext cx="0" cy="0"/>
          <a:chOff x="0" y="0"/>
          <a:chExt cx="0" cy="0"/>
        </a:xfrm>
      </p:grpSpPr>
      <p:sp>
        <p:nvSpPr>
          <p:cNvPr id="2" name="Rect 2">
            <a:extLst>
              <a:ext uri="{FF2B5EF4-FFF2-40B4-BE49-F238E27FC236}">
                <a16:creationId xmlns:a16="http://schemas.microsoft.com/office/drawing/2014/main" id="{275078CB-2352-9B45-6F42-DE925FEE3553}"/>
              </a:ext>
            </a:extLst>
          </p:cNvPr>
          <p:cNvSpPr/>
          <p:nvPr/>
        </p:nvSpPr>
        <p:spPr>
          <a:xfrm>
            <a:off x="0" y="0"/>
            <a:ext cx="12192000" cy="6858000"/>
          </a:xfrm>
          <a:prstGeom prst="rect">
            <a:avLst/>
          </a:prstGeom>
          <a:solidFill>
            <a:srgbClr val="FFFFFF"/>
          </a:solidFill>
          <a:ln>
            <a:noFill/>
          </a:ln>
        </p:spPr>
        <p:txBody>
          <a:bodyPr/>
          <a:lstStyle/>
          <a:p>
            <a:endParaRPr lang="en-US"/>
          </a:p>
        </p:txBody>
      </p:sp>
      <p:sp>
        <p:nvSpPr>
          <p:cNvPr id="3" name="Text 3">
            <a:extLst>
              <a:ext uri="{FF2B5EF4-FFF2-40B4-BE49-F238E27FC236}">
                <a16:creationId xmlns:a16="http://schemas.microsoft.com/office/drawing/2014/main" id="{D720A053-46BC-2509-056B-4E651862A3F2}"/>
              </a:ext>
            </a:extLst>
          </p:cNvPr>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RESULTS</a:t>
            </a:r>
            <a:endParaRPr lang="en-US" sz="1000"/>
          </a:p>
        </p:txBody>
      </p:sp>
      <p:sp>
        <p:nvSpPr>
          <p:cNvPr id="4" name="Text 4">
            <a:extLst>
              <a:ext uri="{FF2B5EF4-FFF2-40B4-BE49-F238E27FC236}">
                <a16:creationId xmlns:a16="http://schemas.microsoft.com/office/drawing/2014/main" id="{C9723CF6-4999-06A7-5104-7E5B2ACC332B}"/>
              </a:ext>
            </a:extLst>
          </p:cNvPr>
          <p:cNvSpPr txBox="1"/>
          <p:nvPr/>
        </p:nvSpPr>
        <p:spPr>
          <a:xfrm>
            <a:off x="548640" y="493776"/>
            <a:ext cx="10287000" cy="896112"/>
          </a:xfrm>
          <a:prstGeom prst="rect">
            <a:avLst/>
          </a:prstGeom>
          <a:noFill/>
          <a:ln>
            <a:noFill/>
          </a:ln>
        </p:spPr>
        <p:txBody>
          <a:bodyPr wrap="square" lIns="27432" tIns="27432" rIns="27432" bIns="27432">
            <a:normAutofit fontScale="92500" lnSpcReduction="10000"/>
          </a:bodyPr>
          <a:lstStyle/>
          <a:p>
            <a:pPr>
              <a:lnSpc>
                <a:spcPct val="92000"/>
              </a:lnSpc>
            </a:pPr>
            <a:r>
              <a:rPr lang="en-US" sz="3400" b="1" dirty="0">
                <a:solidFill>
                  <a:srgbClr val="2C3C43"/>
                </a:solidFill>
                <a:latin typeface="Trebuchet MS"/>
                <a:cs typeface="Trebuchet MS"/>
              </a:rPr>
              <a:t>Flat betting behaves like chance, then loses to the house edge</a:t>
            </a:r>
            <a:endParaRPr lang="en-US" sz="3400" dirty="0"/>
          </a:p>
          <a:p>
            <a:pPr>
              <a:lnSpc>
                <a:spcPct val="92000"/>
              </a:lnSpc>
              <a:buNone/>
            </a:pPr>
            <a:endParaRPr lang="en-US" sz="3400" dirty="0"/>
          </a:p>
        </p:txBody>
      </p:sp>
      <p:sp>
        <p:nvSpPr>
          <p:cNvPr id="5" name="Rect 5">
            <a:extLst>
              <a:ext uri="{FF2B5EF4-FFF2-40B4-BE49-F238E27FC236}">
                <a16:creationId xmlns:a16="http://schemas.microsoft.com/office/drawing/2014/main" id="{96494B9B-75B8-B824-BAA9-9D037B67A2CC}"/>
              </a:ext>
            </a:extLst>
          </p:cNvPr>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a:extLst>
              <a:ext uri="{FF2B5EF4-FFF2-40B4-BE49-F238E27FC236}">
                <a16:creationId xmlns:a16="http://schemas.microsoft.com/office/drawing/2014/main" id="{0B402054-A75F-2D38-0752-0569234663A6}"/>
              </a:ext>
            </a:extLst>
          </p:cNvPr>
          <p:cNvSpPr/>
          <p:nvPr/>
        </p:nvSpPr>
        <p:spPr>
          <a:xfrm>
            <a:off x="0" y="0"/>
            <a:ext cx="5737412" cy="32004"/>
          </a:xfrm>
          <a:prstGeom prst="rect">
            <a:avLst/>
          </a:prstGeom>
          <a:solidFill>
            <a:srgbClr val="4CC9F0"/>
          </a:solidFill>
          <a:ln>
            <a:noFill/>
          </a:ln>
        </p:spPr>
        <p:txBody>
          <a:bodyPr/>
          <a:lstStyle/>
          <a:p>
            <a:endParaRPr lang="en-US"/>
          </a:p>
        </p:txBody>
      </p:sp>
      <p:sp>
        <p:nvSpPr>
          <p:cNvPr id="7" name="Text 7">
            <a:extLst>
              <a:ext uri="{FF2B5EF4-FFF2-40B4-BE49-F238E27FC236}">
                <a16:creationId xmlns:a16="http://schemas.microsoft.com/office/drawing/2014/main" id="{A877452E-8239-AC44-92BE-852FC77A2374}"/>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12</a:t>
            </a:r>
            <a:endParaRPr lang="en-US" sz="1000" dirty="0"/>
          </a:p>
        </p:txBody>
      </p:sp>
      <p:pic>
        <p:nvPicPr>
          <p:cNvPr id="9" name="Picture 8">
            <a:extLst>
              <a:ext uri="{FF2B5EF4-FFF2-40B4-BE49-F238E27FC236}">
                <a16:creationId xmlns:a16="http://schemas.microsoft.com/office/drawing/2014/main" id="{625AB12B-AC3B-694F-FBE3-9054318A4FED}"/>
              </a:ext>
            </a:extLst>
          </p:cNvPr>
          <p:cNvPicPr>
            <a:picLocks noChangeAspect="1"/>
          </p:cNvPicPr>
          <p:nvPr/>
        </p:nvPicPr>
        <p:blipFill>
          <a:blip r:embed="rId3"/>
          <a:stretch>
            <a:fillRect/>
          </a:stretch>
        </p:blipFill>
        <p:spPr>
          <a:xfrm>
            <a:off x="203199" y="1617060"/>
            <a:ext cx="10081195" cy="5240939"/>
          </a:xfrm>
          <a:prstGeom prst="rect">
            <a:avLst/>
          </a:prstGeom>
        </p:spPr>
      </p:pic>
    </p:spTree>
    <p:extLst>
      <p:ext uri="{BB962C8B-B14F-4D97-AF65-F5344CB8AC3E}">
        <p14:creationId xmlns:p14="http://schemas.microsoft.com/office/powerpoint/2010/main" val="2541850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RESULTS</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a:bodyPr>
          <a:lstStyle/>
          <a:p>
            <a:pPr>
              <a:lnSpc>
                <a:spcPct val="92000"/>
              </a:lnSpc>
              <a:buNone/>
            </a:pPr>
            <a:r>
              <a:rPr lang="en-US" sz="3400" b="1" dirty="0">
                <a:solidFill>
                  <a:srgbClr val="2C3C43"/>
                </a:solidFill>
                <a:latin typeface="Trebuchet MS"/>
                <a:cs typeface="Trebuchet MS"/>
              </a:rPr>
              <a:t>Flat Bet distribution of profits and losses</a:t>
            </a:r>
            <a:endParaRPr lang="en-US" sz="3400" dirty="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5737412"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13</a:t>
            </a:r>
            <a:endParaRPr lang="en-US" sz="1000" dirty="0"/>
          </a:p>
        </p:txBody>
      </p:sp>
      <p:pic>
        <p:nvPicPr>
          <p:cNvPr id="11" name="Picture 10">
            <a:extLst>
              <a:ext uri="{FF2B5EF4-FFF2-40B4-BE49-F238E27FC236}">
                <a16:creationId xmlns:a16="http://schemas.microsoft.com/office/drawing/2014/main" id="{79EE83AE-98AA-0F16-8C9F-76F2D8EE7A52}"/>
              </a:ext>
            </a:extLst>
          </p:cNvPr>
          <p:cNvPicPr>
            <a:picLocks noChangeAspect="1"/>
          </p:cNvPicPr>
          <p:nvPr/>
        </p:nvPicPr>
        <p:blipFill>
          <a:blip r:embed="rId3"/>
          <a:stretch>
            <a:fillRect/>
          </a:stretch>
        </p:blipFill>
        <p:spPr>
          <a:xfrm>
            <a:off x="437990" y="1453435"/>
            <a:ext cx="10717690" cy="535884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1DCA695-2742-95D9-40BD-6B0CC779B914}"/>
              </a:ext>
            </a:extLst>
          </p:cNvPr>
          <p:cNvSpPr>
            <a:spLocks noGrp="1"/>
          </p:cNvSpPr>
          <p:nvPr>
            <p:ph type="title"/>
          </p:nvPr>
        </p:nvSpPr>
        <p:spPr/>
        <p:txBody>
          <a:bodyPr>
            <a:normAutofit/>
          </a:bodyPr>
          <a:lstStyle/>
          <a:p>
            <a:pPr marL="0" marR="0" lvl="0" indent="0" defTabSz="914400" eaLnBrk="1" fontAlgn="auto" latinLnBrk="0" hangingPunct="1">
              <a:lnSpc>
                <a:spcPct val="88000"/>
              </a:lnSpc>
              <a:spcBef>
                <a:spcPts val="0"/>
              </a:spcBef>
              <a:spcAft>
                <a:spcPts val="0"/>
              </a:spcAft>
              <a:tabLst/>
              <a:defRPr/>
            </a:pPr>
            <a:r>
              <a:rPr lang="en-US" sz="4200" b="1">
                <a:solidFill>
                  <a:srgbClr val="FFFFFF"/>
                </a:solidFill>
                <a:latin typeface="Trebuchet MS"/>
                <a:cs typeface="Trebuchet MS"/>
              </a:rPr>
              <a:t>House edge survived with some hits against M</a:t>
            </a:r>
            <a:r>
              <a:rPr kumimoji="0" lang="en-US" sz="4200" b="1" i="0" u="none" strike="noStrike" kern="0" cap="none" spc="0" normalizeH="0" baseline="0" noProof="0" err="1">
                <a:ln>
                  <a:noFill/>
                </a:ln>
                <a:solidFill>
                  <a:srgbClr val="FFFFFF"/>
                </a:solidFill>
                <a:effectLst/>
                <a:uLnTx/>
                <a:uFillTx/>
                <a:latin typeface="Trebuchet MS"/>
                <a:cs typeface="Trebuchet MS"/>
              </a:rPr>
              <a:t>artingale</a:t>
            </a:r>
            <a:endParaRPr lang="en-US"/>
          </a:p>
        </p:txBody>
      </p:sp>
      <p:sp>
        <p:nvSpPr>
          <p:cNvPr id="7" name="Subtitle 6">
            <a:extLst>
              <a:ext uri="{FF2B5EF4-FFF2-40B4-BE49-F238E27FC236}">
                <a16:creationId xmlns:a16="http://schemas.microsoft.com/office/drawing/2014/main" id="{48494A33-1284-C648-C9BE-FB44AD1880B6}"/>
              </a:ext>
            </a:extLst>
          </p:cNvPr>
          <p:cNvSpPr>
            <a:spLocks noGrp="1"/>
          </p:cNvSpPr>
          <p:nvPr>
            <p:ph type="subTitle" idx="2"/>
          </p:nvPr>
        </p:nvSpPr>
        <p:spPr/>
        <p:txBody>
          <a:bodyPr>
            <a:normAutofit/>
          </a:bodyPr>
          <a:lstStyle/>
          <a:p>
            <a:r>
              <a:rPr lang="en-US" sz="1800">
                <a:solidFill>
                  <a:srgbClr val="C9CCCF"/>
                </a:solidFill>
                <a:latin typeface="Trebuchet MS"/>
                <a:cs typeface="Trebuchet MS"/>
              </a:rPr>
              <a:t>Recouping losses </a:t>
            </a:r>
            <a:r>
              <a:rPr lang="en-US">
                <a:solidFill>
                  <a:srgbClr val="C9CCCF"/>
                </a:solidFill>
                <a:latin typeface="Trebuchet MS"/>
                <a:cs typeface="Trebuchet MS"/>
              </a:rPr>
              <a:t>was not feasible in the long run </a:t>
            </a:r>
            <a:r>
              <a:rPr lang="en-US" b="1">
                <a:solidFill>
                  <a:srgbClr val="C9CCCF"/>
                </a:solidFill>
                <a:latin typeface="Trebuchet MS"/>
                <a:cs typeface="Trebuchet MS"/>
              </a:rPr>
              <a:t>for everyone</a:t>
            </a:r>
            <a:endParaRPr lang="en-US" b="1"/>
          </a:p>
        </p:txBody>
      </p:sp>
      <p:sp>
        <p:nvSpPr>
          <p:cNvPr id="2" name="Text 4">
            <a:extLst>
              <a:ext uri="{FF2B5EF4-FFF2-40B4-BE49-F238E27FC236}">
                <a16:creationId xmlns:a16="http://schemas.microsoft.com/office/drawing/2014/main" id="{D1D97875-8C53-D322-39F2-DEB813BD3ED7}"/>
              </a:ext>
            </a:extLst>
          </p:cNvPr>
          <p:cNvSpPr txBox="1">
            <a:spLocks noGrp="1"/>
          </p:cNvSpPr>
          <p:nvPr>
            <p:ph type="body" idx="1"/>
          </p:nvPr>
        </p:nvSpPr>
        <p:spPr>
          <a:xfrm>
            <a:off x="841375" y="1847850"/>
            <a:ext cx="4389438" cy="411163"/>
          </a:xfrm>
          <a:prstGeom prst="rect">
            <a:avLst/>
          </a:prstGeom>
          <a:noFill/>
          <a:ln>
            <a:noFill/>
          </a:ln>
        </p:spPr>
        <p:txBody>
          <a:bodyPr wrap="square" lIns="27432" tIns="27432" rIns="27432" bIns="27432">
            <a:normAutofit/>
          </a:bodyPr>
          <a:lstStyle/>
          <a:p>
            <a:pPr>
              <a:buNone/>
            </a:pPr>
            <a:r>
              <a:rPr lang="en-US" sz="1600" b="1">
                <a:solidFill>
                  <a:srgbClr val="4CC9F0"/>
                </a:solidFill>
                <a:latin typeface="Trebuchet MS"/>
                <a:cs typeface="Trebuchet MS"/>
              </a:rPr>
              <a:t>Finding 2</a:t>
            </a:r>
            <a:endParaRPr lang="en-US" sz="1600"/>
          </a:p>
        </p:txBody>
      </p:sp>
    </p:spTree>
    <p:extLst>
      <p:ext uri="{BB962C8B-B14F-4D97-AF65-F5344CB8AC3E}">
        <p14:creationId xmlns:p14="http://schemas.microsoft.com/office/powerpoint/2010/main" val="23199933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983CB1-81B9-B41E-CA23-B875598CC9B0}"/>
            </a:ext>
          </a:extLst>
        </p:cNvPr>
        <p:cNvGrpSpPr/>
        <p:nvPr/>
      </p:nvGrpSpPr>
      <p:grpSpPr>
        <a:xfrm>
          <a:off x="0" y="0"/>
          <a:ext cx="0" cy="0"/>
          <a:chOff x="0" y="0"/>
          <a:chExt cx="0" cy="0"/>
        </a:xfrm>
      </p:grpSpPr>
      <p:sp>
        <p:nvSpPr>
          <p:cNvPr id="2" name="Rect 2">
            <a:extLst>
              <a:ext uri="{FF2B5EF4-FFF2-40B4-BE49-F238E27FC236}">
                <a16:creationId xmlns:a16="http://schemas.microsoft.com/office/drawing/2014/main" id="{D736F76F-198E-399B-ECF5-878DC0E4AB31}"/>
              </a:ext>
            </a:extLst>
          </p:cNvPr>
          <p:cNvSpPr/>
          <p:nvPr/>
        </p:nvSpPr>
        <p:spPr>
          <a:xfrm>
            <a:off x="0" y="0"/>
            <a:ext cx="12192000" cy="6858000"/>
          </a:xfrm>
          <a:prstGeom prst="rect">
            <a:avLst/>
          </a:prstGeom>
          <a:solidFill>
            <a:srgbClr val="FFFFFF"/>
          </a:solidFill>
          <a:ln>
            <a:noFill/>
          </a:ln>
        </p:spPr>
        <p:txBody>
          <a:bodyPr/>
          <a:lstStyle/>
          <a:p>
            <a:endParaRPr lang="en-US"/>
          </a:p>
        </p:txBody>
      </p:sp>
      <p:sp>
        <p:nvSpPr>
          <p:cNvPr id="3" name="Text 3">
            <a:extLst>
              <a:ext uri="{FF2B5EF4-FFF2-40B4-BE49-F238E27FC236}">
                <a16:creationId xmlns:a16="http://schemas.microsoft.com/office/drawing/2014/main" id="{442DC813-B64C-A513-1C5C-4C52C0B19915}"/>
              </a:ext>
            </a:extLst>
          </p:cNvPr>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RESULTS</a:t>
            </a:r>
            <a:endParaRPr lang="en-US" sz="1000"/>
          </a:p>
        </p:txBody>
      </p:sp>
      <p:sp>
        <p:nvSpPr>
          <p:cNvPr id="4" name="Text 4">
            <a:extLst>
              <a:ext uri="{FF2B5EF4-FFF2-40B4-BE49-F238E27FC236}">
                <a16:creationId xmlns:a16="http://schemas.microsoft.com/office/drawing/2014/main" id="{522C153D-22B8-0975-9A0F-847BE345D010}"/>
              </a:ext>
            </a:extLst>
          </p:cNvPr>
          <p:cNvSpPr txBox="1"/>
          <p:nvPr/>
        </p:nvSpPr>
        <p:spPr>
          <a:xfrm>
            <a:off x="548640" y="493776"/>
            <a:ext cx="10287000" cy="896112"/>
          </a:xfrm>
          <a:prstGeom prst="rect">
            <a:avLst/>
          </a:prstGeom>
          <a:noFill/>
          <a:ln>
            <a:noFill/>
          </a:ln>
        </p:spPr>
        <p:txBody>
          <a:bodyPr wrap="square" lIns="27432" tIns="27432" rIns="27432" bIns="27432">
            <a:normAutofit/>
          </a:bodyPr>
          <a:lstStyle/>
          <a:p>
            <a:pPr>
              <a:lnSpc>
                <a:spcPct val="92000"/>
              </a:lnSpc>
              <a:buNone/>
            </a:pPr>
            <a:r>
              <a:rPr lang="en-US" sz="3600" b="1"/>
              <a:t>Martingale </a:t>
            </a:r>
            <a:r>
              <a:rPr lang="en-US" sz="3600" b="1" dirty="0"/>
              <a:t>rotates addresses to keep going</a:t>
            </a:r>
            <a:endParaRPr lang="en-US" sz="3400" dirty="0"/>
          </a:p>
        </p:txBody>
      </p:sp>
      <p:sp>
        <p:nvSpPr>
          <p:cNvPr id="5" name="Rect 5">
            <a:extLst>
              <a:ext uri="{FF2B5EF4-FFF2-40B4-BE49-F238E27FC236}">
                <a16:creationId xmlns:a16="http://schemas.microsoft.com/office/drawing/2014/main" id="{4CD1B1D1-E9A2-66CD-1155-0321DBF7CDE2}"/>
              </a:ext>
            </a:extLst>
          </p:cNvPr>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a:extLst>
              <a:ext uri="{FF2B5EF4-FFF2-40B4-BE49-F238E27FC236}">
                <a16:creationId xmlns:a16="http://schemas.microsoft.com/office/drawing/2014/main" id="{2E18CD13-FB8E-7EA7-06B7-FD6CDDF4A4E9}"/>
              </a:ext>
            </a:extLst>
          </p:cNvPr>
          <p:cNvSpPr/>
          <p:nvPr/>
        </p:nvSpPr>
        <p:spPr>
          <a:xfrm>
            <a:off x="0" y="0"/>
            <a:ext cx="5020235" cy="32004"/>
          </a:xfrm>
          <a:prstGeom prst="rect">
            <a:avLst/>
          </a:prstGeom>
          <a:solidFill>
            <a:srgbClr val="4CC9F0"/>
          </a:solidFill>
          <a:ln>
            <a:noFill/>
          </a:ln>
        </p:spPr>
        <p:txBody>
          <a:bodyPr/>
          <a:lstStyle/>
          <a:p>
            <a:endParaRPr lang="en-US"/>
          </a:p>
        </p:txBody>
      </p:sp>
      <p:sp>
        <p:nvSpPr>
          <p:cNvPr id="7" name="Text 7">
            <a:extLst>
              <a:ext uri="{FF2B5EF4-FFF2-40B4-BE49-F238E27FC236}">
                <a16:creationId xmlns:a16="http://schemas.microsoft.com/office/drawing/2014/main" id="{DA26D1FE-32EC-6358-A4F2-2FA9ABCBB779}"/>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15</a:t>
            </a:r>
            <a:endParaRPr lang="en-US" sz="1000" dirty="0"/>
          </a:p>
        </p:txBody>
      </p:sp>
      <p:sp>
        <p:nvSpPr>
          <p:cNvPr id="9" name="Text 9">
            <a:extLst>
              <a:ext uri="{FF2B5EF4-FFF2-40B4-BE49-F238E27FC236}">
                <a16:creationId xmlns:a16="http://schemas.microsoft.com/office/drawing/2014/main" id="{D44C86A4-A5B9-7B6F-55DF-90E07219107F}"/>
              </a:ext>
            </a:extLst>
          </p:cNvPr>
          <p:cNvSpPr txBox="1"/>
          <p:nvPr/>
        </p:nvSpPr>
        <p:spPr>
          <a:xfrm>
            <a:off x="8778240" y="1700784"/>
            <a:ext cx="2514600" cy="292608"/>
          </a:xfrm>
          <a:prstGeom prst="rect">
            <a:avLst/>
          </a:prstGeom>
          <a:noFill/>
          <a:ln>
            <a:noFill/>
          </a:ln>
        </p:spPr>
        <p:txBody>
          <a:bodyPr wrap="square" lIns="27432" tIns="27432" rIns="27432" bIns="27432">
            <a:normAutofit fontScale="85000" lnSpcReduction="20000"/>
          </a:bodyPr>
          <a:lstStyle/>
          <a:p>
            <a:pPr>
              <a:buNone/>
            </a:pPr>
            <a:r>
              <a:rPr lang="en-US" sz="2200" b="1">
                <a:solidFill>
                  <a:srgbClr val="2C3C43"/>
                </a:solidFill>
                <a:latin typeface="Trebuchet MS"/>
                <a:cs typeface="Trebuchet MS"/>
              </a:rPr>
              <a:t>Martingale</a:t>
            </a:r>
            <a:endParaRPr lang="en-US" sz="2200"/>
          </a:p>
        </p:txBody>
      </p:sp>
      <p:sp>
        <p:nvSpPr>
          <p:cNvPr id="10" name="Text 10">
            <a:extLst>
              <a:ext uri="{FF2B5EF4-FFF2-40B4-BE49-F238E27FC236}">
                <a16:creationId xmlns:a16="http://schemas.microsoft.com/office/drawing/2014/main" id="{F10B76E3-55F0-5DFB-7BBA-033423ABC881}"/>
              </a:ext>
            </a:extLst>
          </p:cNvPr>
          <p:cNvSpPr txBox="1"/>
          <p:nvPr/>
        </p:nvSpPr>
        <p:spPr>
          <a:xfrm>
            <a:off x="8778240" y="2528316"/>
            <a:ext cx="2514600" cy="2990088"/>
          </a:xfrm>
          <a:prstGeom prst="rect">
            <a:avLst/>
          </a:prstGeom>
          <a:noFill/>
          <a:ln>
            <a:noFill/>
          </a:ln>
        </p:spPr>
        <p:txBody>
          <a:bodyPr wrap="square" lIns="27432" tIns="27432" rIns="27432" bIns="27432">
            <a:normAutofit fontScale="92500" lnSpcReduction="20000"/>
          </a:bodyPr>
          <a:lstStyle/>
          <a:p>
            <a:pPr marL="285750" indent="-171450">
              <a:lnSpc>
                <a:spcPct val="112000"/>
              </a:lnSpc>
              <a:buFont typeface="Arial"/>
              <a:buChar char="•"/>
            </a:pPr>
            <a:r>
              <a:rPr lang="en-US" sz="1900" dirty="0">
                <a:solidFill>
                  <a:srgbClr val="5F6B70"/>
                </a:solidFill>
                <a:latin typeface="Trebuchet MS"/>
                <a:cs typeface="Trebuchet MS"/>
              </a:rPr>
              <a:t>Streak profit rate: 66.78% </a:t>
            </a:r>
            <a:endParaRPr lang="en-US" sz="1900" dirty="0"/>
          </a:p>
          <a:p>
            <a:pPr marL="285750" indent="-171450">
              <a:lnSpc>
                <a:spcPct val="112000"/>
              </a:lnSpc>
              <a:buFont typeface="Arial"/>
              <a:buChar char="•"/>
            </a:pPr>
            <a:r>
              <a:rPr lang="en-US" sz="1900" dirty="0">
                <a:solidFill>
                  <a:srgbClr val="5F6B70"/>
                </a:solidFill>
                <a:latin typeface="Trebuchet MS"/>
                <a:cs typeface="Trebuchet MS"/>
              </a:rPr>
              <a:t>Net outcome: +7,845.28 BTC </a:t>
            </a:r>
            <a:endParaRPr lang="en-US" sz="1900" dirty="0"/>
          </a:p>
          <a:p>
            <a:pPr marL="285750" indent="-171450">
              <a:lnSpc>
                <a:spcPct val="112000"/>
              </a:lnSpc>
              <a:buFont typeface="Arial"/>
              <a:buChar char="•"/>
            </a:pPr>
            <a:r>
              <a:rPr lang="en-US" sz="1900" dirty="0">
                <a:solidFill>
                  <a:srgbClr val="5F6B70"/>
                </a:solidFill>
                <a:latin typeface="Trebuchet MS"/>
                <a:cs typeface="Trebuchet MS"/>
              </a:rPr>
              <a:t>Approx. real value: +$78.1K</a:t>
            </a:r>
            <a:endParaRPr lang="en-US" sz="1900" dirty="0"/>
          </a:p>
          <a:p>
            <a:pPr marL="285750" indent="-171450">
              <a:lnSpc>
                <a:spcPct val="112000"/>
              </a:lnSpc>
              <a:buFont typeface="Arial"/>
              <a:buChar char="•"/>
            </a:pPr>
            <a:r>
              <a:rPr lang="en-US" sz="1900" dirty="0">
                <a:solidFill>
                  <a:srgbClr val="5F6B70"/>
                </a:solidFill>
                <a:latin typeface="Trebuchet MS"/>
                <a:cs typeface="Trebuchet MS"/>
              </a:rPr>
              <a:t>Wallets detected: 10,909</a:t>
            </a:r>
          </a:p>
          <a:p>
            <a:pPr marL="285750" indent="-171450">
              <a:lnSpc>
                <a:spcPct val="112000"/>
              </a:lnSpc>
              <a:buFont typeface="Arial"/>
              <a:buChar char="•"/>
            </a:pPr>
            <a:r>
              <a:rPr lang="en-US" sz="2000" dirty="0"/>
              <a:t>Bet </a:t>
            </a:r>
            <a:r>
              <a:rPr lang="en-US" sz="2000" dirty="0" err="1"/>
              <a:t>SatoshiDice</a:t>
            </a:r>
            <a:r>
              <a:rPr lang="en-US" sz="2000" dirty="0"/>
              <a:t> address change</a:t>
            </a:r>
            <a:r>
              <a:rPr lang="en-US" sz="2000" b="1" dirty="0"/>
              <a:t>:</a:t>
            </a:r>
            <a:r>
              <a:rPr lang="en-US" sz="2000" dirty="0">
                <a:solidFill>
                  <a:srgbClr val="2C3C43"/>
                </a:solidFill>
              </a:rPr>
              <a:t> 16,080</a:t>
            </a:r>
          </a:p>
          <a:p>
            <a:pPr marL="285750" indent="-171450">
              <a:lnSpc>
                <a:spcPct val="112000"/>
              </a:lnSpc>
              <a:buFont typeface="Arial"/>
              <a:buChar char="•"/>
            </a:pPr>
            <a:endParaRPr lang="en-US" sz="1900" dirty="0"/>
          </a:p>
        </p:txBody>
      </p:sp>
      <p:sp>
        <p:nvSpPr>
          <p:cNvPr id="11" name="Rect 11">
            <a:extLst>
              <a:ext uri="{FF2B5EF4-FFF2-40B4-BE49-F238E27FC236}">
                <a16:creationId xmlns:a16="http://schemas.microsoft.com/office/drawing/2014/main" id="{65DA93DC-DD5B-E7CE-5E80-DD45F90DA83F}"/>
              </a:ext>
            </a:extLst>
          </p:cNvPr>
          <p:cNvSpPr/>
          <p:nvPr/>
        </p:nvSpPr>
        <p:spPr>
          <a:xfrm>
            <a:off x="8823960" y="5395608"/>
            <a:ext cx="2468880" cy="45720"/>
          </a:xfrm>
          <a:prstGeom prst="rect">
            <a:avLst/>
          </a:prstGeom>
          <a:solidFill>
            <a:srgbClr val="4CC9F0"/>
          </a:solidFill>
          <a:ln>
            <a:noFill/>
          </a:ln>
        </p:spPr>
        <p:txBody>
          <a:bodyPr/>
          <a:lstStyle/>
          <a:p>
            <a:endParaRPr lang="en-US"/>
          </a:p>
        </p:txBody>
      </p:sp>
      <p:pic>
        <p:nvPicPr>
          <p:cNvPr id="13" name="Picture 12">
            <a:extLst>
              <a:ext uri="{FF2B5EF4-FFF2-40B4-BE49-F238E27FC236}">
                <a16:creationId xmlns:a16="http://schemas.microsoft.com/office/drawing/2014/main" id="{9A4BAB63-B245-B5ED-02A4-608717480AA6}"/>
              </a:ext>
            </a:extLst>
          </p:cNvPr>
          <p:cNvPicPr>
            <a:picLocks noChangeAspect="1"/>
          </p:cNvPicPr>
          <p:nvPr/>
        </p:nvPicPr>
        <p:blipFill>
          <a:blip r:embed="rId3"/>
          <a:stretch>
            <a:fillRect/>
          </a:stretch>
        </p:blipFill>
        <p:spPr>
          <a:xfrm>
            <a:off x="0" y="1677291"/>
            <a:ext cx="8636000" cy="4227891"/>
          </a:xfrm>
          <a:prstGeom prst="rect">
            <a:avLst/>
          </a:prstGeom>
        </p:spPr>
      </p:pic>
    </p:spTree>
    <p:extLst>
      <p:ext uri="{BB962C8B-B14F-4D97-AF65-F5344CB8AC3E}">
        <p14:creationId xmlns:p14="http://schemas.microsoft.com/office/powerpoint/2010/main" val="1693229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17C60-74C1-F635-35B7-BC7AAADFAEA1}"/>
            </a:ext>
          </a:extLst>
        </p:cNvPr>
        <p:cNvGrpSpPr/>
        <p:nvPr/>
      </p:nvGrpSpPr>
      <p:grpSpPr>
        <a:xfrm>
          <a:off x="0" y="0"/>
          <a:ext cx="0" cy="0"/>
          <a:chOff x="0" y="0"/>
          <a:chExt cx="0" cy="0"/>
        </a:xfrm>
      </p:grpSpPr>
      <p:sp>
        <p:nvSpPr>
          <p:cNvPr id="2" name="Rect 2">
            <a:extLst>
              <a:ext uri="{FF2B5EF4-FFF2-40B4-BE49-F238E27FC236}">
                <a16:creationId xmlns:a16="http://schemas.microsoft.com/office/drawing/2014/main" id="{1708958A-653C-F7CF-D301-816B7878D296}"/>
              </a:ext>
            </a:extLst>
          </p:cNvPr>
          <p:cNvSpPr/>
          <p:nvPr/>
        </p:nvSpPr>
        <p:spPr>
          <a:xfrm>
            <a:off x="0" y="0"/>
            <a:ext cx="12192000" cy="6858000"/>
          </a:xfrm>
          <a:prstGeom prst="rect">
            <a:avLst/>
          </a:prstGeom>
          <a:solidFill>
            <a:srgbClr val="FFFFFF"/>
          </a:solidFill>
          <a:ln>
            <a:noFill/>
          </a:ln>
        </p:spPr>
        <p:txBody>
          <a:bodyPr/>
          <a:lstStyle/>
          <a:p>
            <a:endParaRPr lang="en-US"/>
          </a:p>
        </p:txBody>
      </p:sp>
      <p:sp>
        <p:nvSpPr>
          <p:cNvPr id="3" name="Text 3">
            <a:extLst>
              <a:ext uri="{FF2B5EF4-FFF2-40B4-BE49-F238E27FC236}">
                <a16:creationId xmlns:a16="http://schemas.microsoft.com/office/drawing/2014/main" id="{CA322114-323A-C03A-1391-B89745228010}"/>
              </a:ext>
            </a:extLst>
          </p:cNvPr>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RESULTS</a:t>
            </a:r>
            <a:endParaRPr lang="en-US" sz="1000"/>
          </a:p>
        </p:txBody>
      </p:sp>
      <p:sp>
        <p:nvSpPr>
          <p:cNvPr id="4" name="Text 4">
            <a:extLst>
              <a:ext uri="{FF2B5EF4-FFF2-40B4-BE49-F238E27FC236}">
                <a16:creationId xmlns:a16="http://schemas.microsoft.com/office/drawing/2014/main" id="{EC5BE9B0-CECF-0D8E-2187-8DB452BF1CFB}"/>
              </a:ext>
            </a:extLst>
          </p:cNvPr>
          <p:cNvSpPr txBox="1"/>
          <p:nvPr/>
        </p:nvSpPr>
        <p:spPr>
          <a:xfrm>
            <a:off x="548640" y="493776"/>
            <a:ext cx="10287000" cy="896112"/>
          </a:xfrm>
          <a:prstGeom prst="rect">
            <a:avLst/>
          </a:prstGeom>
          <a:noFill/>
          <a:ln>
            <a:noFill/>
          </a:ln>
        </p:spPr>
        <p:txBody>
          <a:bodyPr wrap="square" lIns="27432" tIns="27432" rIns="27432" bIns="27432">
            <a:normAutofit fontScale="92500" lnSpcReduction="10000"/>
          </a:bodyPr>
          <a:lstStyle/>
          <a:p>
            <a:pPr>
              <a:lnSpc>
                <a:spcPct val="92000"/>
              </a:lnSpc>
              <a:buNone/>
            </a:pPr>
            <a:r>
              <a:rPr lang="en-US" sz="3400" b="1">
                <a:solidFill>
                  <a:srgbClr val="2C3C43"/>
                </a:solidFill>
                <a:latin typeface="Trebuchet MS"/>
                <a:cs typeface="Trebuchet MS"/>
              </a:rPr>
              <a:t>Martingale wins streaks, but its losing streaks are larger</a:t>
            </a:r>
            <a:endParaRPr lang="en-US" sz="3400"/>
          </a:p>
        </p:txBody>
      </p:sp>
      <p:sp>
        <p:nvSpPr>
          <p:cNvPr id="5" name="Rect 5">
            <a:extLst>
              <a:ext uri="{FF2B5EF4-FFF2-40B4-BE49-F238E27FC236}">
                <a16:creationId xmlns:a16="http://schemas.microsoft.com/office/drawing/2014/main" id="{1C7397A4-0F48-03D1-0D23-077C6A0A63B5}"/>
              </a:ext>
            </a:extLst>
          </p:cNvPr>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a:extLst>
              <a:ext uri="{FF2B5EF4-FFF2-40B4-BE49-F238E27FC236}">
                <a16:creationId xmlns:a16="http://schemas.microsoft.com/office/drawing/2014/main" id="{2FC20A79-0600-2379-BFB5-FCD28C7EEDFF}"/>
              </a:ext>
            </a:extLst>
          </p:cNvPr>
          <p:cNvSpPr/>
          <p:nvPr/>
        </p:nvSpPr>
        <p:spPr>
          <a:xfrm>
            <a:off x="0" y="0"/>
            <a:ext cx="5737412" cy="32004"/>
          </a:xfrm>
          <a:prstGeom prst="rect">
            <a:avLst/>
          </a:prstGeom>
          <a:solidFill>
            <a:srgbClr val="4CC9F0"/>
          </a:solidFill>
          <a:ln>
            <a:noFill/>
          </a:ln>
        </p:spPr>
        <p:txBody>
          <a:bodyPr/>
          <a:lstStyle/>
          <a:p>
            <a:endParaRPr lang="en-US"/>
          </a:p>
        </p:txBody>
      </p:sp>
      <p:sp>
        <p:nvSpPr>
          <p:cNvPr id="7" name="Text 7">
            <a:extLst>
              <a:ext uri="{FF2B5EF4-FFF2-40B4-BE49-F238E27FC236}">
                <a16:creationId xmlns:a16="http://schemas.microsoft.com/office/drawing/2014/main" id="{A82E66B7-6116-23A8-8342-8EBEA7E857C0}"/>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16</a:t>
            </a:r>
            <a:endParaRPr lang="en-US" sz="1000" dirty="0"/>
          </a:p>
        </p:txBody>
      </p:sp>
      <p:pic>
        <p:nvPicPr>
          <p:cNvPr id="10" name="Picture 9">
            <a:extLst>
              <a:ext uri="{FF2B5EF4-FFF2-40B4-BE49-F238E27FC236}">
                <a16:creationId xmlns:a16="http://schemas.microsoft.com/office/drawing/2014/main" id="{E87FD679-62A3-8ACF-7A92-C9A575F6C1D7}"/>
              </a:ext>
            </a:extLst>
          </p:cNvPr>
          <p:cNvPicPr>
            <a:picLocks noChangeAspect="1"/>
          </p:cNvPicPr>
          <p:nvPr/>
        </p:nvPicPr>
        <p:blipFill>
          <a:blip r:embed="rId3"/>
          <a:stretch>
            <a:fillRect/>
          </a:stretch>
        </p:blipFill>
        <p:spPr>
          <a:xfrm>
            <a:off x="340642" y="1588124"/>
            <a:ext cx="10136857" cy="5269876"/>
          </a:xfrm>
          <a:prstGeom prst="rect">
            <a:avLst/>
          </a:prstGeom>
        </p:spPr>
      </p:pic>
    </p:spTree>
    <p:extLst>
      <p:ext uri="{BB962C8B-B14F-4D97-AF65-F5344CB8AC3E}">
        <p14:creationId xmlns:p14="http://schemas.microsoft.com/office/powerpoint/2010/main" val="3153485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E97AA-F324-72F8-E91F-DFBCA7A49DBC}"/>
            </a:ext>
          </a:extLst>
        </p:cNvPr>
        <p:cNvGrpSpPr/>
        <p:nvPr/>
      </p:nvGrpSpPr>
      <p:grpSpPr>
        <a:xfrm>
          <a:off x="0" y="0"/>
          <a:ext cx="0" cy="0"/>
          <a:chOff x="0" y="0"/>
          <a:chExt cx="0" cy="0"/>
        </a:xfrm>
      </p:grpSpPr>
      <p:sp>
        <p:nvSpPr>
          <p:cNvPr id="2" name="Rect 2">
            <a:extLst>
              <a:ext uri="{FF2B5EF4-FFF2-40B4-BE49-F238E27FC236}">
                <a16:creationId xmlns:a16="http://schemas.microsoft.com/office/drawing/2014/main" id="{A382B1BD-2772-1E9C-7A73-35BCD5CB3E42}"/>
              </a:ext>
            </a:extLst>
          </p:cNvPr>
          <p:cNvSpPr/>
          <p:nvPr/>
        </p:nvSpPr>
        <p:spPr>
          <a:xfrm>
            <a:off x="0" y="0"/>
            <a:ext cx="12192000" cy="6858000"/>
          </a:xfrm>
          <a:prstGeom prst="rect">
            <a:avLst/>
          </a:prstGeom>
          <a:solidFill>
            <a:srgbClr val="FFFFFF"/>
          </a:solidFill>
          <a:ln>
            <a:noFill/>
          </a:ln>
        </p:spPr>
        <p:txBody>
          <a:bodyPr/>
          <a:lstStyle/>
          <a:p>
            <a:endParaRPr lang="en-US"/>
          </a:p>
        </p:txBody>
      </p:sp>
      <p:sp>
        <p:nvSpPr>
          <p:cNvPr id="3" name="Text 3">
            <a:extLst>
              <a:ext uri="{FF2B5EF4-FFF2-40B4-BE49-F238E27FC236}">
                <a16:creationId xmlns:a16="http://schemas.microsoft.com/office/drawing/2014/main" id="{02B2B0A2-7561-10DB-9E09-CFB72F4F29D1}"/>
              </a:ext>
            </a:extLst>
          </p:cNvPr>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RESULTS</a:t>
            </a:r>
            <a:endParaRPr lang="en-US" sz="1000"/>
          </a:p>
        </p:txBody>
      </p:sp>
      <p:sp>
        <p:nvSpPr>
          <p:cNvPr id="4" name="Text 4">
            <a:extLst>
              <a:ext uri="{FF2B5EF4-FFF2-40B4-BE49-F238E27FC236}">
                <a16:creationId xmlns:a16="http://schemas.microsoft.com/office/drawing/2014/main" id="{5A897E87-4990-EED5-9DA7-BD68FADC6E4A}"/>
              </a:ext>
            </a:extLst>
          </p:cNvPr>
          <p:cNvSpPr txBox="1"/>
          <p:nvPr/>
        </p:nvSpPr>
        <p:spPr>
          <a:xfrm>
            <a:off x="548640" y="493776"/>
            <a:ext cx="10287000" cy="896112"/>
          </a:xfrm>
          <a:prstGeom prst="rect">
            <a:avLst/>
          </a:prstGeom>
          <a:noFill/>
          <a:ln>
            <a:noFill/>
          </a:ln>
        </p:spPr>
        <p:txBody>
          <a:bodyPr wrap="square" lIns="27432" tIns="27432" rIns="27432" bIns="27432">
            <a:normAutofit/>
          </a:bodyPr>
          <a:lstStyle/>
          <a:p>
            <a:pPr>
              <a:lnSpc>
                <a:spcPct val="92000"/>
              </a:lnSpc>
              <a:buNone/>
            </a:pPr>
            <a:r>
              <a:rPr lang="en-US" sz="3400" b="1">
                <a:solidFill>
                  <a:srgbClr val="2C3C43"/>
                </a:solidFill>
                <a:latin typeface="Trebuchet MS"/>
                <a:cs typeface="Trebuchet MS"/>
              </a:rPr>
              <a:t>Martingale distribution of profits and losses</a:t>
            </a:r>
            <a:endParaRPr lang="en-US" sz="3400" dirty="0"/>
          </a:p>
        </p:txBody>
      </p:sp>
      <p:sp>
        <p:nvSpPr>
          <p:cNvPr id="5" name="Rect 5">
            <a:extLst>
              <a:ext uri="{FF2B5EF4-FFF2-40B4-BE49-F238E27FC236}">
                <a16:creationId xmlns:a16="http://schemas.microsoft.com/office/drawing/2014/main" id="{549543C6-433A-FC7F-0649-9D8FDDBD2842}"/>
              </a:ext>
            </a:extLst>
          </p:cNvPr>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a:extLst>
              <a:ext uri="{FF2B5EF4-FFF2-40B4-BE49-F238E27FC236}">
                <a16:creationId xmlns:a16="http://schemas.microsoft.com/office/drawing/2014/main" id="{094A4071-A9B7-14BE-7876-4AB81A9E8FBA}"/>
              </a:ext>
            </a:extLst>
          </p:cNvPr>
          <p:cNvSpPr/>
          <p:nvPr/>
        </p:nvSpPr>
        <p:spPr>
          <a:xfrm>
            <a:off x="0" y="0"/>
            <a:ext cx="5737412" cy="32004"/>
          </a:xfrm>
          <a:prstGeom prst="rect">
            <a:avLst/>
          </a:prstGeom>
          <a:solidFill>
            <a:srgbClr val="4CC9F0"/>
          </a:solidFill>
          <a:ln>
            <a:noFill/>
          </a:ln>
        </p:spPr>
        <p:txBody>
          <a:bodyPr/>
          <a:lstStyle/>
          <a:p>
            <a:endParaRPr lang="en-US"/>
          </a:p>
        </p:txBody>
      </p:sp>
      <p:sp>
        <p:nvSpPr>
          <p:cNvPr id="7" name="Text 7">
            <a:extLst>
              <a:ext uri="{FF2B5EF4-FFF2-40B4-BE49-F238E27FC236}">
                <a16:creationId xmlns:a16="http://schemas.microsoft.com/office/drawing/2014/main" id="{5F341D10-8024-01DD-6C93-2C3F7714AB5F}"/>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17</a:t>
            </a:r>
            <a:endParaRPr lang="en-US" sz="1000" dirty="0"/>
          </a:p>
        </p:txBody>
      </p:sp>
      <p:pic>
        <p:nvPicPr>
          <p:cNvPr id="9" name="Picture 8">
            <a:extLst>
              <a:ext uri="{FF2B5EF4-FFF2-40B4-BE49-F238E27FC236}">
                <a16:creationId xmlns:a16="http://schemas.microsoft.com/office/drawing/2014/main" id="{36DBF574-D80F-9DB4-660D-007C5FE87B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032" y="1491170"/>
            <a:ext cx="10393936" cy="5196968"/>
          </a:xfrm>
          <a:prstGeom prst="rect">
            <a:avLst/>
          </a:prstGeom>
        </p:spPr>
      </p:pic>
    </p:spTree>
    <p:extLst>
      <p:ext uri="{BB962C8B-B14F-4D97-AF65-F5344CB8AC3E}">
        <p14:creationId xmlns:p14="http://schemas.microsoft.com/office/powerpoint/2010/main" val="40165029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16324F"/>
          </a:solidFill>
          <a:ln>
            <a:noFill/>
          </a:ln>
        </p:spPr>
        <p:txBody>
          <a:bodyPr/>
          <a:lstStyle/>
          <a:p>
            <a:endParaRPr lang="en-US"/>
          </a:p>
        </p:txBody>
      </p:sp>
      <p:sp>
        <p:nvSpPr>
          <p:cNvPr id="3" name="Rect 3"/>
          <p:cNvSpPr/>
          <p:nvPr/>
        </p:nvSpPr>
        <p:spPr>
          <a:xfrm>
            <a:off x="0" y="0"/>
            <a:ext cx="12192000" cy="73152"/>
          </a:xfrm>
          <a:prstGeom prst="rect">
            <a:avLst/>
          </a:prstGeom>
          <a:solidFill>
            <a:srgbClr val="4CC9F0"/>
          </a:solidFill>
          <a:ln>
            <a:noFill/>
          </a:ln>
        </p:spPr>
        <p:txBody>
          <a:bodyPr/>
          <a:lstStyle/>
          <a:p>
            <a:endParaRPr lang="en-US"/>
          </a:p>
        </p:txBody>
      </p:sp>
      <p:sp>
        <p:nvSpPr>
          <p:cNvPr id="4" name="Text 4"/>
          <p:cNvSpPr txBox="1"/>
          <p:nvPr/>
        </p:nvSpPr>
        <p:spPr>
          <a:xfrm>
            <a:off x="841248" y="1938528"/>
            <a:ext cx="8549640" cy="320040"/>
          </a:xfrm>
          <a:prstGeom prst="rect">
            <a:avLst/>
          </a:prstGeom>
          <a:noFill/>
          <a:ln>
            <a:noFill/>
          </a:ln>
        </p:spPr>
        <p:txBody>
          <a:bodyPr wrap="square" lIns="27432" tIns="27432" rIns="27432" bIns="27432">
            <a:normAutofit/>
          </a:bodyPr>
          <a:lstStyle/>
          <a:p>
            <a:pPr>
              <a:buNone/>
            </a:pPr>
            <a:r>
              <a:rPr lang="en-US" sz="1600" b="1">
                <a:solidFill>
                  <a:srgbClr val="4CC9F0"/>
                </a:solidFill>
                <a:latin typeface="Trebuchet MS"/>
                <a:cs typeface="Trebuchet MS"/>
              </a:rPr>
              <a:t>Finding 3</a:t>
            </a:r>
            <a:endParaRPr lang="en-US" sz="1600"/>
          </a:p>
        </p:txBody>
      </p:sp>
      <p:sp>
        <p:nvSpPr>
          <p:cNvPr id="5" name="Text 5"/>
          <p:cNvSpPr txBox="1"/>
          <p:nvPr/>
        </p:nvSpPr>
        <p:spPr>
          <a:xfrm>
            <a:off x="804672" y="2395728"/>
            <a:ext cx="9052560" cy="1170432"/>
          </a:xfrm>
          <a:prstGeom prst="rect">
            <a:avLst/>
          </a:prstGeom>
          <a:noFill/>
          <a:ln>
            <a:noFill/>
          </a:ln>
        </p:spPr>
        <p:txBody>
          <a:bodyPr wrap="square" lIns="27432" tIns="27432" rIns="27432" bIns="27432">
            <a:normAutofit fontScale="92500" lnSpcReduction="10000"/>
          </a:bodyPr>
          <a:lstStyle/>
          <a:p>
            <a:pPr>
              <a:lnSpc>
                <a:spcPct val="88000"/>
              </a:lnSpc>
              <a:buNone/>
            </a:pPr>
            <a:r>
              <a:rPr lang="en-US" sz="4500" b="1">
                <a:solidFill>
                  <a:srgbClr val="FFFFFF"/>
                </a:solidFill>
                <a:latin typeface="Trebuchet MS"/>
                <a:cs typeface="Trebuchet MS"/>
              </a:rPr>
              <a:t>Same-block timing exposes automation</a:t>
            </a:r>
            <a:endParaRPr lang="en-US" sz="4500"/>
          </a:p>
        </p:txBody>
      </p:sp>
      <p:sp>
        <p:nvSpPr>
          <p:cNvPr id="6" name="Text 6"/>
          <p:cNvSpPr txBox="1"/>
          <p:nvPr/>
        </p:nvSpPr>
        <p:spPr>
          <a:xfrm>
            <a:off x="841248" y="3858768"/>
            <a:ext cx="7223760" cy="384048"/>
          </a:xfrm>
          <a:prstGeom prst="rect">
            <a:avLst/>
          </a:prstGeom>
          <a:noFill/>
          <a:ln>
            <a:noFill/>
          </a:ln>
        </p:spPr>
        <p:txBody>
          <a:bodyPr wrap="square" lIns="27432" tIns="27432" rIns="27432" bIns="27432">
            <a:normAutofit lnSpcReduction="10000"/>
          </a:bodyPr>
          <a:lstStyle/>
          <a:p>
            <a:pPr>
              <a:buNone/>
            </a:pPr>
            <a:r>
              <a:rPr lang="en-US" sz="2200">
                <a:solidFill>
                  <a:srgbClr val="C9CCCF"/>
                </a:solidFill>
                <a:latin typeface="Trebuchet MS"/>
                <a:cs typeface="Trebuchet MS"/>
              </a:rPr>
              <a:t>The strongest signal is not profit; it is execution speed.</a:t>
            </a:r>
            <a:endParaRPr lang="en-US" sz="2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TIMING EVIDENCE</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fontScale="92500" lnSpcReduction="10000"/>
          </a:bodyPr>
          <a:lstStyle/>
          <a:p>
            <a:pPr>
              <a:lnSpc>
                <a:spcPct val="92000"/>
              </a:lnSpc>
              <a:buNone/>
            </a:pPr>
            <a:r>
              <a:rPr lang="en-US" sz="3400" b="1">
                <a:solidFill>
                  <a:srgbClr val="2C3C43"/>
                </a:solidFill>
                <a:latin typeface="Trebuchet MS"/>
                <a:cs typeface="Trebuchet MS"/>
              </a:rPr>
              <a:t>Same-block runs reach hundreds of consecutive bets </a:t>
            </a:r>
          </a:p>
          <a:p>
            <a:pPr>
              <a:lnSpc>
                <a:spcPct val="92000"/>
              </a:lnSpc>
              <a:buNone/>
            </a:pPr>
            <a:r>
              <a:rPr lang="en-US" sz="3400" b="1">
                <a:solidFill>
                  <a:srgbClr val="2C3C43"/>
                </a:solidFill>
                <a:latin typeface="Trebuchet MS"/>
                <a:cs typeface="Trebuchet MS"/>
              </a:rPr>
              <a:t>Flat Betting</a:t>
            </a:r>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9323294"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19</a:t>
            </a:r>
            <a:endParaRPr lang="en-US" sz="1000" dirty="0"/>
          </a:p>
        </p:txBody>
      </p:sp>
      <p:pic>
        <p:nvPicPr>
          <p:cNvPr id="8" name="Flat betting zero-run lengths"/>
          <p:cNvPicPr>
            <a:picLocks noChangeAspect="1"/>
          </p:cNvPicPr>
          <p:nvPr/>
        </p:nvPicPr>
        <p:blipFill>
          <a:blip r:embed="rId3"/>
          <a:srcRect l="1199" r="2965"/>
          <a:stretch>
            <a:fillRect/>
          </a:stretch>
        </p:blipFill>
        <p:spPr>
          <a:xfrm>
            <a:off x="1" y="1755648"/>
            <a:ext cx="12192000" cy="47718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MOTIVATION</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fontScale="92500" lnSpcReduction="10000"/>
          </a:bodyPr>
          <a:lstStyle/>
          <a:p>
            <a:pPr>
              <a:lnSpc>
                <a:spcPct val="92000"/>
              </a:lnSpc>
              <a:buNone/>
            </a:pPr>
            <a:r>
              <a:rPr lang="en-US" sz="3400" b="1">
                <a:solidFill>
                  <a:srgbClr val="2C3C43"/>
                </a:solidFill>
                <a:latin typeface="Trebuchet MS"/>
                <a:cs typeface="Trebuchet MS"/>
              </a:rPr>
              <a:t>At peak, </a:t>
            </a:r>
            <a:r>
              <a:rPr lang="en-US" sz="3400" b="1" err="1">
                <a:solidFill>
                  <a:srgbClr val="2C3C43"/>
                </a:solidFill>
                <a:latin typeface="Trebuchet MS"/>
                <a:cs typeface="Trebuchet MS"/>
              </a:rPr>
              <a:t>SatoshiDice</a:t>
            </a:r>
            <a:r>
              <a:rPr lang="en-US" sz="3400" b="1">
                <a:solidFill>
                  <a:srgbClr val="2C3C43"/>
                </a:solidFill>
                <a:latin typeface="Trebuchet MS"/>
                <a:cs typeface="Trebuchet MS"/>
              </a:rPr>
              <a:t> turned Bitcoin into a gambling observatory</a:t>
            </a:r>
            <a:endParaRPr lang="en-US" sz="340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1434353"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02</a:t>
            </a:r>
            <a:endParaRPr lang="en-US" sz="1000" dirty="0"/>
          </a:p>
        </p:txBody>
      </p:sp>
      <p:pic>
        <p:nvPicPr>
          <p:cNvPr id="8" name="Daily SatoshiDice activity"/>
          <p:cNvPicPr>
            <a:picLocks noChangeAspect="1"/>
          </p:cNvPicPr>
          <p:nvPr/>
        </p:nvPicPr>
        <p:blipFill>
          <a:blip r:embed="rId3"/>
          <a:stretch>
            <a:fillRect/>
          </a:stretch>
        </p:blipFill>
        <p:spPr>
          <a:xfrm>
            <a:off x="2018370" y="1448690"/>
            <a:ext cx="7814993" cy="4533114"/>
          </a:xfrm>
          <a:prstGeom prst="rect">
            <a:avLst/>
          </a:prstGeom>
        </p:spPr>
      </p:pic>
      <p:sp>
        <p:nvSpPr>
          <p:cNvPr id="9" name="Rect 9"/>
          <p:cNvSpPr/>
          <p:nvPr/>
        </p:nvSpPr>
        <p:spPr>
          <a:xfrm>
            <a:off x="2655323" y="5861304"/>
            <a:ext cx="2148840" cy="45720"/>
          </a:xfrm>
          <a:prstGeom prst="rect">
            <a:avLst/>
          </a:prstGeom>
          <a:solidFill>
            <a:srgbClr val="4CC9F0"/>
          </a:solidFill>
          <a:ln>
            <a:noFill/>
          </a:ln>
        </p:spPr>
        <p:txBody>
          <a:bodyPr/>
          <a:lstStyle/>
          <a:p>
            <a:endParaRPr lang="en-US"/>
          </a:p>
        </p:txBody>
      </p:sp>
      <p:sp>
        <p:nvSpPr>
          <p:cNvPr id="10" name="Text 10"/>
          <p:cNvSpPr txBox="1"/>
          <p:nvPr/>
        </p:nvSpPr>
        <p:spPr>
          <a:xfrm>
            <a:off x="2655323" y="5934456"/>
            <a:ext cx="2240280" cy="292608"/>
          </a:xfrm>
          <a:prstGeom prst="rect">
            <a:avLst/>
          </a:prstGeom>
          <a:noFill/>
          <a:ln>
            <a:noFill/>
          </a:ln>
        </p:spPr>
        <p:txBody>
          <a:bodyPr wrap="square" lIns="27432" tIns="27432" rIns="27432" bIns="27432">
            <a:normAutofit/>
          </a:bodyPr>
          <a:lstStyle/>
          <a:p>
            <a:pPr>
              <a:buNone/>
            </a:pPr>
            <a:r>
              <a:rPr lang="en-US" sz="1200" b="1">
                <a:solidFill>
                  <a:srgbClr val="5F6B70"/>
                </a:solidFill>
                <a:latin typeface="Trebuchet MS"/>
                <a:cs typeface="Trebuchet MS"/>
              </a:rPr>
              <a:t>DATA WINDOW</a:t>
            </a:r>
            <a:endParaRPr lang="en-US" sz="1200"/>
          </a:p>
        </p:txBody>
      </p:sp>
      <p:sp>
        <p:nvSpPr>
          <p:cNvPr id="11" name="Text 11"/>
          <p:cNvSpPr txBox="1"/>
          <p:nvPr/>
        </p:nvSpPr>
        <p:spPr>
          <a:xfrm>
            <a:off x="2655323" y="6217920"/>
            <a:ext cx="2240280" cy="438912"/>
          </a:xfrm>
          <a:prstGeom prst="rect">
            <a:avLst/>
          </a:prstGeom>
          <a:noFill/>
          <a:ln>
            <a:noFill/>
          </a:ln>
        </p:spPr>
        <p:txBody>
          <a:bodyPr wrap="square" lIns="27432" tIns="27432" rIns="27432" bIns="27432">
            <a:normAutofit/>
          </a:bodyPr>
          <a:lstStyle/>
          <a:p>
            <a:pPr>
              <a:buNone/>
            </a:pPr>
            <a:r>
              <a:rPr lang="en-US" sz="2400" b="1">
                <a:solidFill>
                  <a:srgbClr val="2C3C43"/>
                </a:solidFill>
                <a:latin typeface="Trebuchet MS"/>
                <a:cs typeface="Trebuchet MS"/>
              </a:rPr>
              <a:t>2012-2014</a:t>
            </a:r>
            <a:endParaRPr lang="en-US" sz="2400"/>
          </a:p>
        </p:txBody>
      </p:sp>
      <p:sp>
        <p:nvSpPr>
          <p:cNvPr id="12" name="Rect 12"/>
          <p:cNvSpPr/>
          <p:nvPr/>
        </p:nvSpPr>
        <p:spPr>
          <a:xfrm>
            <a:off x="5124203" y="5861304"/>
            <a:ext cx="2148840" cy="45720"/>
          </a:xfrm>
          <a:prstGeom prst="rect">
            <a:avLst/>
          </a:prstGeom>
          <a:solidFill>
            <a:srgbClr val="4CC9F0"/>
          </a:solidFill>
          <a:ln>
            <a:noFill/>
          </a:ln>
        </p:spPr>
        <p:txBody>
          <a:bodyPr/>
          <a:lstStyle/>
          <a:p>
            <a:endParaRPr lang="en-US"/>
          </a:p>
        </p:txBody>
      </p:sp>
      <p:sp>
        <p:nvSpPr>
          <p:cNvPr id="13" name="Text 13"/>
          <p:cNvSpPr txBox="1"/>
          <p:nvPr/>
        </p:nvSpPr>
        <p:spPr>
          <a:xfrm>
            <a:off x="5124203" y="5934456"/>
            <a:ext cx="2240280" cy="292608"/>
          </a:xfrm>
          <a:prstGeom prst="rect">
            <a:avLst/>
          </a:prstGeom>
          <a:noFill/>
          <a:ln>
            <a:noFill/>
          </a:ln>
        </p:spPr>
        <p:txBody>
          <a:bodyPr wrap="square" lIns="27432" tIns="27432" rIns="27432" bIns="27432">
            <a:normAutofit/>
          </a:bodyPr>
          <a:lstStyle/>
          <a:p>
            <a:pPr>
              <a:buNone/>
            </a:pPr>
            <a:r>
              <a:rPr lang="en-US" sz="1200" b="1">
                <a:solidFill>
                  <a:srgbClr val="5F6B70"/>
                </a:solidFill>
                <a:latin typeface="Trebuchet MS"/>
                <a:cs typeface="Trebuchet MS"/>
              </a:rPr>
              <a:t>BETS TRACED</a:t>
            </a:r>
            <a:endParaRPr lang="en-US" sz="1200"/>
          </a:p>
        </p:txBody>
      </p:sp>
      <p:sp>
        <p:nvSpPr>
          <p:cNvPr id="14" name="Text 14"/>
          <p:cNvSpPr txBox="1"/>
          <p:nvPr/>
        </p:nvSpPr>
        <p:spPr>
          <a:xfrm>
            <a:off x="5124203" y="6217920"/>
            <a:ext cx="2240280" cy="438912"/>
          </a:xfrm>
          <a:prstGeom prst="rect">
            <a:avLst/>
          </a:prstGeom>
          <a:noFill/>
          <a:ln>
            <a:noFill/>
          </a:ln>
        </p:spPr>
        <p:txBody>
          <a:bodyPr wrap="square" lIns="27432" tIns="27432" rIns="27432" bIns="27432">
            <a:normAutofit/>
          </a:bodyPr>
          <a:lstStyle/>
          <a:p>
            <a:pPr>
              <a:buNone/>
            </a:pPr>
            <a:r>
              <a:rPr lang="en-US" sz="2400" b="1">
                <a:solidFill>
                  <a:srgbClr val="2C3C43"/>
                </a:solidFill>
                <a:latin typeface="Trebuchet MS"/>
                <a:cs typeface="Trebuchet MS"/>
              </a:rPr>
              <a:t>4.68M</a:t>
            </a:r>
            <a:endParaRPr lang="en-US" sz="2400"/>
          </a:p>
        </p:txBody>
      </p:sp>
      <p:sp>
        <p:nvSpPr>
          <p:cNvPr id="15" name="Rect 15"/>
          <p:cNvSpPr/>
          <p:nvPr/>
        </p:nvSpPr>
        <p:spPr>
          <a:xfrm>
            <a:off x="7593083" y="5861304"/>
            <a:ext cx="2148840" cy="45720"/>
          </a:xfrm>
          <a:prstGeom prst="rect">
            <a:avLst/>
          </a:prstGeom>
          <a:solidFill>
            <a:srgbClr val="4CC9F0"/>
          </a:solidFill>
          <a:ln>
            <a:noFill/>
          </a:ln>
        </p:spPr>
        <p:txBody>
          <a:bodyPr/>
          <a:lstStyle/>
          <a:p>
            <a:endParaRPr lang="en-US"/>
          </a:p>
        </p:txBody>
      </p:sp>
      <p:sp>
        <p:nvSpPr>
          <p:cNvPr id="16" name="Text 16"/>
          <p:cNvSpPr txBox="1"/>
          <p:nvPr/>
        </p:nvSpPr>
        <p:spPr>
          <a:xfrm>
            <a:off x="7593083" y="5934456"/>
            <a:ext cx="2240280" cy="292608"/>
          </a:xfrm>
          <a:prstGeom prst="rect">
            <a:avLst/>
          </a:prstGeom>
          <a:noFill/>
          <a:ln>
            <a:noFill/>
          </a:ln>
        </p:spPr>
        <p:txBody>
          <a:bodyPr wrap="square" lIns="27432" tIns="27432" rIns="27432" bIns="27432">
            <a:normAutofit/>
          </a:bodyPr>
          <a:lstStyle/>
          <a:p>
            <a:pPr>
              <a:buNone/>
            </a:pPr>
            <a:r>
              <a:rPr lang="en-US" sz="1200" b="1">
                <a:solidFill>
                  <a:srgbClr val="5F6B70"/>
                </a:solidFill>
                <a:latin typeface="Trebuchet MS"/>
                <a:cs typeface="Trebuchet MS"/>
              </a:rPr>
              <a:t>WALLETS</a:t>
            </a:r>
            <a:endParaRPr lang="en-US" sz="1200"/>
          </a:p>
        </p:txBody>
      </p:sp>
      <p:sp>
        <p:nvSpPr>
          <p:cNvPr id="17" name="Text 17"/>
          <p:cNvSpPr txBox="1"/>
          <p:nvPr/>
        </p:nvSpPr>
        <p:spPr>
          <a:xfrm>
            <a:off x="7593083" y="6217920"/>
            <a:ext cx="2240280" cy="438912"/>
          </a:xfrm>
          <a:prstGeom prst="rect">
            <a:avLst/>
          </a:prstGeom>
          <a:noFill/>
          <a:ln>
            <a:noFill/>
          </a:ln>
        </p:spPr>
        <p:txBody>
          <a:bodyPr wrap="square" lIns="27432" tIns="27432" rIns="27432" bIns="27432">
            <a:normAutofit/>
          </a:bodyPr>
          <a:lstStyle/>
          <a:p>
            <a:pPr>
              <a:buNone/>
            </a:pPr>
            <a:r>
              <a:rPr lang="en-US" sz="2400" b="1">
                <a:solidFill>
                  <a:srgbClr val="2C3C43"/>
                </a:solidFill>
                <a:latin typeface="Trebuchet MS"/>
                <a:cs typeface="Trebuchet MS"/>
              </a:rPr>
              <a:t>307,774</a:t>
            </a:r>
            <a:endParaRPr lang="en-US" sz="2400"/>
          </a:p>
        </p:txBody>
      </p:sp>
      <p:pic>
        <p:nvPicPr>
          <p:cNvPr id="22" name="Picture 4" descr="Satoshi Dice Review 2026 - Bonuses, Licenses, Games">
            <a:extLst>
              <a:ext uri="{FF2B5EF4-FFF2-40B4-BE49-F238E27FC236}">
                <a16:creationId xmlns:a16="http://schemas.microsoft.com/office/drawing/2014/main" id="{34B2C153-B490-8921-8267-87E6121DC8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6929" y="1550651"/>
            <a:ext cx="1051560" cy="10515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84518-71AB-9F4B-312F-F4E3DAA73181}"/>
            </a:ext>
          </a:extLst>
        </p:cNvPr>
        <p:cNvGrpSpPr/>
        <p:nvPr/>
      </p:nvGrpSpPr>
      <p:grpSpPr>
        <a:xfrm>
          <a:off x="0" y="0"/>
          <a:ext cx="0" cy="0"/>
          <a:chOff x="0" y="0"/>
          <a:chExt cx="0" cy="0"/>
        </a:xfrm>
      </p:grpSpPr>
      <p:sp>
        <p:nvSpPr>
          <p:cNvPr id="2" name="Rect 2">
            <a:extLst>
              <a:ext uri="{FF2B5EF4-FFF2-40B4-BE49-F238E27FC236}">
                <a16:creationId xmlns:a16="http://schemas.microsoft.com/office/drawing/2014/main" id="{5BF4D427-83EF-70D9-6D10-736631C013E7}"/>
              </a:ext>
            </a:extLst>
          </p:cNvPr>
          <p:cNvSpPr/>
          <p:nvPr/>
        </p:nvSpPr>
        <p:spPr>
          <a:xfrm>
            <a:off x="0" y="0"/>
            <a:ext cx="12192000" cy="6858000"/>
          </a:xfrm>
          <a:prstGeom prst="rect">
            <a:avLst/>
          </a:prstGeom>
          <a:solidFill>
            <a:srgbClr val="FFFFFF"/>
          </a:solidFill>
          <a:ln>
            <a:noFill/>
          </a:ln>
        </p:spPr>
        <p:txBody>
          <a:bodyPr/>
          <a:lstStyle/>
          <a:p>
            <a:endParaRPr lang="en-US"/>
          </a:p>
        </p:txBody>
      </p:sp>
      <p:sp>
        <p:nvSpPr>
          <p:cNvPr id="3" name="Text 3">
            <a:extLst>
              <a:ext uri="{FF2B5EF4-FFF2-40B4-BE49-F238E27FC236}">
                <a16:creationId xmlns:a16="http://schemas.microsoft.com/office/drawing/2014/main" id="{F6B11F52-04D1-ABB2-6154-6C50DC8D8ED5}"/>
              </a:ext>
            </a:extLst>
          </p:cNvPr>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TIMING EVIDENCE</a:t>
            </a:r>
            <a:endParaRPr lang="en-US" sz="1000"/>
          </a:p>
        </p:txBody>
      </p:sp>
      <p:sp>
        <p:nvSpPr>
          <p:cNvPr id="4" name="Text 4">
            <a:extLst>
              <a:ext uri="{FF2B5EF4-FFF2-40B4-BE49-F238E27FC236}">
                <a16:creationId xmlns:a16="http://schemas.microsoft.com/office/drawing/2014/main" id="{DA6083F1-97AC-6EFB-9393-4579D9BC77C8}"/>
              </a:ext>
            </a:extLst>
          </p:cNvPr>
          <p:cNvSpPr txBox="1"/>
          <p:nvPr/>
        </p:nvSpPr>
        <p:spPr>
          <a:xfrm>
            <a:off x="548640" y="505808"/>
            <a:ext cx="10287000" cy="896112"/>
          </a:xfrm>
          <a:prstGeom prst="rect">
            <a:avLst/>
          </a:prstGeom>
          <a:noFill/>
          <a:ln>
            <a:noFill/>
          </a:ln>
        </p:spPr>
        <p:txBody>
          <a:bodyPr wrap="square" lIns="27432" tIns="27432" rIns="27432" bIns="27432">
            <a:normAutofit fontScale="92500" lnSpcReduction="10000"/>
          </a:bodyPr>
          <a:lstStyle/>
          <a:p>
            <a:pPr>
              <a:lnSpc>
                <a:spcPct val="92000"/>
              </a:lnSpc>
              <a:buNone/>
            </a:pPr>
            <a:r>
              <a:rPr lang="en-US" sz="3400" b="1">
                <a:solidFill>
                  <a:srgbClr val="2C3C43"/>
                </a:solidFill>
                <a:latin typeface="Trebuchet MS"/>
                <a:cs typeface="Trebuchet MS"/>
              </a:rPr>
              <a:t>Same-block runs reach hundreds of consecutive bets</a:t>
            </a:r>
          </a:p>
          <a:p>
            <a:pPr>
              <a:lnSpc>
                <a:spcPct val="92000"/>
              </a:lnSpc>
              <a:buNone/>
            </a:pPr>
            <a:r>
              <a:rPr lang="en-US" sz="3400" b="1">
                <a:solidFill>
                  <a:srgbClr val="2C3C43"/>
                </a:solidFill>
                <a:latin typeface="Trebuchet MS"/>
              </a:rPr>
              <a:t>Martingale</a:t>
            </a:r>
            <a:endParaRPr lang="en-US" sz="3400"/>
          </a:p>
        </p:txBody>
      </p:sp>
      <p:sp>
        <p:nvSpPr>
          <p:cNvPr id="5" name="Rect 5">
            <a:extLst>
              <a:ext uri="{FF2B5EF4-FFF2-40B4-BE49-F238E27FC236}">
                <a16:creationId xmlns:a16="http://schemas.microsoft.com/office/drawing/2014/main" id="{C81C2BA2-C311-11D8-9652-98F39EBA00F4}"/>
              </a:ext>
            </a:extLst>
          </p:cNvPr>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a:extLst>
              <a:ext uri="{FF2B5EF4-FFF2-40B4-BE49-F238E27FC236}">
                <a16:creationId xmlns:a16="http://schemas.microsoft.com/office/drawing/2014/main" id="{1D5085B8-4864-4B69-5EB5-83ADFA8FF493}"/>
              </a:ext>
            </a:extLst>
          </p:cNvPr>
          <p:cNvSpPr/>
          <p:nvPr/>
        </p:nvSpPr>
        <p:spPr>
          <a:xfrm>
            <a:off x="0" y="0"/>
            <a:ext cx="9323294" cy="32004"/>
          </a:xfrm>
          <a:prstGeom prst="rect">
            <a:avLst/>
          </a:prstGeom>
          <a:solidFill>
            <a:srgbClr val="4CC9F0"/>
          </a:solidFill>
          <a:ln>
            <a:noFill/>
          </a:ln>
        </p:spPr>
        <p:txBody>
          <a:bodyPr/>
          <a:lstStyle/>
          <a:p>
            <a:endParaRPr lang="en-US"/>
          </a:p>
        </p:txBody>
      </p:sp>
      <p:sp>
        <p:nvSpPr>
          <p:cNvPr id="7" name="Text 7">
            <a:extLst>
              <a:ext uri="{FF2B5EF4-FFF2-40B4-BE49-F238E27FC236}">
                <a16:creationId xmlns:a16="http://schemas.microsoft.com/office/drawing/2014/main" id="{8B5C4E0D-8489-E61D-B8F1-26F734D8D7EF}"/>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20</a:t>
            </a:r>
            <a:endParaRPr lang="en-US" sz="1000" dirty="0"/>
          </a:p>
        </p:txBody>
      </p:sp>
      <p:pic>
        <p:nvPicPr>
          <p:cNvPr id="9" name="Martingale zero-run lengths">
            <a:extLst>
              <a:ext uri="{FF2B5EF4-FFF2-40B4-BE49-F238E27FC236}">
                <a16:creationId xmlns:a16="http://schemas.microsoft.com/office/drawing/2014/main" id="{67E73901-F6C4-C5B0-F6A9-1A340AFC9AA9}"/>
              </a:ext>
            </a:extLst>
          </p:cNvPr>
          <p:cNvPicPr>
            <a:picLocks noChangeAspect="1"/>
          </p:cNvPicPr>
          <p:nvPr/>
        </p:nvPicPr>
        <p:blipFill>
          <a:blip r:embed="rId3"/>
          <a:srcRect l="1171" r="3020"/>
          <a:stretch>
            <a:fillRect/>
          </a:stretch>
        </p:blipFill>
        <p:spPr>
          <a:xfrm>
            <a:off x="0" y="1745244"/>
            <a:ext cx="12192000" cy="4773168"/>
          </a:xfrm>
          <a:prstGeom prst="rect">
            <a:avLst/>
          </a:prstGeom>
        </p:spPr>
      </p:pic>
    </p:spTree>
    <p:extLst>
      <p:ext uri="{BB962C8B-B14F-4D97-AF65-F5344CB8AC3E}">
        <p14:creationId xmlns:p14="http://schemas.microsoft.com/office/powerpoint/2010/main" val="2035723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TAKEAWAYS</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fontScale="92500" lnSpcReduction="10000"/>
          </a:bodyPr>
          <a:lstStyle/>
          <a:p>
            <a:pPr>
              <a:lnSpc>
                <a:spcPct val="92000"/>
              </a:lnSpc>
              <a:buNone/>
            </a:pPr>
            <a:r>
              <a:rPr lang="en-US" sz="3400" b="1">
                <a:solidFill>
                  <a:srgbClr val="2C3C43"/>
                </a:solidFill>
                <a:latin typeface="Trebuchet MS"/>
                <a:cs typeface="Trebuchet MS"/>
              </a:rPr>
              <a:t>The answer is simple: no strategy beats edge; bots dominated activity</a:t>
            </a:r>
            <a:endParaRPr lang="en-US" sz="340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11474823"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21</a:t>
            </a:r>
            <a:endParaRPr lang="en-US" sz="1000" dirty="0"/>
          </a:p>
        </p:txBody>
      </p:sp>
      <p:sp>
        <p:nvSpPr>
          <p:cNvPr id="8" name="Rect 8"/>
          <p:cNvSpPr/>
          <p:nvPr/>
        </p:nvSpPr>
        <p:spPr>
          <a:xfrm>
            <a:off x="685800" y="1719072"/>
            <a:ext cx="5074920" cy="3429000"/>
          </a:xfrm>
          <a:prstGeom prst="rect">
            <a:avLst/>
          </a:prstGeom>
          <a:solidFill>
            <a:srgbClr val="FFFFFF"/>
          </a:solidFill>
          <a:ln w="9525">
            <a:solidFill>
              <a:srgbClr val="EBEBEB"/>
            </a:solidFill>
          </a:ln>
        </p:spPr>
        <p:txBody>
          <a:bodyPr/>
          <a:lstStyle/>
          <a:p>
            <a:endParaRPr lang="en-US"/>
          </a:p>
        </p:txBody>
      </p:sp>
      <p:sp>
        <p:nvSpPr>
          <p:cNvPr id="9" name="Rect 9"/>
          <p:cNvSpPr/>
          <p:nvPr/>
        </p:nvSpPr>
        <p:spPr>
          <a:xfrm>
            <a:off x="6400800" y="1719072"/>
            <a:ext cx="5074920" cy="3429000"/>
          </a:xfrm>
          <a:prstGeom prst="rect">
            <a:avLst/>
          </a:prstGeom>
          <a:solidFill>
            <a:srgbClr val="FFFFFF"/>
          </a:solidFill>
          <a:ln w="9525">
            <a:solidFill>
              <a:srgbClr val="EBEBEB"/>
            </a:solidFill>
          </a:ln>
        </p:spPr>
        <p:txBody>
          <a:bodyPr/>
          <a:lstStyle/>
          <a:p>
            <a:endParaRPr lang="en-US"/>
          </a:p>
        </p:txBody>
      </p:sp>
      <p:sp>
        <p:nvSpPr>
          <p:cNvPr id="10" name="Text 10"/>
          <p:cNvSpPr txBox="1"/>
          <p:nvPr/>
        </p:nvSpPr>
        <p:spPr>
          <a:xfrm>
            <a:off x="960119" y="1993392"/>
            <a:ext cx="4916699" cy="502920"/>
          </a:xfrm>
          <a:prstGeom prst="rect">
            <a:avLst/>
          </a:prstGeom>
          <a:noFill/>
          <a:ln>
            <a:noFill/>
          </a:ln>
        </p:spPr>
        <p:txBody>
          <a:bodyPr wrap="square" lIns="27432" tIns="27432" rIns="27432" bIns="27432">
            <a:noAutofit/>
          </a:bodyPr>
          <a:lstStyle/>
          <a:p>
            <a:pPr>
              <a:buNone/>
            </a:pPr>
            <a:r>
              <a:rPr lang="en-US" sz="2000" b="1" dirty="0">
                <a:solidFill>
                  <a:srgbClr val="2C3C43"/>
                </a:solidFill>
                <a:latin typeface="Trebuchet MS"/>
                <a:cs typeface="Trebuchet MS"/>
              </a:rPr>
              <a:t>No betting system beat the house edge</a:t>
            </a:r>
            <a:endParaRPr lang="en-US" sz="2000" dirty="0"/>
          </a:p>
        </p:txBody>
      </p:sp>
      <p:sp>
        <p:nvSpPr>
          <p:cNvPr id="11" name="Text 11"/>
          <p:cNvSpPr txBox="1"/>
          <p:nvPr/>
        </p:nvSpPr>
        <p:spPr>
          <a:xfrm>
            <a:off x="960120" y="2542032"/>
            <a:ext cx="4434840" cy="1691640"/>
          </a:xfrm>
          <a:prstGeom prst="rect">
            <a:avLst/>
          </a:prstGeom>
          <a:noFill/>
          <a:ln>
            <a:noFill/>
          </a:ln>
        </p:spPr>
        <p:txBody>
          <a:bodyPr wrap="square" lIns="27432" tIns="27432" rIns="27432" bIns="27432">
            <a:normAutofit/>
          </a:bodyPr>
          <a:lstStyle/>
          <a:p>
            <a:pPr marL="285750" indent="-171450">
              <a:lnSpc>
                <a:spcPct val="112000"/>
              </a:lnSpc>
              <a:buFont typeface="Arial"/>
              <a:buChar char="•"/>
            </a:pPr>
            <a:r>
              <a:rPr lang="en-US" sz="1900">
                <a:solidFill>
                  <a:srgbClr val="5F6B70"/>
                </a:solidFill>
                <a:latin typeface="Trebuchet MS"/>
                <a:cs typeface="Trebuchet MS"/>
              </a:rPr>
              <a:t>Flat betting: -350 BTC</a:t>
            </a:r>
            <a:endParaRPr lang="en-US" sz="1900"/>
          </a:p>
          <a:p>
            <a:pPr marL="285750" indent="-171450">
              <a:lnSpc>
                <a:spcPct val="112000"/>
              </a:lnSpc>
              <a:buFont typeface="Arial"/>
              <a:buChar char="•"/>
            </a:pPr>
            <a:r>
              <a:rPr lang="en-US" sz="1900">
                <a:solidFill>
                  <a:srgbClr val="5F6B70"/>
                </a:solidFill>
                <a:latin typeface="Trebuchet MS"/>
                <a:cs typeface="Trebuchet MS"/>
              </a:rPr>
              <a:t>Martingale: wins more streaks, losses are not recoverable</a:t>
            </a:r>
            <a:endParaRPr lang="en-US" sz="1900"/>
          </a:p>
          <a:p>
            <a:pPr marL="285750" indent="-171450">
              <a:lnSpc>
                <a:spcPct val="112000"/>
              </a:lnSpc>
              <a:buFont typeface="Arial"/>
              <a:buChar char="•"/>
            </a:pPr>
            <a:r>
              <a:rPr lang="en-US" sz="1900">
                <a:solidFill>
                  <a:srgbClr val="5F6B70"/>
                </a:solidFill>
                <a:latin typeface="Trebuchet MS"/>
                <a:cs typeface="Trebuchet MS"/>
              </a:rPr>
              <a:t>Across strategies, losses dominate wallet outcomes</a:t>
            </a:r>
            <a:endParaRPr lang="en-US" sz="1900"/>
          </a:p>
        </p:txBody>
      </p:sp>
      <p:sp>
        <p:nvSpPr>
          <p:cNvPr id="12" name="Text 12"/>
          <p:cNvSpPr txBox="1"/>
          <p:nvPr/>
        </p:nvSpPr>
        <p:spPr>
          <a:xfrm>
            <a:off x="6675120" y="1993392"/>
            <a:ext cx="4434840" cy="320040"/>
          </a:xfrm>
          <a:prstGeom prst="rect">
            <a:avLst/>
          </a:prstGeom>
          <a:noFill/>
          <a:ln>
            <a:noFill/>
          </a:ln>
        </p:spPr>
        <p:txBody>
          <a:bodyPr wrap="square" lIns="27432" tIns="27432" rIns="27432" bIns="27432">
            <a:normAutofit fontScale="85000" lnSpcReduction="20000"/>
          </a:bodyPr>
          <a:lstStyle/>
          <a:p>
            <a:pPr>
              <a:buNone/>
            </a:pPr>
            <a:r>
              <a:rPr lang="en-US" sz="2400" b="1" dirty="0">
                <a:solidFill>
                  <a:srgbClr val="2C3C43"/>
                </a:solidFill>
                <a:latin typeface="Trebuchet MS"/>
                <a:cs typeface="Trebuchet MS"/>
              </a:rPr>
              <a:t>Automation is visible on-chain</a:t>
            </a:r>
            <a:endParaRPr lang="en-US" sz="2400" dirty="0"/>
          </a:p>
        </p:txBody>
      </p:sp>
      <p:sp>
        <p:nvSpPr>
          <p:cNvPr id="13" name="Text 13"/>
          <p:cNvSpPr txBox="1"/>
          <p:nvPr/>
        </p:nvSpPr>
        <p:spPr>
          <a:xfrm>
            <a:off x="6675120" y="2542032"/>
            <a:ext cx="4434840" cy="1691640"/>
          </a:xfrm>
          <a:prstGeom prst="rect">
            <a:avLst/>
          </a:prstGeom>
          <a:noFill/>
          <a:ln>
            <a:noFill/>
          </a:ln>
        </p:spPr>
        <p:txBody>
          <a:bodyPr wrap="square" lIns="27432" tIns="27432" rIns="27432" bIns="27432">
            <a:normAutofit/>
          </a:bodyPr>
          <a:lstStyle/>
          <a:p>
            <a:pPr marL="285750" indent="-171450">
              <a:lnSpc>
                <a:spcPct val="112000"/>
              </a:lnSpc>
              <a:buFont typeface="Arial"/>
              <a:buChar char="•"/>
            </a:pPr>
            <a:r>
              <a:rPr lang="en-US" sz="1900">
                <a:solidFill>
                  <a:srgbClr val="5F6B70"/>
                </a:solidFill>
                <a:latin typeface="Trebuchet MS"/>
                <a:cs typeface="Trebuchet MS"/>
              </a:rPr>
              <a:t>Same-block bets are common</a:t>
            </a:r>
            <a:endParaRPr lang="en-US" sz="1900"/>
          </a:p>
          <a:p>
            <a:pPr marL="285750" indent="-171450">
              <a:lnSpc>
                <a:spcPct val="112000"/>
              </a:lnSpc>
              <a:buFont typeface="Arial"/>
              <a:buChar char="•"/>
            </a:pPr>
            <a:r>
              <a:rPr lang="en-US" sz="1900">
                <a:solidFill>
                  <a:srgbClr val="5F6B70"/>
                </a:solidFill>
                <a:latin typeface="Trebuchet MS"/>
                <a:cs typeface="Trebuchet MS"/>
              </a:rPr>
              <a:t>Runs reach hundreds of consecutive bets</a:t>
            </a:r>
            <a:endParaRPr lang="en-US" sz="1900"/>
          </a:p>
          <a:p>
            <a:pPr marL="285750" indent="-171450">
              <a:lnSpc>
                <a:spcPct val="112000"/>
              </a:lnSpc>
              <a:buFont typeface="Arial"/>
              <a:buChar char="•"/>
            </a:pPr>
            <a:r>
              <a:rPr lang="en-US" sz="1900">
                <a:solidFill>
                  <a:srgbClr val="5F6B70"/>
                </a:solidFill>
                <a:latin typeface="Trebuchet MS"/>
                <a:cs typeface="Trebuchet MS"/>
              </a:rPr>
              <a:t>Timing evidence complements profit evidence</a:t>
            </a:r>
            <a:endParaRPr lang="en-US" sz="1900"/>
          </a:p>
        </p:txBody>
      </p:sp>
      <p:sp>
        <p:nvSpPr>
          <p:cNvPr id="14" name="Rect 14"/>
          <p:cNvSpPr/>
          <p:nvPr/>
        </p:nvSpPr>
        <p:spPr>
          <a:xfrm>
            <a:off x="960120" y="4663440"/>
            <a:ext cx="1828800" cy="45720"/>
          </a:xfrm>
          <a:prstGeom prst="rect">
            <a:avLst/>
          </a:prstGeom>
          <a:solidFill>
            <a:srgbClr val="4CC9F0"/>
          </a:solidFill>
          <a:ln>
            <a:noFill/>
          </a:ln>
        </p:spPr>
        <p:txBody>
          <a:bodyPr/>
          <a:lstStyle/>
          <a:p>
            <a:endParaRPr lang="en-US"/>
          </a:p>
        </p:txBody>
      </p:sp>
      <p:sp>
        <p:nvSpPr>
          <p:cNvPr id="15" name="Rect 15"/>
          <p:cNvSpPr/>
          <p:nvPr/>
        </p:nvSpPr>
        <p:spPr>
          <a:xfrm>
            <a:off x="6675120" y="4663440"/>
            <a:ext cx="1828800" cy="45720"/>
          </a:xfrm>
          <a:prstGeom prst="rect">
            <a:avLst/>
          </a:prstGeom>
          <a:solidFill>
            <a:srgbClr val="4CC9F0"/>
          </a:solidFill>
          <a:ln>
            <a:noFill/>
          </a:ln>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029C0-4C25-630B-D96D-35332274F7D8}"/>
              </a:ext>
            </a:extLst>
          </p:cNvPr>
          <p:cNvSpPr>
            <a:spLocks noGrp="1"/>
          </p:cNvSpPr>
          <p:nvPr>
            <p:ph type="title"/>
          </p:nvPr>
        </p:nvSpPr>
        <p:spPr/>
        <p:txBody>
          <a:bodyPr>
            <a:normAutofit/>
          </a:bodyPr>
          <a:lstStyle/>
          <a:p>
            <a:pPr>
              <a:lnSpc>
                <a:spcPct val="92000"/>
              </a:lnSpc>
            </a:pPr>
            <a:r>
              <a:rPr lang="en-US" sz="3200" b="1">
                <a:solidFill>
                  <a:srgbClr val="2C3C43"/>
                </a:solidFill>
                <a:latin typeface="Trebuchet MS"/>
                <a:cs typeface="Trebuchet MS"/>
              </a:rPr>
              <a:t>Conclusions and Next Steps</a:t>
            </a:r>
            <a:endParaRPr lang="en-US" sz="3200"/>
          </a:p>
        </p:txBody>
      </p:sp>
      <p:sp>
        <p:nvSpPr>
          <p:cNvPr id="3" name="Text Placeholder 2">
            <a:extLst>
              <a:ext uri="{FF2B5EF4-FFF2-40B4-BE49-F238E27FC236}">
                <a16:creationId xmlns:a16="http://schemas.microsoft.com/office/drawing/2014/main" id="{2F323433-288E-2A07-03CC-FDB80E4401F3}"/>
              </a:ext>
            </a:extLst>
          </p:cNvPr>
          <p:cNvSpPr>
            <a:spLocks noGrp="1"/>
          </p:cNvSpPr>
          <p:nvPr>
            <p:ph type="body" idx="1"/>
          </p:nvPr>
        </p:nvSpPr>
        <p:spPr>
          <a:xfrm>
            <a:off x="772665" y="3321290"/>
            <a:ext cx="4983480" cy="2710675"/>
          </a:xfrm>
          <a:ln>
            <a:noFill/>
          </a:ln>
        </p:spPr>
        <p:txBody>
          <a:bodyPr>
            <a:normAutofit fontScale="77500" lnSpcReduction="20000"/>
          </a:bodyPr>
          <a:lstStyle/>
          <a:p>
            <a:pPr marL="285750" indent="-285750">
              <a:buFont typeface="Arial" panose="020B0604020202020204" pitchFamily="34" charset="0"/>
              <a:buChar char="•"/>
            </a:pPr>
            <a:r>
              <a:rPr lang="en-US" sz="3400">
                <a:solidFill>
                  <a:srgbClr val="2C3C43"/>
                </a:solidFill>
                <a:latin typeface="Trebuchet MS"/>
                <a:cs typeface="Trebuchet MS"/>
              </a:rPr>
              <a:t>Time-series </a:t>
            </a:r>
            <a:r>
              <a:rPr lang="en-US" sz="3400" err="1">
                <a:solidFill>
                  <a:srgbClr val="2C3C43"/>
                </a:solidFill>
                <a:latin typeface="Trebuchet MS"/>
                <a:cs typeface="Trebuchet MS"/>
              </a:rPr>
              <a:t>shapelets</a:t>
            </a:r>
            <a:r>
              <a:rPr lang="en-US" sz="3400">
                <a:solidFill>
                  <a:srgbClr val="2C3C43"/>
                </a:solidFill>
                <a:latin typeface="Trebuchet MS"/>
                <a:cs typeface="Trebuchet MS"/>
              </a:rPr>
              <a:t> &amp; discords for anomalies and pattern detection.</a:t>
            </a:r>
          </a:p>
          <a:p>
            <a:pPr marL="285750" indent="-285750">
              <a:buFont typeface="Arial" panose="020B0604020202020204" pitchFamily="34" charset="0"/>
              <a:buChar char="•"/>
            </a:pPr>
            <a:endParaRPr lang="en-US" sz="3400">
              <a:solidFill>
                <a:srgbClr val="2C3C43"/>
              </a:solidFill>
              <a:latin typeface="Trebuchet MS"/>
              <a:cs typeface="Trebuchet MS"/>
            </a:endParaRPr>
          </a:p>
          <a:p>
            <a:pPr marL="285750" indent="-285750">
              <a:buFont typeface="Arial" panose="020B0604020202020204" pitchFamily="34" charset="0"/>
              <a:buChar char="•"/>
            </a:pPr>
            <a:r>
              <a:rPr lang="en-US" sz="3400">
                <a:solidFill>
                  <a:srgbClr val="2C3C43"/>
                </a:solidFill>
                <a:latin typeface="Trebuchet MS"/>
                <a:cs typeface="Trebuchet MS"/>
              </a:rPr>
              <a:t>Find and apply suitable Machine Learning Techniques for Bot Detection</a:t>
            </a:r>
          </a:p>
          <a:p>
            <a:endParaRPr lang="en-US" sz="1900">
              <a:solidFill>
                <a:srgbClr val="2C3C43"/>
              </a:solidFill>
              <a:latin typeface="Trebuchet MS"/>
              <a:cs typeface="Trebuchet MS"/>
            </a:endParaRPr>
          </a:p>
          <a:p>
            <a:endParaRPr lang="en-US" sz="1900">
              <a:solidFill>
                <a:srgbClr val="2C3C43"/>
              </a:solidFill>
              <a:latin typeface="Trebuchet MS"/>
            </a:endParaRPr>
          </a:p>
          <a:p>
            <a:endParaRPr lang="en-US" sz="1900"/>
          </a:p>
          <a:p>
            <a:endParaRPr lang="en-US" sz="1900"/>
          </a:p>
        </p:txBody>
      </p:sp>
      <p:sp>
        <p:nvSpPr>
          <p:cNvPr id="4" name="Text Placeholder 3">
            <a:extLst>
              <a:ext uri="{FF2B5EF4-FFF2-40B4-BE49-F238E27FC236}">
                <a16:creationId xmlns:a16="http://schemas.microsoft.com/office/drawing/2014/main" id="{DCCEDD2F-DC73-AF03-08A7-E3CBF90AA198}"/>
              </a:ext>
            </a:extLst>
          </p:cNvPr>
          <p:cNvSpPr>
            <a:spLocks noGrp="1"/>
          </p:cNvSpPr>
          <p:nvPr>
            <p:ph type="body" idx="2"/>
          </p:nvPr>
        </p:nvSpPr>
        <p:spPr>
          <a:xfrm>
            <a:off x="6435856" y="3321289"/>
            <a:ext cx="4983480" cy="1588807"/>
          </a:xfrm>
          <a:ln>
            <a:noFill/>
          </a:ln>
        </p:spPr>
        <p:txBody>
          <a:bodyPr>
            <a:normAutofit/>
          </a:bodyPr>
          <a:lstStyle/>
          <a:p>
            <a:pPr marL="457200" indent="-457200">
              <a:buFont typeface="Arial" panose="020B0604020202020204" pitchFamily="34" charset="0"/>
              <a:buChar char="•"/>
            </a:pPr>
            <a:r>
              <a:rPr lang="en-US" sz="2600" err="1">
                <a:solidFill>
                  <a:srgbClr val="2C3C43"/>
                </a:solidFill>
                <a:latin typeface="Trebuchet MS"/>
                <a:cs typeface="Trebuchet MS"/>
              </a:rPr>
              <a:t>Polymarket</a:t>
            </a:r>
            <a:r>
              <a:rPr lang="en-US" sz="2600">
                <a:solidFill>
                  <a:srgbClr val="2C3C43"/>
                </a:solidFill>
                <a:latin typeface="Trebuchet MS"/>
                <a:cs typeface="Trebuchet MS"/>
              </a:rPr>
              <a:t> Analysis</a:t>
            </a:r>
            <a:endParaRPr lang="en-US" sz="2600"/>
          </a:p>
        </p:txBody>
      </p:sp>
      <p:sp>
        <p:nvSpPr>
          <p:cNvPr id="5" name="TextBox 4">
            <a:extLst>
              <a:ext uri="{FF2B5EF4-FFF2-40B4-BE49-F238E27FC236}">
                <a16:creationId xmlns:a16="http://schemas.microsoft.com/office/drawing/2014/main" id="{475D0B49-FD46-C3EC-D059-44DFBF5B57EF}"/>
              </a:ext>
            </a:extLst>
          </p:cNvPr>
          <p:cNvSpPr txBox="1"/>
          <p:nvPr/>
        </p:nvSpPr>
        <p:spPr>
          <a:xfrm>
            <a:off x="1240971" y="1799112"/>
            <a:ext cx="8645237" cy="830997"/>
          </a:xfrm>
          <a:prstGeom prst="rect">
            <a:avLst/>
          </a:prstGeom>
          <a:noFill/>
        </p:spPr>
        <p:txBody>
          <a:bodyPr wrap="square" rtlCol="0">
            <a:spAutoFit/>
          </a:bodyPr>
          <a:lstStyle/>
          <a:p>
            <a:r>
              <a:rPr lang="en-US" sz="2400" i="1">
                <a:latin typeface="+mn-lt"/>
              </a:rPr>
              <a:t>On-chain betting turns every wager into observable data for pattern analysis</a:t>
            </a:r>
            <a:endParaRPr lang="it-IT" sz="2400" i="1">
              <a:latin typeface="+mn-lt"/>
            </a:endParaRPr>
          </a:p>
        </p:txBody>
      </p:sp>
      <p:sp>
        <p:nvSpPr>
          <p:cNvPr id="6" name="Text 8">
            <a:extLst>
              <a:ext uri="{FF2B5EF4-FFF2-40B4-BE49-F238E27FC236}">
                <a16:creationId xmlns:a16="http://schemas.microsoft.com/office/drawing/2014/main" id="{B9E99F72-4615-3299-CF77-791CE7333BAD}"/>
              </a:ext>
            </a:extLst>
          </p:cNvPr>
          <p:cNvSpPr txBox="1"/>
          <p:nvPr/>
        </p:nvSpPr>
        <p:spPr>
          <a:xfrm>
            <a:off x="932688" y="6031965"/>
            <a:ext cx="6098203" cy="264881"/>
          </a:xfrm>
          <a:prstGeom prst="rect">
            <a:avLst/>
          </a:prstGeom>
          <a:noFill/>
          <a:ln>
            <a:noFill/>
          </a:ln>
        </p:spPr>
        <p:txBody>
          <a:bodyPr wrap="square" lIns="27432" tIns="27432" rIns="27432" bIns="27432">
            <a:normAutofit fontScale="85000" lnSpcReduction="20000"/>
          </a:bodyPr>
          <a:lstStyle/>
          <a:p>
            <a:pPr>
              <a:buNone/>
            </a:pPr>
            <a:r>
              <a:rPr lang="en-US" sz="2000">
                <a:solidFill>
                  <a:srgbClr val="2C3C43"/>
                </a:solidFill>
                <a:latin typeface="Trebuchet MS"/>
                <a:cs typeface="Trebuchet MS"/>
              </a:rPr>
              <a:t>Pipeline code: github.com/caltr98/SatoshiDiceAnalysis</a:t>
            </a:r>
            <a:endParaRPr lang="en-US" sz="2000"/>
          </a:p>
        </p:txBody>
      </p:sp>
      <p:sp>
        <p:nvSpPr>
          <p:cNvPr id="7" name="Text 9">
            <a:extLst>
              <a:ext uri="{FF2B5EF4-FFF2-40B4-BE49-F238E27FC236}">
                <a16:creationId xmlns:a16="http://schemas.microsoft.com/office/drawing/2014/main" id="{E27B45E6-7670-F01E-D547-DC64BFD1C5BF}"/>
              </a:ext>
            </a:extLst>
          </p:cNvPr>
          <p:cNvSpPr txBox="1"/>
          <p:nvPr/>
        </p:nvSpPr>
        <p:spPr>
          <a:xfrm>
            <a:off x="932688" y="6489165"/>
            <a:ext cx="6098203" cy="264881"/>
          </a:xfrm>
          <a:prstGeom prst="rect">
            <a:avLst/>
          </a:prstGeom>
          <a:noFill/>
          <a:ln>
            <a:noFill/>
          </a:ln>
        </p:spPr>
        <p:txBody>
          <a:bodyPr wrap="square" lIns="27432" tIns="27432" rIns="27432" bIns="27432">
            <a:normAutofit fontScale="85000" lnSpcReduction="20000"/>
          </a:bodyPr>
          <a:lstStyle/>
          <a:p>
            <a:pPr>
              <a:buNone/>
            </a:pPr>
            <a:r>
              <a:rPr lang="en-US" sz="2000">
                <a:solidFill>
                  <a:srgbClr val="2C3C43"/>
                </a:solidFill>
                <a:latin typeface="Trebuchet MS"/>
                <a:cs typeface="Trebuchet MS"/>
              </a:rPr>
              <a:t>Dataset: 10.5281/zenodo.19512775</a:t>
            </a:r>
            <a:endParaRPr lang="en-US" sz="2000"/>
          </a:p>
        </p:txBody>
      </p:sp>
      <p:pic>
        <p:nvPicPr>
          <p:cNvPr id="9" name="Picture 8">
            <a:extLst>
              <a:ext uri="{FF2B5EF4-FFF2-40B4-BE49-F238E27FC236}">
                <a16:creationId xmlns:a16="http://schemas.microsoft.com/office/drawing/2014/main" id="{D9F92CE7-4459-DBBF-9FE4-04386486F5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6185" y="3137827"/>
            <a:ext cx="705290" cy="705290"/>
          </a:xfrm>
          <a:prstGeom prst="rect">
            <a:avLst/>
          </a:prstGeom>
        </p:spPr>
      </p:pic>
      <p:sp>
        <p:nvSpPr>
          <p:cNvPr id="8" name="Text 7">
            <a:extLst>
              <a:ext uri="{FF2B5EF4-FFF2-40B4-BE49-F238E27FC236}">
                <a16:creationId xmlns:a16="http://schemas.microsoft.com/office/drawing/2014/main" id="{DD0E1D94-2DFC-02C4-4561-B0C5AB65DD3E}"/>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22</a:t>
            </a:r>
            <a:endParaRPr lang="en-US" sz="1000" dirty="0"/>
          </a:p>
        </p:txBody>
      </p:sp>
    </p:spTree>
    <p:extLst>
      <p:ext uri="{BB962C8B-B14F-4D97-AF65-F5344CB8AC3E}">
        <p14:creationId xmlns:p14="http://schemas.microsoft.com/office/powerpoint/2010/main" val="29060649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9D7C52-4748-3321-BE7F-9DFF85A4EC68}"/>
              </a:ext>
            </a:extLst>
          </p:cNvPr>
          <p:cNvPicPr>
            <a:picLocks noChangeAspect="1"/>
          </p:cNvPicPr>
          <p:nvPr/>
        </p:nvPicPr>
        <p:blipFill>
          <a:blip r:embed="rId3">
            <a:alphaModFix amt="20000"/>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 4">
            <a:extLst>
              <a:ext uri="{FF2B5EF4-FFF2-40B4-BE49-F238E27FC236}">
                <a16:creationId xmlns:a16="http://schemas.microsoft.com/office/drawing/2014/main" id="{230D6940-B032-CA9F-0144-AB37C461BE1D}"/>
              </a:ext>
            </a:extLst>
          </p:cNvPr>
          <p:cNvSpPr txBox="1"/>
          <p:nvPr/>
        </p:nvSpPr>
        <p:spPr>
          <a:xfrm>
            <a:off x="568377" y="117066"/>
            <a:ext cx="11055246" cy="5885970"/>
          </a:xfrm>
          <a:prstGeom prst="rect">
            <a:avLst/>
          </a:prstGeom>
          <a:noFill/>
          <a:ln>
            <a:noFill/>
          </a:ln>
        </p:spPr>
        <p:txBody>
          <a:bodyPr wrap="square" lIns="27432" tIns="27432" rIns="27432" bIns="27432">
            <a:normAutofit/>
          </a:bodyPr>
          <a:lstStyle/>
          <a:p>
            <a:pPr algn="ctr">
              <a:buNone/>
            </a:pPr>
            <a:endParaRPr lang="en-US" sz="3600" b="1">
              <a:solidFill>
                <a:srgbClr val="2C3C43"/>
              </a:solidFill>
              <a:latin typeface="Trebuchet MS"/>
              <a:cs typeface="Trebuchet MS"/>
            </a:endParaRPr>
          </a:p>
          <a:p>
            <a:pPr algn="ctr"/>
            <a:r>
              <a:rPr lang="en-US" sz="3600" b="1">
                <a:latin typeface="+mn-lt"/>
              </a:rPr>
              <a:t>No betting system beat the house edge on </a:t>
            </a:r>
            <a:r>
              <a:rPr lang="en-US" sz="3600" b="1" err="1">
                <a:latin typeface="+mn-lt"/>
              </a:rPr>
              <a:t>SatoshiDice</a:t>
            </a:r>
            <a:r>
              <a:rPr lang="en-US" sz="3600" b="1">
                <a:latin typeface="+mn-lt"/>
              </a:rPr>
              <a:t> and the highly disciplined betting activity is a clear indication of bots, yet even automation produced no reliable path to profit.</a:t>
            </a:r>
            <a:endParaRPr lang="en-US" sz="3600">
              <a:latin typeface="+mn-lt"/>
            </a:endParaRPr>
          </a:p>
          <a:p>
            <a:pPr algn="ctr"/>
            <a:br>
              <a:rPr lang="en-US" sz="3600"/>
            </a:br>
            <a:endParaRPr lang="en-US" sz="3600" b="1">
              <a:solidFill>
                <a:srgbClr val="2C3C43"/>
              </a:solidFill>
              <a:latin typeface="Trebuchet MS"/>
              <a:cs typeface="Trebuchet MS"/>
            </a:endParaRPr>
          </a:p>
          <a:p>
            <a:pPr algn="ctr"/>
            <a:r>
              <a:rPr lang="en-US" sz="4400" b="1">
                <a:solidFill>
                  <a:srgbClr val="2C3C43"/>
                </a:solidFill>
                <a:latin typeface="Trebuchet MS"/>
                <a:cs typeface="Trebuchet MS"/>
              </a:rPr>
              <a:t>Thank you!</a:t>
            </a:r>
          </a:p>
          <a:p>
            <a:pPr algn="ctr">
              <a:buNone/>
            </a:pPr>
            <a:r>
              <a:rPr lang="en-US" sz="4400" b="1">
                <a:solidFill>
                  <a:srgbClr val="2C3C43"/>
                </a:solidFill>
                <a:latin typeface="Trebuchet MS"/>
                <a:cs typeface="Trebuchet MS"/>
              </a:rPr>
              <a:t>Questions?</a:t>
            </a:r>
            <a:endParaRPr lang="en-US" sz="4400"/>
          </a:p>
        </p:txBody>
      </p:sp>
      <p:sp>
        <p:nvSpPr>
          <p:cNvPr id="4" name="Text 7">
            <a:extLst>
              <a:ext uri="{FF2B5EF4-FFF2-40B4-BE49-F238E27FC236}">
                <a16:creationId xmlns:a16="http://schemas.microsoft.com/office/drawing/2014/main" id="{A0C39B95-E043-C92D-F8F9-084FEE11CDFD}"/>
              </a:ext>
            </a:extLst>
          </p:cNvPr>
          <p:cNvSpPr txBox="1"/>
          <p:nvPr/>
        </p:nvSpPr>
        <p:spPr>
          <a:xfrm>
            <a:off x="841248" y="5655564"/>
            <a:ext cx="6217920" cy="347472"/>
          </a:xfrm>
          <a:prstGeom prst="rect">
            <a:avLst/>
          </a:prstGeom>
          <a:noFill/>
          <a:ln>
            <a:noFill/>
          </a:ln>
        </p:spPr>
        <p:txBody>
          <a:bodyPr wrap="square" lIns="27432" tIns="27432" rIns="27432" bIns="27432">
            <a:normAutofit lnSpcReduction="10000"/>
          </a:bodyPr>
          <a:lstStyle/>
          <a:p>
            <a:pPr>
              <a:buNone/>
            </a:pPr>
            <a:r>
              <a:rPr lang="en-US" sz="2000">
                <a:solidFill>
                  <a:srgbClr val="2C3C43"/>
                </a:solidFill>
                <a:latin typeface="Trebuchet MS"/>
                <a:cs typeface="Trebuchet MS"/>
              </a:rPr>
              <a:t>calogero.turco@phd.unipi.it</a:t>
            </a:r>
            <a:endParaRPr lang="en-US" sz="2000"/>
          </a:p>
        </p:txBody>
      </p:sp>
    </p:spTree>
    <p:extLst>
      <p:ext uri="{BB962C8B-B14F-4D97-AF65-F5344CB8AC3E}">
        <p14:creationId xmlns:p14="http://schemas.microsoft.com/office/powerpoint/2010/main" val="18564359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5D6E0-E15B-BBF2-9924-C3FF58041F4A}"/>
              </a:ext>
            </a:extLst>
          </p:cNvPr>
          <p:cNvSpPr>
            <a:spLocks noGrp="1"/>
          </p:cNvSpPr>
          <p:nvPr>
            <p:ph type="title"/>
          </p:nvPr>
        </p:nvSpPr>
        <p:spPr/>
        <p:txBody>
          <a:bodyPr>
            <a:normAutofit/>
          </a:bodyPr>
          <a:lstStyle/>
          <a:p>
            <a:r>
              <a:rPr lang="it-IT" sz="3100" b="1" err="1">
                <a:solidFill>
                  <a:srgbClr val="2C3C43"/>
                </a:solidFill>
                <a:latin typeface="Trebuchet MS"/>
              </a:rPr>
              <a:t>Provably</a:t>
            </a:r>
            <a:r>
              <a:rPr lang="it-IT" sz="3100" b="1">
                <a:solidFill>
                  <a:srgbClr val="2C3C43"/>
                </a:solidFill>
                <a:latin typeface="Trebuchet MS"/>
              </a:rPr>
              <a:t> Fair</a:t>
            </a:r>
            <a:endParaRPr lang="en-US"/>
          </a:p>
        </p:txBody>
      </p:sp>
      <p:pic>
        <p:nvPicPr>
          <p:cNvPr id="5" name="Picture 2" descr="Cos'è un Mempool su Bitcoin?">
            <a:extLst>
              <a:ext uri="{FF2B5EF4-FFF2-40B4-BE49-F238E27FC236}">
                <a16:creationId xmlns:a16="http://schemas.microsoft.com/office/drawing/2014/main" id="{D990C622-EE71-FCA5-59F8-0D726483AE1B}"/>
              </a:ext>
            </a:extLst>
          </p:cNvPr>
          <p:cNvPicPr>
            <a:picLocks noChangeAspect="1" noChangeArrowheads="1"/>
          </p:cNvPicPr>
          <p:nvPr/>
        </p:nvPicPr>
        <p:blipFill>
          <a:blip r:embed="rId2"/>
          <a:srcRect/>
          <a:stretch/>
        </p:blipFill>
        <p:spPr bwMode="auto">
          <a:xfrm>
            <a:off x="2290423" y="1614329"/>
            <a:ext cx="7436385" cy="418296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38EAE64-EBA2-1869-5256-ABEF1FE0ED2E}"/>
              </a:ext>
            </a:extLst>
          </p:cNvPr>
          <p:cNvSpPr txBox="1"/>
          <p:nvPr/>
        </p:nvSpPr>
        <p:spPr>
          <a:xfrm>
            <a:off x="566928" y="5827480"/>
            <a:ext cx="6097280" cy="461665"/>
          </a:xfrm>
          <a:prstGeom prst="rect">
            <a:avLst/>
          </a:prstGeom>
          <a:noFill/>
        </p:spPr>
        <p:txBody>
          <a:bodyPr wrap="square">
            <a:spAutoFit/>
          </a:bodyPr>
          <a:lstStyle/>
          <a:p>
            <a:r>
              <a:rPr lang="it-IT" sz="2400" b="1"/>
              <a:t>Zero-</a:t>
            </a:r>
            <a:r>
              <a:rPr lang="it-IT" sz="2400" b="1" err="1"/>
              <a:t>Confirmation</a:t>
            </a:r>
            <a:r>
              <a:rPr lang="it-IT" sz="2400" b="1"/>
              <a:t> </a:t>
            </a:r>
            <a:r>
              <a:rPr lang="it-IT" sz="2400" b="1" err="1"/>
              <a:t>Transactions</a:t>
            </a:r>
            <a:endParaRPr lang="en-US" sz="2400" b="1"/>
          </a:p>
        </p:txBody>
      </p:sp>
    </p:spTree>
    <p:extLst>
      <p:ext uri="{BB962C8B-B14F-4D97-AF65-F5344CB8AC3E}">
        <p14:creationId xmlns:p14="http://schemas.microsoft.com/office/powerpoint/2010/main" val="3694443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A1044-A83C-12EE-2772-1C8CBCA082A1}"/>
              </a:ext>
            </a:extLst>
          </p:cNvPr>
          <p:cNvSpPr>
            <a:spLocks noGrp="1"/>
          </p:cNvSpPr>
          <p:nvPr>
            <p:ph type="title"/>
          </p:nvPr>
        </p:nvSpPr>
        <p:spPr/>
        <p:txBody>
          <a:bodyPr>
            <a:normAutofit/>
          </a:bodyPr>
          <a:lstStyle/>
          <a:p>
            <a:r>
              <a:rPr lang="it-IT" sz="5400" err="1"/>
              <a:t>Provably</a:t>
            </a:r>
            <a:r>
              <a:rPr lang="it-IT" sz="5400"/>
              <a:t> Fair</a:t>
            </a:r>
            <a:endParaRPr lang="en-US" sz="5400"/>
          </a:p>
        </p:txBody>
      </p:sp>
      <p:pic>
        <p:nvPicPr>
          <p:cNvPr id="3" name="Picture 2">
            <a:extLst>
              <a:ext uri="{FF2B5EF4-FFF2-40B4-BE49-F238E27FC236}">
                <a16:creationId xmlns:a16="http://schemas.microsoft.com/office/drawing/2014/main" id="{749DF675-E92E-B986-7AA6-28499B8132A8}"/>
              </a:ext>
            </a:extLst>
          </p:cNvPr>
          <p:cNvPicPr>
            <a:picLocks noChangeAspect="1"/>
          </p:cNvPicPr>
          <p:nvPr/>
        </p:nvPicPr>
        <p:blipFill>
          <a:blip r:embed="rId3"/>
          <a:stretch/>
        </p:blipFill>
        <p:spPr>
          <a:xfrm>
            <a:off x="1760602" y="1153527"/>
            <a:ext cx="8420744" cy="2806914"/>
          </a:xfrm>
          <a:prstGeom prst="rect">
            <a:avLst/>
          </a:prstGeom>
        </p:spPr>
      </p:pic>
      <p:sp>
        <p:nvSpPr>
          <p:cNvPr id="4" name="AutoShape 2" descr="Immagine generata: Calcolo dell'esito della scommessa">
            <a:extLst>
              <a:ext uri="{FF2B5EF4-FFF2-40B4-BE49-F238E27FC236}">
                <a16:creationId xmlns:a16="http://schemas.microsoft.com/office/drawing/2014/main" id="{030D35BE-B283-F2FC-FC15-76DD9687374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id="{13F52661-5B01-F7AE-CBD0-E38574C4D425}"/>
              </a:ext>
            </a:extLst>
          </p:cNvPr>
          <p:cNvPicPr>
            <a:picLocks noChangeAspect="1"/>
          </p:cNvPicPr>
          <p:nvPr/>
        </p:nvPicPr>
        <p:blipFill>
          <a:blip r:embed="rId4"/>
          <a:srcRect l="495" t="6850" r="-495" b="27636"/>
          <a:stretch>
            <a:fillRect/>
          </a:stretch>
        </p:blipFill>
        <p:spPr>
          <a:xfrm>
            <a:off x="1661160" y="3960441"/>
            <a:ext cx="9174479" cy="2741462"/>
          </a:xfrm>
          <a:prstGeom prst="rect">
            <a:avLst/>
          </a:prstGeom>
        </p:spPr>
      </p:pic>
    </p:spTree>
    <p:extLst>
      <p:ext uri="{BB962C8B-B14F-4D97-AF65-F5344CB8AC3E}">
        <p14:creationId xmlns:p14="http://schemas.microsoft.com/office/powerpoint/2010/main" val="2909879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SENSITIVITY</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fontScale="92500"/>
          </a:bodyPr>
          <a:lstStyle/>
          <a:p>
            <a:pPr>
              <a:lnSpc>
                <a:spcPct val="92000"/>
              </a:lnSpc>
              <a:buNone/>
            </a:pPr>
            <a:r>
              <a:rPr lang="en-US" sz="3400" b="1">
                <a:solidFill>
                  <a:srgbClr val="2C3C43"/>
                </a:solidFill>
                <a:latin typeface="Trebuchet MS"/>
                <a:cs typeface="Trebuchet MS"/>
              </a:rPr>
              <a:t>The strategy counts and bot signals are stable across k</a:t>
            </a:r>
            <a:endParaRPr lang="en-US" sz="340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10757647"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a:solidFill>
                  <a:srgbClr val="5F6B70"/>
                </a:solidFill>
                <a:latin typeface="Trebuchet MS"/>
                <a:cs typeface="Trebuchet MS"/>
              </a:rPr>
              <a:t>15</a:t>
            </a:r>
            <a:endParaRPr lang="en-US" sz="1000"/>
          </a:p>
        </p:txBody>
      </p:sp>
      <p:pic>
        <p:nvPicPr>
          <p:cNvPr id="8" name="Sensitivity analysis"/>
          <p:cNvPicPr>
            <a:picLocks noChangeAspect="1"/>
          </p:cNvPicPr>
          <p:nvPr/>
        </p:nvPicPr>
        <p:blipFill>
          <a:blip r:embed="rId3"/>
          <a:stretch>
            <a:fillRect/>
          </a:stretch>
        </p:blipFill>
        <p:spPr>
          <a:xfrm>
            <a:off x="2439731" y="1458468"/>
            <a:ext cx="6612679" cy="512930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ECONOMIC CONTEXT</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fontScale="92500" lnSpcReduction="10000"/>
          </a:bodyPr>
          <a:lstStyle/>
          <a:p>
            <a:pPr>
              <a:lnSpc>
                <a:spcPct val="92000"/>
              </a:lnSpc>
              <a:buNone/>
            </a:pPr>
            <a:r>
              <a:rPr lang="en-US" sz="3400" b="1">
                <a:solidFill>
                  <a:srgbClr val="2C3C43"/>
                </a:solidFill>
                <a:latin typeface="Trebuchet MS"/>
                <a:cs typeface="Trebuchet MS"/>
              </a:rPr>
              <a:t>Dollar conversion changes scale, not the statistical story</a:t>
            </a:r>
            <a:endParaRPr lang="en-US" sz="340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7171765"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a:solidFill>
                  <a:srgbClr val="5F6B70"/>
                </a:solidFill>
                <a:latin typeface="Trebuchet MS"/>
                <a:cs typeface="Trebuchet MS"/>
              </a:rPr>
              <a:t>10</a:t>
            </a:r>
            <a:endParaRPr lang="en-US" sz="1000"/>
          </a:p>
        </p:txBody>
      </p:sp>
      <p:pic>
        <p:nvPicPr>
          <p:cNvPr id="9" name="Bitcoin price timeline"/>
          <p:cNvPicPr>
            <a:picLocks noChangeAspect="1"/>
          </p:cNvPicPr>
          <p:nvPr/>
        </p:nvPicPr>
        <p:blipFill>
          <a:blip r:embed="rId3"/>
          <a:stretch>
            <a:fillRect/>
          </a:stretch>
        </p:blipFill>
        <p:spPr>
          <a:xfrm>
            <a:off x="397367" y="2087331"/>
            <a:ext cx="10850802" cy="354506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TIMING EVIDENCE</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a:bodyPr>
          <a:lstStyle/>
          <a:p>
            <a:pPr>
              <a:lnSpc>
                <a:spcPct val="92000"/>
              </a:lnSpc>
              <a:buNone/>
            </a:pPr>
            <a:r>
              <a:rPr lang="en-US" sz="3400" b="1">
                <a:solidFill>
                  <a:srgbClr val="2C3C43"/>
                </a:solidFill>
                <a:latin typeface="Trebuchet MS"/>
                <a:cs typeface="Trebuchet MS"/>
              </a:rPr>
              <a:t>Many strategy bets arrive in the same block</a:t>
            </a:r>
            <a:endParaRPr lang="en-US" sz="340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8606117"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a:solidFill>
                  <a:srgbClr val="5F6B70"/>
                </a:solidFill>
                <a:latin typeface="Trebuchet MS"/>
                <a:cs typeface="Trebuchet MS"/>
              </a:rPr>
              <a:t>12</a:t>
            </a:r>
            <a:endParaRPr lang="en-US" sz="1000"/>
          </a:p>
        </p:txBody>
      </p:sp>
      <p:pic>
        <p:nvPicPr>
          <p:cNvPr id="8" name="Flat betting block-height distances"/>
          <p:cNvPicPr>
            <a:picLocks noChangeAspect="1"/>
          </p:cNvPicPr>
          <p:nvPr/>
        </p:nvPicPr>
        <p:blipFill>
          <a:blip r:embed="rId3"/>
          <a:srcRect l="908" t="6906" r="2790" b="1929"/>
          <a:stretch>
            <a:fillRect/>
          </a:stretch>
        </p:blipFill>
        <p:spPr>
          <a:xfrm>
            <a:off x="649063" y="1472416"/>
            <a:ext cx="10086154" cy="537163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D4E4E-BFEA-60C7-42F8-83862C56E853}"/>
            </a:ext>
          </a:extLst>
        </p:cNvPr>
        <p:cNvGrpSpPr/>
        <p:nvPr/>
      </p:nvGrpSpPr>
      <p:grpSpPr>
        <a:xfrm>
          <a:off x="0" y="0"/>
          <a:ext cx="0" cy="0"/>
          <a:chOff x="0" y="0"/>
          <a:chExt cx="0" cy="0"/>
        </a:xfrm>
      </p:grpSpPr>
      <p:sp>
        <p:nvSpPr>
          <p:cNvPr id="2" name="Rect 2">
            <a:extLst>
              <a:ext uri="{FF2B5EF4-FFF2-40B4-BE49-F238E27FC236}">
                <a16:creationId xmlns:a16="http://schemas.microsoft.com/office/drawing/2014/main" id="{E9F5E05B-CD2C-4620-67E4-6AB344D2DBF8}"/>
              </a:ext>
            </a:extLst>
          </p:cNvPr>
          <p:cNvSpPr/>
          <p:nvPr/>
        </p:nvSpPr>
        <p:spPr>
          <a:xfrm>
            <a:off x="0" y="0"/>
            <a:ext cx="12192000" cy="6858000"/>
          </a:xfrm>
          <a:prstGeom prst="rect">
            <a:avLst/>
          </a:prstGeom>
          <a:solidFill>
            <a:srgbClr val="FFFFFF"/>
          </a:solidFill>
          <a:ln>
            <a:noFill/>
          </a:ln>
        </p:spPr>
        <p:txBody>
          <a:bodyPr/>
          <a:lstStyle/>
          <a:p>
            <a:endParaRPr lang="en-US"/>
          </a:p>
        </p:txBody>
      </p:sp>
      <p:sp>
        <p:nvSpPr>
          <p:cNvPr id="3" name="Text 3">
            <a:extLst>
              <a:ext uri="{FF2B5EF4-FFF2-40B4-BE49-F238E27FC236}">
                <a16:creationId xmlns:a16="http://schemas.microsoft.com/office/drawing/2014/main" id="{1D66B205-26F7-B869-8F50-99639023713F}"/>
              </a:ext>
            </a:extLst>
          </p:cNvPr>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TIMING EVIDENCE</a:t>
            </a:r>
            <a:endParaRPr lang="en-US" sz="1000"/>
          </a:p>
        </p:txBody>
      </p:sp>
      <p:sp>
        <p:nvSpPr>
          <p:cNvPr id="4" name="Text 4">
            <a:extLst>
              <a:ext uri="{FF2B5EF4-FFF2-40B4-BE49-F238E27FC236}">
                <a16:creationId xmlns:a16="http://schemas.microsoft.com/office/drawing/2014/main" id="{4BAEBE27-DA22-3EDD-CE3A-98C1BEA455D9}"/>
              </a:ext>
            </a:extLst>
          </p:cNvPr>
          <p:cNvSpPr txBox="1"/>
          <p:nvPr/>
        </p:nvSpPr>
        <p:spPr>
          <a:xfrm>
            <a:off x="548640" y="493776"/>
            <a:ext cx="10287000" cy="896112"/>
          </a:xfrm>
          <a:prstGeom prst="rect">
            <a:avLst/>
          </a:prstGeom>
          <a:noFill/>
          <a:ln>
            <a:noFill/>
          </a:ln>
        </p:spPr>
        <p:txBody>
          <a:bodyPr wrap="square" lIns="27432" tIns="27432" rIns="27432" bIns="27432">
            <a:normAutofit/>
          </a:bodyPr>
          <a:lstStyle/>
          <a:p>
            <a:pPr>
              <a:lnSpc>
                <a:spcPct val="92000"/>
              </a:lnSpc>
              <a:buNone/>
            </a:pPr>
            <a:r>
              <a:rPr lang="en-US" sz="3400" b="1">
                <a:solidFill>
                  <a:srgbClr val="2C3C43"/>
                </a:solidFill>
                <a:latin typeface="Trebuchet MS"/>
                <a:cs typeface="Trebuchet MS"/>
              </a:rPr>
              <a:t>Many strategy bets arrive in the same block</a:t>
            </a:r>
            <a:endParaRPr lang="en-US" sz="3400"/>
          </a:p>
        </p:txBody>
      </p:sp>
      <p:sp>
        <p:nvSpPr>
          <p:cNvPr id="5" name="Rect 5">
            <a:extLst>
              <a:ext uri="{FF2B5EF4-FFF2-40B4-BE49-F238E27FC236}">
                <a16:creationId xmlns:a16="http://schemas.microsoft.com/office/drawing/2014/main" id="{301729F2-9E3E-FE43-13D1-C4EB032CCB0E}"/>
              </a:ext>
            </a:extLst>
          </p:cNvPr>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a:extLst>
              <a:ext uri="{FF2B5EF4-FFF2-40B4-BE49-F238E27FC236}">
                <a16:creationId xmlns:a16="http://schemas.microsoft.com/office/drawing/2014/main" id="{C5FC7A39-33CB-A048-66D9-1325054A2578}"/>
              </a:ext>
            </a:extLst>
          </p:cNvPr>
          <p:cNvSpPr/>
          <p:nvPr/>
        </p:nvSpPr>
        <p:spPr>
          <a:xfrm>
            <a:off x="0" y="0"/>
            <a:ext cx="8606117" cy="32004"/>
          </a:xfrm>
          <a:prstGeom prst="rect">
            <a:avLst/>
          </a:prstGeom>
          <a:solidFill>
            <a:srgbClr val="4CC9F0"/>
          </a:solidFill>
          <a:ln>
            <a:noFill/>
          </a:ln>
        </p:spPr>
        <p:txBody>
          <a:bodyPr/>
          <a:lstStyle/>
          <a:p>
            <a:endParaRPr lang="en-US"/>
          </a:p>
        </p:txBody>
      </p:sp>
      <p:sp>
        <p:nvSpPr>
          <p:cNvPr id="7" name="Text 7">
            <a:extLst>
              <a:ext uri="{FF2B5EF4-FFF2-40B4-BE49-F238E27FC236}">
                <a16:creationId xmlns:a16="http://schemas.microsoft.com/office/drawing/2014/main" id="{35430216-C03C-EB15-27F6-B35FC726C12E}"/>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a:solidFill>
                  <a:srgbClr val="5F6B70"/>
                </a:solidFill>
                <a:latin typeface="Trebuchet MS"/>
                <a:cs typeface="Trebuchet MS"/>
              </a:rPr>
              <a:t>12</a:t>
            </a:r>
            <a:endParaRPr lang="en-US" sz="1000"/>
          </a:p>
        </p:txBody>
      </p:sp>
      <p:pic>
        <p:nvPicPr>
          <p:cNvPr id="9" name="Martingale block-height distances">
            <a:extLst>
              <a:ext uri="{FF2B5EF4-FFF2-40B4-BE49-F238E27FC236}">
                <a16:creationId xmlns:a16="http://schemas.microsoft.com/office/drawing/2014/main" id="{69A4A8CC-41A3-D877-6436-60304C8121C6}"/>
              </a:ext>
            </a:extLst>
          </p:cNvPr>
          <p:cNvPicPr>
            <a:picLocks noChangeAspect="1"/>
          </p:cNvPicPr>
          <p:nvPr/>
        </p:nvPicPr>
        <p:blipFill>
          <a:blip r:embed="rId3"/>
          <a:srcRect t="6899" b="1901"/>
          <a:stretch>
            <a:fillRect/>
          </a:stretch>
        </p:blipFill>
        <p:spPr>
          <a:xfrm>
            <a:off x="566782" y="1467685"/>
            <a:ext cx="10511532" cy="5389312"/>
          </a:xfrm>
          <a:prstGeom prst="rect">
            <a:avLst/>
          </a:prstGeom>
        </p:spPr>
      </p:pic>
    </p:spTree>
    <p:extLst>
      <p:ext uri="{BB962C8B-B14F-4D97-AF65-F5344CB8AC3E}">
        <p14:creationId xmlns:p14="http://schemas.microsoft.com/office/powerpoint/2010/main" val="35150988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B42E4-C9DD-4E4D-BA21-F9235184A42B}"/>
              </a:ext>
            </a:extLst>
          </p:cNvPr>
          <p:cNvSpPr>
            <a:spLocks noGrp="1"/>
          </p:cNvSpPr>
          <p:nvPr>
            <p:ph type="title"/>
          </p:nvPr>
        </p:nvSpPr>
        <p:spPr/>
        <p:txBody>
          <a:bodyPr>
            <a:normAutofit/>
          </a:bodyPr>
          <a:lstStyle/>
          <a:p>
            <a:r>
              <a:rPr kumimoji="0" lang="en-US" sz="3100" b="1" i="0" u="none" strike="noStrike" kern="0" cap="none" spc="0" normalizeH="0" baseline="0" noProof="0" dirty="0" err="1">
                <a:ln>
                  <a:noFill/>
                </a:ln>
                <a:solidFill>
                  <a:srgbClr val="2C3C43"/>
                </a:solidFill>
                <a:effectLst/>
                <a:uLnTx/>
                <a:uFillTx/>
                <a:latin typeface="Trebuchet MS"/>
                <a:cs typeface="Trebuchet MS"/>
              </a:rPr>
              <a:t>SatoshiDice</a:t>
            </a:r>
            <a:endParaRPr lang="en-US" dirty="0"/>
          </a:p>
        </p:txBody>
      </p:sp>
      <p:pic>
        <p:nvPicPr>
          <p:cNvPr id="5" name="Picture 4" descr="A screenshot of a table&#10;&#10;AI-generated content may be incorrect.">
            <a:extLst>
              <a:ext uri="{FF2B5EF4-FFF2-40B4-BE49-F238E27FC236}">
                <a16:creationId xmlns:a16="http://schemas.microsoft.com/office/drawing/2014/main" id="{422777F0-E5F9-BF61-9180-5FCF44C2C6E7}"/>
              </a:ext>
            </a:extLst>
          </p:cNvPr>
          <p:cNvPicPr>
            <a:picLocks noChangeAspect="1"/>
          </p:cNvPicPr>
          <p:nvPr/>
        </p:nvPicPr>
        <p:blipFill>
          <a:blip r:embed="rId3"/>
          <a:stretch>
            <a:fillRect/>
          </a:stretch>
        </p:blipFill>
        <p:spPr>
          <a:xfrm>
            <a:off x="1235487" y="1963582"/>
            <a:ext cx="9721026" cy="3611245"/>
          </a:xfrm>
          <a:prstGeom prst="rect">
            <a:avLst/>
          </a:prstGeom>
        </p:spPr>
      </p:pic>
      <p:sp>
        <p:nvSpPr>
          <p:cNvPr id="4" name="TextBox 3">
            <a:extLst>
              <a:ext uri="{FF2B5EF4-FFF2-40B4-BE49-F238E27FC236}">
                <a16:creationId xmlns:a16="http://schemas.microsoft.com/office/drawing/2014/main" id="{149951D8-5152-A3FB-2AA4-62A5F68C7DA3}"/>
              </a:ext>
            </a:extLst>
          </p:cNvPr>
          <p:cNvSpPr txBox="1"/>
          <p:nvPr/>
        </p:nvSpPr>
        <p:spPr>
          <a:xfrm>
            <a:off x="749812" y="5927430"/>
            <a:ext cx="6094674" cy="886268"/>
          </a:xfrm>
          <a:prstGeom prst="rect">
            <a:avLst/>
          </a:prstGeom>
          <a:noFill/>
        </p:spPr>
        <p:txBody>
          <a:bodyPr wrap="square">
            <a:spAutoFit/>
          </a:bodyPr>
          <a:lstStyle/>
          <a:p>
            <a:pPr marL="457200" indent="-342900">
              <a:lnSpc>
                <a:spcPct val="112000"/>
              </a:lnSpc>
              <a:buFont typeface="Arial" panose="020B0604020202020204" pitchFamily="34" charset="0"/>
              <a:buChar char="•"/>
            </a:pPr>
            <a:r>
              <a:rPr lang="en-US" sz="2400" b="1" dirty="0">
                <a:solidFill>
                  <a:srgbClr val="5F6B70"/>
                </a:solidFill>
                <a:latin typeface="Trebuchet MS"/>
                <a:cs typeface="Trebuchet MS"/>
              </a:rPr>
              <a:t>27 </a:t>
            </a:r>
            <a:r>
              <a:rPr lang="en-US" sz="2400" b="1" dirty="0" err="1">
                <a:solidFill>
                  <a:srgbClr val="5F6B70"/>
                </a:solidFill>
                <a:latin typeface="Trebuchet MS"/>
                <a:cs typeface="Trebuchet MS"/>
              </a:rPr>
              <a:t>SatoshiDice</a:t>
            </a:r>
            <a:r>
              <a:rPr lang="en-US" sz="2400" b="1" dirty="0">
                <a:solidFill>
                  <a:srgbClr val="5F6B70"/>
                </a:solidFill>
                <a:latin typeface="Trebuchet MS"/>
                <a:cs typeface="Trebuchet MS"/>
              </a:rPr>
              <a:t> betting addresses</a:t>
            </a:r>
          </a:p>
          <a:p>
            <a:pPr marL="457200" indent="-342900">
              <a:lnSpc>
                <a:spcPct val="112000"/>
              </a:lnSpc>
              <a:buFont typeface="Arial" panose="020B0604020202020204" pitchFamily="34" charset="0"/>
              <a:buChar char="•"/>
            </a:pPr>
            <a:r>
              <a:rPr lang="en-US" sz="2400" b="1" dirty="0">
                <a:solidFill>
                  <a:srgbClr val="5F6B70"/>
                </a:solidFill>
                <a:latin typeface="Trebuchet MS"/>
              </a:rPr>
              <a:t>Provably-Fair and Zero-Confirmation</a:t>
            </a:r>
            <a:endParaRPr lang="en-US" sz="2400" b="1" dirty="0"/>
          </a:p>
        </p:txBody>
      </p:sp>
      <p:sp>
        <p:nvSpPr>
          <p:cNvPr id="3" name="Text 7">
            <a:extLst>
              <a:ext uri="{FF2B5EF4-FFF2-40B4-BE49-F238E27FC236}">
                <a16:creationId xmlns:a16="http://schemas.microsoft.com/office/drawing/2014/main" id="{76E364E9-C651-9434-17AA-427686FF80B8}"/>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03</a:t>
            </a:r>
          </a:p>
          <a:p>
            <a:pPr algn="r">
              <a:buNone/>
            </a:pPr>
            <a:endParaRPr lang="en-US" sz="1000" dirty="0">
              <a:solidFill>
                <a:srgbClr val="5F6B70"/>
              </a:solidFill>
              <a:latin typeface="Trebuchet MS"/>
              <a:cs typeface="Trebuchet MS"/>
            </a:endParaRPr>
          </a:p>
          <a:p>
            <a:pPr algn="r">
              <a:buNone/>
            </a:pPr>
            <a:endParaRPr lang="en-US" sz="1000" dirty="0"/>
          </a:p>
        </p:txBody>
      </p:sp>
    </p:spTree>
    <p:extLst>
      <p:ext uri="{BB962C8B-B14F-4D97-AF65-F5344CB8AC3E}">
        <p14:creationId xmlns:p14="http://schemas.microsoft.com/office/powerpoint/2010/main" val="21128746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B134FB-C273-6D65-9496-0080F74ADC71}"/>
              </a:ext>
            </a:extLst>
          </p:cNvPr>
          <p:cNvSpPr>
            <a:spLocks noGrp="1"/>
          </p:cNvSpPr>
          <p:nvPr>
            <p:ph type="title"/>
          </p:nvPr>
        </p:nvSpPr>
        <p:spPr/>
        <p:txBody>
          <a:bodyPr>
            <a:normAutofit/>
          </a:bodyPr>
          <a:lstStyle/>
          <a:p>
            <a:pPr marL="0" marR="0" lvl="0" indent="0" defTabSz="914400" eaLnBrk="1" fontAlgn="auto" latinLnBrk="0" hangingPunct="1">
              <a:lnSpc>
                <a:spcPct val="92000"/>
              </a:lnSpc>
              <a:spcBef>
                <a:spcPts val="0"/>
              </a:spcBef>
              <a:spcAft>
                <a:spcPts val="0"/>
              </a:spcAft>
              <a:buClrTx/>
              <a:buSzTx/>
              <a:buFontTx/>
              <a:buNone/>
              <a:tabLst/>
              <a:defRPr/>
            </a:pPr>
            <a:r>
              <a:rPr kumimoji="0" lang="en-US" sz="3100" b="1" i="0" u="none" strike="noStrike" kern="0" cap="none" spc="0" normalizeH="0" baseline="0" noProof="0">
                <a:ln>
                  <a:noFill/>
                </a:ln>
                <a:solidFill>
                  <a:srgbClr val="2C3C43"/>
                </a:solidFill>
                <a:effectLst/>
                <a:uLnTx/>
                <a:uFillTx/>
                <a:latin typeface="Trebuchet MS"/>
                <a:cs typeface="Trebuchet MS"/>
              </a:rPr>
              <a:t>Betting Strategies</a:t>
            </a:r>
            <a:endParaRPr kumimoji="0" lang="en-US" sz="3100" b="0" i="0" u="none" strike="noStrike" kern="0" cap="none" spc="0" normalizeH="0" baseline="0" noProof="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83FA8B38-FEFA-4F4B-64E3-6ADC083224FA}"/>
              </a:ext>
            </a:extLst>
          </p:cNvPr>
          <p:cNvSpPr txBox="1"/>
          <p:nvPr/>
        </p:nvSpPr>
        <p:spPr>
          <a:xfrm>
            <a:off x="0" y="2269862"/>
            <a:ext cx="12192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noProof="1">
                <a:ea typeface="Calibri" panose="020F0502020204030204"/>
                <a:cs typeface="Calibri" panose="020F0502020204030204"/>
              </a:rPr>
              <a:t>	Flat Bet</a:t>
            </a:r>
            <a:r>
              <a:rPr lang="en-US" sz="2800" noProof="1">
                <a:ea typeface="Calibri" panose="020F0502020204030204"/>
                <a:cs typeface="Calibri" panose="020F0502020204030204"/>
              </a:rPr>
              <a:t>: </a:t>
            </a:r>
          </a:p>
        </p:txBody>
      </p:sp>
      <p:sp>
        <p:nvSpPr>
          <p:cNvPr id="6" name="TextBox 5">
            <a:extLst>
              <a:ext uri="{FF2B5EF4-FFF2-40B4-BE49-F238E27FC236}">
                <a16:creationId xmlns:a16="http://schemas.microsoft.com/office/drawing/2014/main" id="{259619C8-292D-58BD-0299-0C42D05198E3}"/>
              </a:ext>
            </a:extLst>
          </p:cNvPr>
          <p:cNvSpPr txBox="1"/>
          <p:nvPr/>
        </p:nvSpPr>
        <p:spPr>
          <a:xfrm>
            <a:off x="-435383" y="3616040"/>
            <a:ext cx="12192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noProof="1">
                <a:ea typeface="Calibri" panose="020F0502020204030204"/>
                <a:cs typeface="Calibri" panose="020F0502020204030204"/>
              </a:rPr>
              <a:t>	</a:t>
            </a:r>
            <a:r>
              <a:rPr lang="en-US" sz="2800" b="1" noProof="1">
                <a:ea typeface="Calibri" panose="020F0502020204030204"/>
                <a:cs typeface="Calibri" panose="020F0502020204030204"/>
              </a:rPr>
              <a:t>Martingale</a:t>
            </a:r>
            <a:r>
              <a:rPr lang="en-US" sz="2800" noProof="1">
                <a:ea typeface="Calibri" panose="020F0502020204030204"/>
                <a:cs typeface="Calibri" panose="020F0502020204030204"/>
              </a:rPr>
              <a:t>: </a:t>
            </a:r>
            <a:endParaRPr lang="en-US" noProof="1">
              <a:ea typeface="+mn-lt"/>
              <a:cs typeface="+mn-lt"/>
            </a:endParaRPr>
          </a:p>
        </p:txBody>
      </p:sp>
      <p:sp>
        <p:nvSpPr>
          <p:cNvPr id="7" name="TextBox 6">
            <a:extLst>
              <a:ext uri="{FF2B5EF4-FFF2-40B4-BE49-F238E27FC236}">
                <a16:creationId xmlns:a16="http://schemas.microsoft.com/office/drawing/2014/main" id="{4ED731ED-DBFE-EBC9-F820-C7C265D1AA09}"/>
              </a:ext>
            </a:extLst>
          </p:cNvPr>
          <p:cNvSpPr txBox="1"/>
          <p:nvPr/>
        </p:nvSpPr>
        <p:spPr>
          <a:xfrm>
            <a:off x="-435383" y="5204761"/>
            <a:ext cx="12192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noProof="1">
                <a:ea typeface="Calibri" panose="020F0502020204030204"/>
                <a:cs typeface="Calibri" panose="020F0502020204030204"/>
              </a:rPr>
              <a:t>	D'Alembert</a:t>
            </a:r>
            <a:r>
              <a:rPr lang="en-US" sz="2800" noProof="1">
                <a:ea typeface="Calibri" panose="020F0502020204030204"/>
                <a:cs typeface="Calibri" panose="020F0502020204030204"/>
              </a:rPr>
              <a:t>: </a:t>
            </a:r>
            <a:endParaRPr lang="en-US" sz="2800" noProof="1"/>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B5A82B77-4B39-9CDC-BBEF-869909635A4B}"/>
                  </a:ext>
                </a:extLst>
              </p:cNvPr>
              <p:cNvSpPr txBox="1"/>
              <p:nvPr/>
            </p:nvSpPr>
            <p:spPr>
              <a:xfrm>
                <a:off x="4776607" y="2432131"/>
                <a:ext cx="2100534" cy="430887"/>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𝑖</m:t>
                          </m:r>
                          <m:r>
                            <a:rPr lang="en-US" sz="2800" b="0" i="1" noProof="1" dirty="0" smtClean="0">
                              <a:latin typeface="Cambria Math" panose="02040503050406030204" pitchFamily="18" charset="0"/>
                            </a:rPr>
                            <m:t>+1</m:t>
                          </m:r>
                        </m:sub>
                      </m:sSub>
                      <m:r>
                        <a:rPr lang="en-US" sz="2800" b="0" i="1" noProof="1" dirty="0" smtClean="0">
                          <a:latin typeface="Cambria Math" panose="02040503050406030204" pitchFamily="18" charset="0"/>
                        </a:rPr>
                        <m:t>=</m:t>
                      </m:r>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𝑖</m:t>
                          </m:r>
                        </m:sub>
                      </m:sSub>
                    </m:oMath>
                  </m:oMathPara>
                </a14:m>
                <a:endParaRPr lang="en-US" sz="2800" noProof="1"/>
              </a:p>
            </p:txBody>
          </p:sp>
        </mc:Choice>
        <mc:Fallback xmlns="">
          <p:sp>
            <p:nvSpPr>
              <p:cNvPr id="8" name="TextBox 7">
                <a:extLst>
                  <a:ext uri="{FF2B5EF4-FFF2-40B4-BE49-F238E27FC236}">
                    <a16:creationId xmlns:a16="http://schemas.microsoft.com/office/drawing/2014/main" id="{B5A82B77-4B39-9CDC-BBEF-869909635A4B}"/>
                  </a:ext>
                </a:extLst>
              </p:cNvPr>
              <p:cNvSpPr txBox="1">
                <a:spLocks noRot="1" noChangeAspect="1" noMove="1" noResize="1" noEditPoints="1" noAdjustHandles="1" noChangeArrowheads="1" noChangeShapeType="1" noTextEdit="1"/>
              </p:cNvSpPr>
              <p:nvPr/>
            </p:nvSpPr>
            <p:spPr>
              <a:xfrm>
                <a:off x="4776607" y="2432131"/>
                <a:ext cx="2100534" cy="430887"/>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A5F23E4-AAF9-B1FF-D945-3AF43C32CDAF}"/>
                  </a:ext>
                </a:extLst>
              </p:cNvPr>
              <p:cNvSpPr txBox="1"/>
              <p:nvPr/>
            </p:nvSpPr>
            <p:spPr>
              <a:xfrm>
                <a:off x="2308676" y="3439377"/>
                <a:ext cx="7343759" cy="111908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𝑖</m:t>
                          </m:r>
                          <m:r>
                            <a:rPr lang="en-US" sz="2800" b="0" i="1" noProof="1" dirty="0" smtClean="0">
                              <a:latin typeface="Cambria Math" panose="02040503050406030204" pitchFamily="18" charset="0"/>
                            </a:rPr>
                            <m:t>+1</m:t>
                          </m:r>
                        </m:sub>
                      </m:sSub>
                      <m:r>
                        <a:rPr lang="en-US" sz="2800" b="0" i="1" noProof="1" dirty="0" smtClean="0">
                          <a:latin typeface="Cambria Math" panose="02040503050406030204" pitchFamily="18" charset="0"/>
                        </a:rPr>
                        <m:t>=</m:t>
                      </m:r>
                      <m:d>
                        <m:dPr>
                          <m:begChr m:val="{"/>
                          <m:endChr m:val=""/>
                          <m:ctrlPr>
                            <a:rPr lang="en-US" sz="2800" b="0" i="1" noProof="1" dirty="0" smtClean="0">
                              <a:latin typeface="Cambria Math" panose="02040503050406030204" pitchFamily="18" charset="0"/>
                            </a:rPr>
                          </m:ctrlPr>
                        </m:dPr>
                        <m:e>
                          <m:eqArr>
                            <m:eqArrPr>
                              <m:ctrlPr>
                                <a:rPr lang="en-US" sz="2800" b="0" i="1" noProof="1" dirty="0" smtClean="0">
                                  <a:latin typeface="Cambria Math" panose="02040503050406030204" pitchFamily="18" charset="0"/>
                                </a:rPr>
                              </m:ctrlPr>
                            </m:eqArrPr>
                            <m:e>
                              <m:r>
                                <a:rPr lang="en-US" sz="2800" b="0" i="1" noProof="1" dirty="0" smtClean="0">
                                  <a:latin typeface="Cambria Math" panose="02040503050406030204" pitchFamily="18" charset="0"/>
                                </a:rPr>
                                <m:t>&amp;&amp;&amp;&amp;&amp;&amp;&amp;</m:t>
                              </m:r>
                            </m:e>
                            <m:e>
                              <m:m>
                                <m:mPr>
                                  <m:mcs>
                                    <m:mc>
                                      <m:mcPr>
                                        <m:count m:val="2"/>
                                        <m:mcJc m:val="center"/>
                                      </m:mcPr>
                                    </m:mc>
                                  </m:mcs>
                                  <m:ctrlPr>
                                    <a:rPr lang="en-US" sz="2800" b="0" i="1" noProof="1" dirty="0" smtClean="0">
                                      <a:latin typeface="Cambria Math" panose="02040503050406030204" pitchFamily="18" charset="0"/>
                                    </a:rPr>
                                  </m:ctrlPr>
                                </m:mPr>
                                <m:mr>
                                  <m:e>
                                    <m:r>
                                      <m:rPr>
                                        <m:brk m:alnAt="7"/>
                                      </m:rPr>
                                      <a:rPr lang="en-US" sz="2800" b="0" i="1" noProof="1" dirty="0" smtClean="0">
                                        <a:latin typeface="Cambria Math" panose="02040503050406030204" pitchFamily="18" charset="0"/>
                                      </a:rPr>
                                      <m:t>2</m:t>
                                    </m:r>
                                    <m:r>
                                      <a:rPr lang="en-US" sz="2800" b="0" i="1" noProof="1" dirty="0" smtClean="0">
                                        <a:latin typeface="Cambria Math" panose="02040503050406030204" pitchFamily="18" charset="0"/>
                                      </a:rPr>
                                      <m:t> ⋅</m:t>
                                    </m:r>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𝑖</m:t>
                                        </m:r>
                                      </m:sub>
                                    </m:sSub>
                                  </m:e>
                                  <m:e>
                                    <m:r>
                                      <a:rPr lang="it-IT" sz="2800" b="0" i="1" noProof="1" dirty="0" smtClean="0">
                                        <a:latin typeface="Cambria Math" panose="02040503050406030204" pitchFamily="18" charset="0"/>
                                      </a:rPr>
                                      <m:t>𝑖𝑓</m:t>
                                    </m:r>
                                    <m:r>
                                      <a:rPr lang="en-US" sz="2800" b="0" i="1" noProof="1" dirty="0" smtClean="0">
                                        <a:latin typeface="Cambria Math" panose="02040503050406030204" pitchFamily="18" charset="0"/>
                                      </a:rPr>
                                      <m:t>  </m:t>
                                    </m:r>
                                    <m:r>
                                      <m:rPr>
                                        <m:sty m:val="p"/>
                                      </m:rPr>
                                      <a:rPr lang="en-US" sz="2800" b="0" i="1" noProof="1" dirty="0" smtClean="0">
                                        <a:latin typeface="Cambria Math" panose="02040503050406030204" pitchFamily="18" charset="0"/>
                                      </a:rPr>
                                      <m:t>prev</m:t>
                                    </m:r>
                                    <m:r>
                                      <a:rPr lang="en-US" sz="2800" b="0" i="1" noProof="1" dirty="0" smtClean="0">
                                        <a:latin typeface="Cambria Math" panose="02040503050406030204" pitchFamily="18" charset="0"/>
                                      </a:rPr>
                                      <m:t>_</m:t>
                                    </m:r>
                                    <m:r>
                                      <m:rPr>
                                        <m:sty m:val="p"/>
                                      </m:rPr>
                                      <a:rPr lang="en-US" sz="2800" b="0" i="1" noProof="1" dirty="0" smtClean="0">
                                        <a:latin typeface="Cambria Math" panose="02040503050406030204" pitchFamily="18" charset="0"/>
                                      </a:rPr>
                                      <m:t>win</m:t>
                                    </m:r>
                                    <m:r>
                                      <a:rPr lang="en-US" sz="2800" b="0" i="1" noProof="1" dirty="0" smtClean="0">
                                        <a:latin typeface="Cambria Math" panose="02040503050406030204" pitchFamily="18" charset="0"/>
                                      </a:rPr>
                                      <m:t> = </m:t>
                                    </m:r>
                                    <m:r>
                                      <m:rPr>
                                        <m:sty m:val="p"/>
                                      </m:rPr>
                                      <a:rPr lang="en-US" sz="2800" b="0" i="1" noProof="1" dirty="0" smtClean="0">
                                        <a:solidFill>
                                          <a:srgbClr val="FF0000"/>
                                        </a:solidFill>
                                        <a:latin typeface="Cambria Math" panose="02040503050406030204" pitchFamily="18" charset="0"/>
                                      </a:rPr>
                                      <m:t>False</m:t>
                                    </m:r>
                                  </m:e>
                                </m:mr>
                                <m:mr>
                                  <m:e>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0</m:t>
                                        </m:r>
                                      </m:sub>
                                    </m:sSub>
                                  </m:e>
                                  <m:e>
                                    <m:r>
                                      <a:rPr lang="it-IT" sz="2800" b="0" i="1" noProof="1" dirty="0" smtClean="0">
                                        <a:latin typeface="Cambria Math" panose="02040503050406030204" pitchFamily="18" charset="0"/>
                                      </a:rPr>
                                      <m:t>𝑖𝑓</m:t>
                                    </m:r>
                                    <m:r>
                                      <a:rPr lang="en-US" sz="2800" b="0" i="1" noProof="1" dirty="0" smtClean="0">
                                        <a:latin typeface="Cambria Math" panose="02040503050406030204" pitchFamily="18" charset="0"/>
                                      </a:rPr>
                                      <m:t>  </m:t>
                                    </m:r>
                                    <m:r>
                                      <m:rPr>
                                        <m:sty m:val="p"/>
                                      </m:rPr>
                                      <a:rPr lang="en-US" sz="2800" b="0" i="1" noProof="1" dirty="0" smtClean="0">
                                        <a:latin typeface="Cambria Math" panose="02040503050406030204" pitchFamily="18" charset="0"/>
                                      </a:rPr>
                                      <m:t>prev</m:t>
                                    </m:r>
                                    <m:r>
                                      <a:rPr lang="en-US" sz="2800" b="0" i="1" noProof="1" dirty="0" smtClean="0">
                                        <a:latin typeface="Cambria Math" panose="02040503050406030204" pitchFamily="18" charset="0"/>
                                      </a:rPr>
                                      <m:t>_</m:t>
                                    </m:r>
                                    <m:r>
                                      <m:rPr>
                                        <m:sty m:val="p"/>
                                      </m:rPr>
                                      <a:rPr lang="en-US" sz="2800" b="0" i="1" noProof="1" dirty="0" smtClean="0">
                                        <a:latin typeface="Cambria Math" panose="02040503050406030204" pitchFamily="18" charset="0"/>
                                      </a:rPr>
                                      <m:t>win</m:t>
                                    </m:r>
                                    <m:r>
                                      <a:rPr lang="en-US" sz="2800" b="0" i="1" noProof="1" dirty="0" smtClean="0">
                                        <a:latin typeface="Cambria Math" panose="02040503050406030204" pitchFamily="18" charset="0"/>
                                      </a:rPr>
                                      <m:t> = </m:t>
                                    </m:r>
                                    <m:r>
                                      <m:rPr>
                                        <m:sty m:val="p"/>
                                      </m:rPr>
                                      <a:rPr lang="en-US" sz="2800" b="0" i="1" noProof="1" dirty="0" smtClean="0">
                                        <a:solidFill>
                                          <a:srgbClr val="00B050"/>
                                        </a:solidFill>
                                        <a:latin typeface="Cambria Math" panose="02040503050406030204" pitchFamily="18" charset="0"/>
                                      </a:rPr>
                                      <m:t>True</m:t>
                                    </m:r>
                                  </m:e>
                                </m:mr>
                              </m:m>
                            </m:e>
                          </m:eqArr>
                        </m:e>
                      </m:d>
                    </m:oMath>
                  </m:oMathPara>
                </a14:m>
                <a:endParaRPr lang="en-US" sz="2800" noProof="1"/>
              </a:p>
            </p:txBody>
          </p:sp>
        </mc:Choice>
        <mc:Fallback xmlns="">
          <p:sp>
            <p:nvSpPr>
              <p:cNvPr id="9" name="TextBox 8">
                <a:extLst>
                  <a:ext uri="{FF2B5EF4-FFF2-40B4-BE49-F238E27FC236}">
                    <a16:creationId xmlns:a16="http://schemas.microsoft.com/office/drawing/2014/main" id="{2A5F23E4-AAF9-B1FF-D945-3AF43C32CDAF}"/>
                  </a:ext>
                </a:extLst>
              </p:cNvPr>
              <p:cNvSpPr txBox="1">
                <a:spLocks noRot="1" noChangeAspect="1" noMove="1" noResize="1" noEditPoints="1" noAdjustHandles="1" noChangeArrowheads="1" noChangeShapeType="1" noTextEdit="1"/>
              </p:cNvSpPr>
              <p:nvPr/>
            </p:nvSpPr>
            <p:spPr>
              <a:xfrm>
                <a:off x="2308676" y="3439377"/>
                <a:ext cx="7343759" cy="111908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E1998B8B-3D8F-D616-84E3-569C858DEF9D}"/>
                  </a:ext>
                </a:extLst>
              </p:cNvPr>
              <p:cNvSpPr txBox="1"/>
              <p:nvPr/>
            </p:nvSpPr>
            <p:spPr>
              <a:xfrm>
                <a:off x="2094956" y="5466371"/>
                <a:ext cx="7771197" cy="111908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𝑖</m:t>
                          </m:r>
                          <m:r>
                            <a:rPr lang="en-US" sz="2800" b="0" i="1" noProof="1" dirty="0" smtClean="0">
                              <a:latin typeface="Cambria Math" panose="02040503050406030204" pitchFamily="18" charset="0"/>
                            </a:rPr>
                            <m:t>+1</m:t>
                          </m:r>
                        </m:sub>
                      </m:sSub>
                      <m:r>
                        <a:rPr lang="en-US" sz="2800" b="0" i="1" noProof="1" dirty="0" smtClean="0">
                          <a:latin typeface="Cambria Math" panose="02040503050406030204" pitchFamily="18" charset="0"/>
                        </a:rPr>
                        <m:t>=</m:t>
                      </m:r>
                      <m:d>
                        <m:dPr>
                          <m:begChr m:val="{"/>
                          <m:endChr m:val=""/>
                          <m:ctrlPr>
                            <a:rPr lang="en-US" sz="2800" b="0" i="1" noProof="1" dirty="0" smtClean="0">
                              <a:latin typeface="Cambria Math" panose="02040503050406030204" pitchFamily="18" charset="0"/>
                            </a:rPr>
                          </m:ctrlPr>
                        </m:dPr>
                        <m:e>
                          <m:eqArr>
                            <m:eqArrPr>
                              <m:ctrlPr>
                                <a:rPr lang="en-US" sz="2800" b="0" i="1" noProof="1" dirty="0" smtClean="0">
                                  <a:latin typeface="Cambria Math" panose="02040503050406030204" pitchFamily="18" charset="0"/>
                                </a:rPr>
                              </m:ctrlPr>
                            </m:eqArrPr>
                            <m:e>
                              <m:r>
                                <a:rPr lang="en-US" sz="2800" b="0" i="1" noProof="1" dirty="0" smtClean="0">
                                  <a:latin typeface="Cambria Math" panose="02040503050406030204" pitchFamily="18" charset="0"/>
                                </a:rPr>
                                <m:t>&amp;&amp;&amp;&amp;&amp;&amp;&amp;</m:t>
                              </m:r>
                            </m:e>
                            <m:e>
                              <m:m>
                                <m:mPr>
                                  <m:mcs>
                                    <m:mc>
                                      <m:mcPr>
                                        <m:count m:val="2"/>
                                        <m:mcJc m:val="center"/>
                                      </m:mcPr>
                                    </m:mc>
                                  </m:mcs>
                                  <m:ctrlPr>
                                    <a:rPr lang="en-US" sz="2800" b="0" i="1" noProof="1" dirty="0" smtClean="0">
                                      <a:latin typeface="Cambria Math" panose="02040503050406030204" pitchFamily="18" charset="0"/>
                                    </a:rPr>
                                  </m:ctrlPr>
                                </m:mPr>
                                <m:mr>
                                  <m:e>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𝑖</m:t>
                                        </m:r>
                                      </m:sub>
                                    </m:sSub>
                                    <m:r>
                                      <a:rPr lang="en-US" sz="2800" b="0" i="1" noProof="1" dirty="0" smtClean="0">
                                        <a:latin typeface="Cambria Math" panose="02040503050406030204" pitchFamily="18" charset="0"/>
                                      </a:rPr>
                                      <m:t> + </m:t>
                                    </m:r>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0</m:t>
                                        </m:r>
                                      </m:sub>
                                    </m:sSub>
                                  </m:e>
                                  <m:e>
                                    <m:r>
                                      <a:rPr lang="it-IT" sz="2800" b="0" i="1" noProof="1" dirty="0" smtClean="0">
                                        <a:latin typeface="Cambria Math" panose="02040503050406030204" pitchFamily="18" charset="0"/>
                                      </a:rPr>
                                      <m:t>𝑖𝑓</m:t>
                                    </m:r>
                                    <m:r>
                                      <a:rPr lang="en-US" sz="2800" b="0" i="1" noProof="1" dirty="0" smtClean="0">
                                        <a:latin typeface="Cambria Math" panose="02040503050406030204" pitchFamily="18" charset="0"/>
                                      </a:rPr>
                                      <m:t>  </m:t>
                                    </m:r>
                                    <m:r>
                                      <m:rPr>
                                        <m:sty m:val="p"/>
                                      </m:rPr>
                                      <a:rPr lang="en-US" sz="2800" b="0" i="1" noProof="1" dirty="0" smtClean="0">
                                        <a:latin typeface="Cambria Math" panose="02040503050406030204" pitchFamily="18" charset="0"/>
                                      </a:rPr>
                                      <m:t>prev</m:t>
                                    </m:r>
                                    <m:r>
                                      <a:rPr lang="en-US" sz="2800" b="0" i="1" noProof="1" dirty="0" smtClean="0">
                                        <a:latin typeface="Cambria Math" panose="02040503050406030204" pitchFamily="18" charset="0"/>
                                      </a:rPr>
                                      <m:t>_</m:t>
                                    </m:r>
                                    <m:r>
                                      <m:rPr>
                                        <m:sty m:val="p"/>
                                      </m:rPr>
                                      <a:rPr lang="en-US" sz="2800" b="0" i="1" noProof="1" dirty="0" smtClean="0">
                                        <a:latin typeface="Cambria Math" panose="02040503050406030204" pitchFamily="18" charset="0"/>
                                      </a:rPr>
                                      <m:t>win</m:t>
                                    </m:r>
                                    <m:r>
                                      <a:rPr lang="en-US" sz="2800" b="0" i="1" noProof="1" dirty="0" smtClean="0">
                                        <a:latin typeface="Cambria Math" panose="02040503050406030204" pitchFamily="18" charset="0"/>
                                      </a:rPr>
                                      <m:t> = </m:t>
                                    </m:r>
                                    <m:r>
                                      <m:rPr>
                                        <m:sty m:val="p"/>
                                      </m:rPr>
                                      <a:rPr lang="en-US" sz="2800" b="0" i="1" noProof="1" dirty="0" smtClean="0">
                                        <a:solidFill>
                                          <a:srgbClr val="FF0000"/>
                                        </a:solidFill>
                                        <a:latin typeface="Cambria Math" panose="02040503050406030204" pitchFamily="18" charset="0"/>
                                      </a:rPr>
                                      <m:t>False</m:t>
                                    </m:r>
                                  </m:e>
                                </m:mr>
                                <m:mr>
                                  <m:e>
                                    <m:func>
                                      <m:funcPr>
                                        <m:ctrlPr>
                                          <a:rPr lang="en-US" sz="2800" b="0" i="1" noProof="1" dirty="0" smtClean="0">
                                            <a:latin typeface="Cambria Math" panose="02040503050406030204" pitchFamily="18" charset="0"/>
                                          </a:rPr>
                                        </m:ctrlPr>
                                      </m:funcPr>
                                      <m:fName>
                                        <m:r>
                                          <m:rPr>
                                            <m:sty m:val="p"/>
                                          </m:rPr>
                                          <a:rPr lang="en-US" sz="2800" b="0" i="0" noProof="1" dirty="0" smtClean="0">
                                            <a:latin typeface="Cambria Math" panose="02040503050406030204" pitchFamily="18" charset="0"/>
                                          </a:rPr>
                                          <m:t>max</m:t>
                                        </m:r>
                                      </m:fName>
                                      <m:e>
                                        <m:d>
                                          <m:dPr>
                                            <m:ctrlPr>
                                              <a:rPr lang="en-US" sz="2800" b="0" i="1" noProof="1" dirty="0" smtClean="0">
                                                <a:latin typeface="Cambria Math" panose="02040503050406030204" pitchFamily="18" charset="0"/>
                                              </a:rPr>
                                            </m:ctrlPr>
                                          </m:dPr>
                                          <m:e>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𝑖</m:t>
                                                </m:r>
                                              </m:sub>
                                            </m:sSub>
                                            <m:r>
                                              <a:rPr lang="en-US" sz="2800" b="0" i="1" noProof="1" dirty="0" smtClean="0">
                                                <a:latin typeface="Cambria Math" panose="02040503050406030204" pitchFamily="18" charset="0"/>
                                              </a:rPr>
                                              <m:t>−</m:t>
                                            </m:r>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0</m:t>
                                                </m:r>
                                              </m:sub>
                                            </m:sSub>
                                            <m:r>
                                              <a:rPr lang="en-US" sz="2800" b="0" i="1" noProof="1" dirty="0" smtClean="0">
                                                <a:latin typeface="Cambria Math" panose="02040503050406030204" pitchFamily="18" charset="0"/>
                                              </a:rPr>
                                              <m:t>,</m:t>
                                            </m:r>
                                            <m:sSub>
                                              <m:sSubPr>
                                                <m:ctrlPr>
                                                  <a:rPr lang="en-US" sz="2800" b="0" i="1" noProof="1" dirty="0" smtClean="0">
                                                    <a:latin typeface="Cambria Math" panose="02040503050406030204" pitchFamily="18" charset="0"/>
                                                  </a:rPr>
                                                </m:ctrlPr>
                                              </m:sSubPr>
                                              <m:e>
                                                <m:r>
                                                  <a:rPr lang="en-US" sz="2800" b="0" i="1" noProof="1" dirty="0" smtClean="0">
                                                    <a:latin typeface="Cambria Math" panose="02040503050406030204" pitchFamily="18" charset="0"/>
                                                  </a:rPr>
                                                  <m:t>𝑏</m:t>
                                                </m:r>
                                              </m:e>
                                              <m:sub>
                                                <m:r>
                                                  <a:rPr lang="en-US" sz="2800" b="0" i="1" noProof="1" dirty="0" smtClean="0">
                                                    <a:latin typeface="Cambria Math" panose="02040503050406030204" pitchFamily="18" charset="0"/>
                                                  </a:rPr>
                                                  <m:t>0</m:t>
                                                </m:r>
                                              </m:sub>
                                            </m:sSub>
                                          </m:e>
                                        </m:d>
                                      </m:e>
                                    </m:func>
                                  </m:e>
                                  <m:e>
                                    <m:r>
                                      <a:rPr lang="it-IT" sz="2800" b="0" i="1" noProof="1" dirty="0" smtClean="0">
                                        <a:latin typeface="Cambria Math" panose="02040503050406030204" pitchFamily="18" charset="0"/>
                                      </a:rPr>
                                      <m:t>𝑖𝑓</m:t>
                                    </m:r>
                                    <m:r>
                                      <a:rPr lang="en-US" sz="2800" b="0" i="1" noProof="1" dirty="0" smtClean="0">
                                        <a:latin typeface="Cambria Math" panose="02040503050406030204" pitchFamily="18" charset="0"/>
                                      </a:rPr>
                                      <m:t>  </m:t>
                                    </m:r>
                                    <m:r>
                                      <m:rPr>
                                        <m:sty m:val="p"/>
                                      </m:rPr>
                                      <a:rPr lang="en-US" sz="2800" b="0" i="1" noProof="1" dirty="0" smtClean="0">
                                        <a:latin typeface="Cambria Math" panose="02040503050406030204" pitchFamily="18" charset="0"/>
                                      </a:rPr>
                                      <m:t>prev</m:t>
                                    </m:r>
                                    <m:r>
                                      <a:rPr lang="en-US" sz="2800" b="0" i="1" noProof="1" dirty="0" smtClean="0">
                                        <a:latin typeface="Cambria Math" panose="02040503050406030204" pitchFamily="18" charset="0"/>
                                      </a:rPr>
                                      <m:t>_</m:t>
                                    </m:r>
                                    <m:r>
                                      <m:rPr>
                                        <m:sty m:val="p"/>
                                      </m:rPr>
                                      <a:rPr lang="en-US" sz="2800" b="0" i="1" noProof="1" dirty="0" smtClean="0">
                                        <a:latin typeface="Cambria Math" panose="02040503050406030204" pitchFamily="18" charset="0"/>
                                      </a:rPr>
                                      <m:t>win</m:t>
                                    </m:r>
                                    <m:r>
                                      <a:rPr lang="en-US" sz="2800" b="0" i="1" noProof="1" dirty="0" smtClean="0">
                                        <a:latin typeface="Cambria Math" panose="02040503050406030204" pitchFamily="18" charset="0"/>
                                      </a:rPr>
                                      <m:t> = </m:t>
                                    </m:r>
                                    <m:r>
                                      <m:rPr>
                                        <m:sty m:val="p"/>
                                      </m:rPr>
                                      <a:rPr lang="en-US" sz="2800" b="0" i="1" noProof="1" dirty="0" smtClean="0">
                                        <a:solidFill>
                                          <a:srgbClr val="00B050"/>
                                        </a:solidFill>
                                        <a:latin typeface="Cambria Math" panose="02040503050406030204" pitchFamily="18" charset="0"/>
                                      </a:rPr>
                                      <m:t>True</m:t>
                                    </m:r>
                                  </m:e>
                                </m:mr>
                              </m:m>
                            </m:e>
                          </m:eqArr>
                        </m:e>
                      </m:d>
                    </m:oMath>
                  </m:oMathPara>
                </a14:m>
                <a:endParaRPr lang="en-US" sz="2800" noProof="1"/>
              </a:p>
            </p:txBody>
          </p:sp>
        </mc:Choice>
        <mc:Fallback xmlns="">
          <p:sp>
            <p:nvSpPr>
              <p:cNvPr id="10" name="TextBox 9">
                <a:extLst>
                  <a:ext uri="{FF2B5EF4-FFF2-40B4-BE49-F238E27FC236}">
                    <a16:creationId xmlns:a16="http://schemas.microsoft.com/office/drawing/2014/main" id="{E1998B8B-3D8F-D616-84E3-569C858DEF9D}"/>
                  </a:ext>
                </a:extLst>
              </p:cNvPr>
              <p:cNvSpPr txBox="1">
                <a:spLocks noRot="1" noChangeAspect="1" noMove="1" noResize="1" noEditPoints="1" noAdjustHandles="1" noChangeArrowheads="1" noChangeShapeType="1" noTextEdit="1"/>
              </p:cNvSpPr>
              <p:nvPr/>
            </p:nvSpPr>
            <p:spPr>
              <a:xfrm>
                <a:off x="2094956" y="5466371"/>
                <a:ext cx="7771197" cy="1119089"/>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73C3E1A1-A14A-506F-8E16-66A86ECBEED1}"/>
                  </a:ext>
                </a:extLst>
              </p:cNvPr>
              <p:cNvSpPr txBox="1"/>
              <p:nvPr/>
            </p:nvSpPr>
            <p:spPr>
              <a:xfrm>
                <a:off x="-620242" y="1625370"/>
                <a:ext cx="121920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noProof="1">
                    <a:latin typeface="Cambria Math" panose="02040503050406030204" pitchFamily="18" charset="0"/>
                    <a:ea typeface="Cambria Math" panose="02040503050406030204" pitchFamily="18" charset="0"/>
                    <a:cs typeface="Calibri" panose="020F0502020204030204"/>
                  </a:rPr>
                  <a:t>	</a:t>
                </a:r>
                <a:r>
                  <a:rPr lang="en-US" sz="2800" noProof="1">
                    <a:latin typeface="Cambria Math" panose="02040503050406030204" pitchFamily="18" charset="0"/>
                    <a:ea typeface="Cambria Math" panose="02040503050406030204" pitchFamily="18" charset="0"/>
                    <a:cs typeface="Calibri" panose="020F0502020204030204"/>
                  </a:rPr>
                  <a:t> i: i-th bet-turn                 </a:t>
                </a:r>
                <a14:m>
                  <m:oMath xmlns:m="http://schemas.openxmlformats.org/officeDocument/2006/math">
                    <m:sSub>
                      <m:sSubPr>
                        <m:ctrlPr>
                          <a:rPr lang="en-US" sz="2800" b="0" i="1" noProof="1" dirty="0" smtClean="0">
                            <a:latin typeface="Cambria Math" panose="02040503050406030204" pitchFamily="18" charset="0"/>
                            <a:ea typeface="Cambria Math" panose="02040503050406030204" pitchFamily="18" charset="0"/>
                          </a:rPr>
                        </m:ctrlPr>
                      </m:sSubPr>
                      <m:e>
                        <m:r>
                          <m:rPr>
                            <m:sty m:val="p"/>
                          </m:rPr>
                          <a:rPr lang="en-US" sz="2800" b="0" i="0" noProof="1" dirty="0" smtClean="0">
                            <a:latin typeface="Cambria Math" panose="02040503050406030204" pitchFamily="18" charset="0"/>
                            <a:ea typeface="Cambria Math" panose="02040503050406030204" pitchFamily="18" charset="0"/>
                          </a:rPr>
                          <m:t>b</m:t>
                        </m:r>
                      </m:e>
                      <m:sub>
                        <m:r>
                          <m:rPr>
                            <m:sty m:val="p"/>
                          </m:rPr>
                          <a:rPr lang="en-US" sz="2800" b="0" i="0" noProof="1" dirty="0" smtClean="0">
                            <a:latin typeface="Cambria Math" panose="02040503050406030204" pitchFamily="18" charset="0"/>
                            <a:ea typeface="Cambria Math" panose="02040503050406030204" pitchFamily="18" charset="0"/>
                          </a:rPr>
                          <m:t>i</m:t>
                        </m:r>
                      </m:sub>
                    </m:sSub>
                    <m:r>
                      <a:rPr lang="it-IT" sz="2800" b="0" i="0" noProof="1" dirty="0" smtClean="0">
                        <a:latin typeface="Cambria Math" panose="02040503050406030204" pitchFamily="18" charset="0"/>
                        <a:ea typeface="Cambria Math" panose="02040503050406030204" pitchFamily="18" charset="0"/>
                      </a:rPr>
                      <m:t>:</m:t>
                    </m:r>
                    <m:r>
                      <m:rPr>
                        <m:sty m:val="p"/>
                      </m:rPr>
                      <a:rPr lang="it-IT" sz="2800" b="0" i="0" noProof="1" dirty="0" smtClean="0">
                        <a:latin typeface="Cambria Math" panose="02040503050406030204" pitchFamily="18" charset="0"/>
                        <a:ea typeface="Cambria Math" panose="02040503050406030204" pitchFamily="18" charset="0"/>
                      </a:rPr>
                      <m:t>bet</m:t>
                    </m:r>
                    <m:r>
                      <a:rPr lang="it-IT" sz="2800" b="0" i="0" noProof="1" dirty="0" smtClean="0">
                        <a:latin typeface="Cambria Math" panose="02040503050406030204" pitchFamily="18" charset="0"/>
                        <a:ea typeface="Cambria Math" panose="02040503050406030204" pitchFamily="18" charset="0"/>
                      </a:rPr>
                      <m:t> </m:t>
                    </m:r>
                    <m:r>
                      <m:rPr>
                        <m:sty m:val="p"/>
                      </m:rPr>
                      <a:rPr lang="it-IT" sz="2800" b="0" i="0" noProof="1" dirty="0" smtClean="0">
                        <a:latin typeface="Cambria Math" panose="02040503050406030204" pitchFamily="18" charset="0"/>
                        <a:ea typeface="Cambria Math" panose="02040503050406030204" pitchFamily="18" charset="0"/>
                      </a:rPr>
                      <m:t>at</m:t>
                    </m:r>
                    <m:r>
                      <a:rPr lang="it-IT" sz="2800" b="0" i="0" noProof="1" dirty="0" smtClean="0">
                        <a:latin typeface="Cambria Math" panose="02040503050406030204" pitchFamily="18" charset="0"/>
                        <a:ea typeface="Cambria Math" panose="02040503050406030204" pitchFamily="18" charset="0"/>
                      </a:rPr>
                      <m:t> </m:t>
                    </m:r>
                    <m:r>
                      <m:rPr>
                        <m:sty m:val="p"/>
                      </m:rPr>
                      <a:rPr lang="it-IT" sz="2800" b="0" i="0" noProof="1" dirty="0" smtClean="0">
                        <a:latin typeface="Cambria Math" panose="02040503050406030204" pitchFamily="18" charset="0"/>
                        <a:ea typeface="Cambria Math" panose="02040503050406030204" pitchFamily="18" charset="0"/>
                      </a:rPr>
                      <m:t>turn</m:t>
                    </m:r>
                    <m:r>
                      <a:rPr lang="it-IT" sz="2800" b="0" i="0" noProof="1" dirty="0" smtClean="0">
                        <a:latin typeface="Cambria Math" panose="02040503050406030204" pitchFamily="18" charset="0"/>
                        <a:ea typeface="Cambria Math" panose="02040503050406030204" pitchFamily="18" charset="0"/>
                      </a:rPr>
                      <m:t> </m:t>
                    </m:r>
                    <m:r>
                      <m:rPr>
                        <m:sty m:val="p"/>
                      </m:rPr>
                      <a:rPr lang="it-IT" sz="2800" b="0" i="0" noProof="1" dirty="0" smtClean="0">
                        <a:latin typeface="Cambria Math" panose="02040503050406030204" pitchFamily="18" charset="0"/>
                        <a:ea typeface="Cambria Math" panose="02040503050406030204" pitchFamily="18" charset="0"/>
                      </a:rPr>
                      <m:t>i</m:t>
                    </m:r>
                    <m:sSub>
                      <m:sSubPr>
                        <m:ctrlPr>
                          <a:rPr lang="en-US" sz="2800" b="0" i="1" noProof="1" dirty="0" smtClean="0">
                            <a:latin typeface="Cambria Math" panose="02040503050406030204" pitchFamily="18" charset="0"/>
                            <a:ea typeface="Cambria Math" panose="02040503050406030204" pitchFamily="18" charset="0"/>
                          </a:rPr>
                        </m:ctrlPr>
                      </m:sSubPr>
                      <m:e>
                        <m:r>
                          <a:rPr lang="it-IT" sz="2800" b="0" i="0" noProof="1" dirty="0" smtClean="0">
                            <a:latin typeface="Cambria Math" panose="02040503050406030204" pitchFamily="18" charset="0"/>
                            <a:ea typeface="Cambria Math" panose="02040503050406030204" pitchFamily="18" charset="0"/>
                          </a:rPr>
                          <m:t>                                  </m:t>
                        </m:r>
                        <m:r>
                          <m:rPr>
                            <m:sty m:val="p"/>
                          </m:rPr>
                          <a:rPr lang="en-US" sz="2800" b="0" i="0" noProof="1" dirty="0" smtClean="0">
                            <a:latin typeface="Cambria Math" panose="02040503050406030204" pitchFamily="18" charset="0"/>
                            <a:ea typeface="Cambria Math" panose="02040503050406030204" pitchFamily="18" charset="0"/>
                          </a:rPr>
                          <m:t>b</m:t>
                        </m:r>
                      </m:e>
                      <m:sub>
                        <m:r>
                          <a:rPr lang="en-US" sz="2800" b="0" i="0" noProof="1" dirty="0" smtClean="0">
                            <a:latin typeface="Cambria Math" panose="02040503050406030204" pitchFamily="18" charset="0"/>
                            <a:ea typeface="Cambria Math" panose="02040503050406030204" pitchFamily="18" charset="0"/>
                          </a:rPr>
                          <m:t>0</m:t>
                        </m:r>
                      </m:sub>
                    </m:sSub>
                    <m:r>
                      <a:rPr lang="it-IT" sz="2800" b="0" i="0" noProof="1" dirty="0" smtClean="0">
                        <a:latin typeface="Cambria Math" panose="02040503050406030204" pitchFamily="18" charset="0"/>
                        <a:ea typeface="Cambria Math" panose="02040503050406030204" pitchFamily="18" charset="0"/>
                      </a:rPr>
                      <m:t>:</m:t>
                    </m:r>
                    <m:r>
                      <m:rPr>
                        <m:sty m:val="p"/>
                      </m:rPr>
                      <a:rPr lang="it-IT" sz="2800" b="0" i="0" noProof="1" dirty="0" smtClean="0">
                        <a:latin typeface="Cambria Math" panose="02040503050406030204" pitchFamily="18" charset="0"/>
                        <a:ea typeface="Cambria Math" panose="02040503050406030204" pitchFamily="18" charset="0"/>
                      </a:rPr>
                      <m:t>base</m:t>
                    </m:r>
                    <m:r>
                      <a:rPr lang="it-IT" sz="2800" b="0" i="0" noProof="1" dirty="0" smtClean="0">
                        <a:latin typeface="Cambria Math" panose="02040503050406030204" pitchFamily="18" charset="0"/>
                        <a:ea typeface="Cambria Math" panose="02040503050406030204" pitchFamily="18" charset="0"/>
                      </a:rPr>
                      <m:t> </m:t>
                    </m:r>
                    <m:r>
                      <m:rPr>
                        <m:sty m:val="p"/>
                      </m:rPr>
                      <a:rPr lang="it-IT" sz="2800" b="0" i="0" noProof="1" dirty="0" smtClean="0">
                        <a:latin typeface="Cambria Math" panose="02040503050406030204" pitchFamily="18" charset="0"/>
                        <a:ea typeface="Cambria Math" panose="02040503050406030204" pitchFamily="18" charset="0"/>
                      </a:rPr>
                      <m:t>bet</m:t>
                    </m:r>
                  </m:oMath>
                </a14:m>
                <a:endParaRPr lang="en-US" sz="2800" noProof="1">
                  <a:latin typeface="Cambria Math" panose="02040503050406030204" pitchFamily="18" charset="0"/>
                  <a:ea typeface="Cambria Math" panose="02040503050406030204" pitchFamily="18" charset="0"/>
                </a:endParaRPr>
              </a:p>
            </p:txBody>
          </p:sp>
        </mc:Choice>
        <mc:Fallback xmlns="">
          <p:sp>
            <p:nvSpPr>
              <p:cNvPr id="3" name="TextBox 2">
                <a:extLst>
                  <a:ext uri="{FF2B5EF4-FFF2-40B4-BE49-F238E27FC236}">
                    <a16:creationId xmlns:a16="http://schemas.microsoft.com/office/drawing/2014/main" id="{73C3E1A1-A14A-506F-8E16-66A86ECBEED1}"/>
                  </a:ext>
                </a:extLst>
              </p:cNvPr>
              <p:cNvSpPr txBox="1">
                <a:spLocks noRot="1" noChangeAspect="1" noMove="1" noResize="1" noEditPoints="1" noAdjustHandles="1" noChangeArrowheads="1" noChangeShapeType="1" noTextEdit="1"/>
              </p:cNvSpPr>
              <p:nvPr/>
            </p:nvSpPr>
            <p:spPr>
              <a:xfrm>
                <a:off x="-620242" y="1625370"/>
                <a:ext cx="12192000" cy="523220"/>
              </a:xfrm>
              <a:prstGeom prst="rect">
                <a:avLst/>
              </a:prstGeom>
              <a:blipFill>
                <a:blip r:embed="rId6"/>
                <a:stretch>
                  <a:fillRect t="-12941" b="-32941"/>
                </a:stretch>
              </a:blipFill>
            </p:spPr>
            <p:txBody>
              <a:bodyPr/>
              <a:lstStyle/>
              <a:p>
                <a:r>
                  <a:rPr lang="en-US">
                    <a:noFill/>
                  </a:rPr>
                  <a:t> </a:t>
                </a:r>
              </a:p>
            </p:txBody>
          </p:sp>
        </mc:Fallback>
      </mc:AlternateContent>
      <p:sp>
        <p:nvSpPr>
          <p:cNvPr id="4" name="Text 7">
            <a:extLst>
              <a:ext uri="{FF2B5EF4-FFF2-40B4-BE49-F238E27FC236}">
                <a16:creationId xmlns:a16="http://schemas.microsoft.com/office/drawing/2014/main" id="{2184F689-6027-B21A-8CD4-4FA83440FFC4}"/>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04</a:t>
            </a:r>
            <a:endParaRPr lang="en-US" sz="1000" dirty="0"/>
          </a:p>
        </p:txBody>
      </p:sp>
    </p:spTree>
    <p:extLst>
      <p:ext uri="{BB962C8B-B14F-4D97-AF65-F5344CB8AC3E}">
        <p14:creationId xmlns:p14="http://schemas.microsoft.com/office/powerpoint/2010/main" val="3290124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7684"/>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RESEARCH QUESTIONS</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fontScale="92500"/>
          </a:bodyPr>
          <a:lstStyle/>
          <a:p>
            <a:pPr>
              <a:lnSpc>
                <a:spcPct val="92000"/>
              </a:lnSpc>
              <a:buNone/>
            </a:pPr>
            <a:r>
              <a:rPr lang="en-US" sz="3400" b="1">
                <a:solidFill>
                  <a:srgbClr val="2C3C43"/>
                </a:solidFill>
                <a:latin typeface="Trebuchet MS"/>
                <a:cs typeface="Trebuchet MS"/>
              </a:rPr>
              <a:t>We test profitability and automation at the user level</a:t>
            </a:r>
            <a:endParaRPr lang="en-US" sz="340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2151529"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05</a:t>
            </a:r>
          </a:p>
          <a:p>
            <a:pPr algn="r">
              <a:buNone/>
            </a:pPr>
            <a:endParaRPr lang="en-US" sz="1000" dirty="0"/>
          </a:p>
        </p:txBody>
      </p:sp>
      <p:sp>
        <p:nvSpPr>
          <p:cNvPr id="8" name="Rect 8"/>
          <p:cNvSpPr/>
          <p:nvPr/>
        </p:nvSpPr>
        <p:spPr>
          <a:xfrm>
            <a:off x="658368" y="1664208"/>
            <a:ext cx="3246120" cy="3154680"/>
          </a:xfrm>
          <a:prstGeom prst="rect">
            <a:avLst/>
          </a:prstGeom>
          <a:solidFill>
            <a:srgbClr val="FFFFFF"/>
          </a:solidFill>
          <a:ln w="9525">
            <a:solidFill>
              <a:srgbClr val="EBEBEB"/>
            </a:solidFill>
          </a:ln>
        </p:spPr>
        <p:txBody>
          <a:bodyPr/>
          <a:lstStyle/>
          <a:p>
            <a:endParaRPr lang="en-US"/>
          </a:p>
        </p:txBody>
      </p:sp>
      <p:sp>
        <p:nvSpPr>
          <p:cNvPr id="9" name="Rect 9"/>
          <p:cNvSpPr/>
          <p:nvPr/>
        </p:nvSpPr>
        <p:spPr>
          <a:xfrm>
            <a:off x="4462272" y="1664208"/>
            <a:ext cx="3246120" cy="3154680"/>
          </a:xfrm>
          <a:prstGeom prst="rect">
            <a:avLst/>
          </a:prstGeom>
          <a:solidFill>
            <a:srgbClr val="FFFFFF"/>
          </a:solidFill>
          <a:ln w="9525">
            <a:solidFill>
              <a:srgbClr val="EBEBEB"/>
            </a:solidFill>
          </a:ln>
        </p:spPr>
        <p:txBody>
          <a:bodyPr/>
          <a:lstStyle/>
          <a:p>
            <a:endParaRPr lang="en-US"/>
          </a:p>
        </p:txBody>
      </p:sp>
      <p:sp>
        <p:nvSpPr>
          <p:cNvPr id="10" name="Rect 10"/>
          <p:cNvSpPr/>
          <p:nvPr/>
        </p:nvSpPr>
        <p:spPr>
          <a:xfrm>
            <a:off x="8266176" y="1664208"/>
            <a:ext cx="3246120" cy="3154680"/>
          </a:xfrm>
          <a:prstGeom prst="rect">
            <a:avLst/>
          </a:prstGeom>
          <a:solidFill>
            <a:srgbClr val="FFFFFF"/>
          </a:solidFill>
          <a:ln w="9525">
            <a:solidFill>
              <a:srgbClr val="EBEBEB"/>
            </a:solidFill>
          </a:ln>
        </p:spPr>
        <p:txBody>
          <a:bodyPr/>
          <a:lstStyle/>
          <a:p>
            <a:endParaRPr lang="en-US"/>
          </a:p>
        </p:txBody>
      </p:sp>
      <p:sp>
        <p:nvSpPr>
          <p:cNvPr id="11" name="Text 11"/>
          <p:cNvSpPr txBox="1"/>
          <p:nvPr/>
        </p:nvSpPr>
        <p:spPr>
          <a:xfrm>
            <a:off x="896112" y="1929384"/>
            <a:ext cx="2697480" cy="329184"/>
          </a:xfrm>
          <a:prstGeom prst="rect">
            <a:avLst/>
          </a:prstGeom>
          <a:noFill/>
          <a:ln>
            <a:noFill/>
          </a:ln>
        </p:spPr>
        <p:txBody>
          <a:bodyPr wrap="square" lIns="27432" tIns="27432" rIns="27432" bIns="27432">
            <a:normAutofit fontScale="92500" lnSpcReduction="20000"/>
          </a:bodyPr>
          <a:lstStyle/>
          <a:p>
            <a:pPr>
              <a:buNone/>
            </a:pPr>
            <a:r>
              <a:rPr lang="en-US" sz="2400" b="1">
                <a:solidFill>
                  <a:srgbClr val="2C3C43"/>
                </a:solidFill>
                <a:latin typeface="Trebuchet MS"/>
                <a:cs typeface="Trebuchet MS"/>
              </a:rPr>
              <a:t>Profitability</a:t>
            </a:r>
            <a:endParaRPr lang="en-US" sz="2400"/>
          </a:p>
        </p:txBody>
      </p:sp>
      <p:sp>
        <p:nvSpPr>
          <p:cNvPr id="12" name="Text 12"/>
          <p:cNvSpPr txBox="1"/>
          <p:nvPr/>
        </p:nvSpPr>
        <p:spPr>
          <a:xfrm>
            <a:off x="896112" y="2487168"/>
            <a:ext cx="2697480" cy="1051560"/>
          </a:xfrm>
          <a:prstGeom prst="rect">
            <a:avLst/>
          </a:prstGeom>
          <a:noFill/>
          <a:ln>
            <a:noFill/>
          </a:ln>
        </p:spPr>
        <p:txBody>
          <a:bodyPr wrap="square" lIns="27432" tIns="27432" rIns="27432" bIns="27432">
            <a:normAutofit fontScale="85000" lnSpcReduction="10000"/>
          </a:bodyPr>
          <a:lstStyle/>
          <a:p>
            <a:pPr>
              <a:lnSpc>
                <a:spcPct val="112000"/>
              </a:lnSpc>
              <a:buNone/>
            </a:pPr>
            <a:r>
              <a:rPr lang="en-US" sz="1900">
                <a:solidFill>
                  <a:srgbClr val="5F6B70"/>
                </a:solidFill>
                <a:latin typeface="Trebuchet MS"/>
                <a:cs typeface="Trebuchet MS"/>
              </a:rPr>
              <a:t>Do classic betting systems produce positive returns?</a:t>
            </a:r>
            <a:endParaRPr lang="en-US" sz="1900"/>
          </a:p>
          <a:p>
            <a:pPr>
              <a:lnSpc>
                <a:spcPct val="112000"/>
              </a:lnSpc>
              <a:buNone/>
            </a:pPr>
            <a:r>
              <a:rPr lang="en-US" sz="1900">
                <a:solidFill>
                  <a:srgbClr val="5F6B70"/>
                </a:solidFill>
                <a:latin typeface="Trebuchet MS"/>
                <a:cs typeface="Trebuchet MS"/>
              </a:rPr>
              <a:t>Measure net BTC/USD and streak profit rates.</a:t>
            </a:r>
            <a:endParaRPr lang="en-US" sz="1900"/>
          </a:p>
        </p:txBody>
      </p:sp>
      <p:sp>
        <p:nvSpPr>
          <p:cNvPr id="13" name="Text 13"/>
          <p:cNvSpPr txBox="1"/>
          <p:nvPr/>
        </p:nvSpPr>
        <p:spPr>
          <a:xfrm>
            <a:off x="896112" y="4023360"/>
            <a:ext cx="2697480" cy="438912"/>
          </a:xfrm>
          <a:prstGeom prst="rect">
            <a:avLst/>
          </a:prstGeom>
          <a:noFill/>
          <a:ln>
            <a:noFill/>
          </a:ln>
        </p:spPr>
        <p:txBody>
          <a:bodyPr wrap="square" lIns="27432" tIns="27432" rIns="27432" bIns="27432">
            <a:normAutofit fontScale="92500" lnSpcReduction="20000"/>
          </a:bodyPr>
          <a:lstStyle/>
          <a:p>
            <a:pPr>
              <a:buNone/>
            </a:pPr>
            <a:r>
              <a:rPr lang="en-US" sz="1600" b="1">
                <a:solidFill>
                  <a:srgbClr val="0077B6"/>
                </a:solidFill>
                <a:latin typeface="Trebuchet MS"/>
                <a:cs typeface="Trebuchet MS"/>
              </a:rPr>
              <a:t>Claim to test: strategy can beat house edge.</a:t>
            </a:r>
            <a:endParaRPr lang="en-US" sz="1600"/>
          </a:p>
        </p:txBody>
      </p:sp>
      <p:sp>
        <p:nvSpPr>
          <p:cNvPr id="14" name="Text 14"/>
          <p:cNvSpPr txBox="1"/>
          <p:nvPr/>
        </p:nvSpPr>
        <p:spPr>
          <a:xfrm>
            <a:off x="4700016" y="1929384"/>
            <a:ext cx="2697480" cy="329184"/>
          </a:xfrm>
          <a:prstGeom prst="rect">
            <a:avLst/>
          </a:prstGeom>
          <a:noFill/>
          <a:ln>
            <a:noFill/>
          </a:ln>
        </p:spPr>
        <p:txBody>
          <a:bodyPr wrap="square" lIns="27432" tIns="27432" rIns="27432" bIns="27432">
            <a:normAutofit fontScale="92500" lnSpcReduction="20000"/>
          </a:bodyPr>
          <a:lstStyle/>
          <a:p>
            <a:pPr>
              <a:buNone/>
            </a:pPr>
            <a:r>
              <a:rPr lang="en-US" sz="2400" b="1">
                <a:solidFill>
                  <a:srgbClr val="2C3C43"/>
                </a:solidFill>
                <a:latin typeface="Trebuchet MS"/>
                <a:cs typeface="Trebuchet MS"/>
              </a:rPr>
              <a:t>Automation</a:t>
            </a:r>
            <a:endParaRPr lang="en-US" sz="2400"/>
          </a:p>
        </p:txBody>
      </p:sp>
      <p:sp>
        <p:nvSpPr>
          <p:cNvPr id="15" name="Text 15"/>
          <p:cNvSpPr txBox="1"/>
          <p:nvPr/>
        </p:nvSpPr>
        <p:spPr>
          <a:xfrm>
            <a:off x="4700016" y="2487168"/>
            <a:ext cx="2697480" cy="1051560"/>
          </a:xfrm>
          <a:prstGeom prst="rect">
            <a:avLst/>
          </a:prstGeom>
          <a:noFill/>
          <a:ln>
            <a:noFill/>
          </a:ln>
        </p:spPr>
        <p:txBody>
          <a:bodyPr wrap="square" lIns="27432" tIns="27432" rIns="27432" bIns="27432">
            <a:normAutofit fontScale="85000" lnSpcReduction="10000"/>
          </a:bodyPr>
          <a:lstStyle/>
          <a:p>
            <a:pPr>
              <a:lnSpc>
                <a:spcPct val="112000"/>
              </a:lnSpc>
              <a:buNone/>
            </a:pPr>
            <a:r>
              <a:rPr lang="en-US" sz="1900">
                <a:solidFill>
                  <a:srgbClr val="5F6B70"/>
                </a:solidFill>
                <a:latin typeface="Trebuchet MS"/>
                <a:cs typeface="Trebuchet MS"/>
              </a:rPr>
              <a:t>Do betting sequences look manually executed?</a:t>
            </a:r>
            <a:endParaRPr lang="en-US" sz="1900"/>
          </a:p>
          <a:p>
            <a:pPr>
              <a:lnSpc>
                <a:spcPct val="112000"/>
              </a:lnSpc>
              <a:buNone/>
            </a:pPr>
            <a:r>
              <a:rPr lang="en-US" sz="1900">
                <a:solidFill>
                  <a:srgbClr val="5F6B70"/>
                </a:solidFill>
                <a:latin typeface="Trebuchet MS"/>
                <a:cs typeface="Trebuchet MS"/>
              </a:rPr>
              <a:t>Use block-height gaps and same-block runs.</a:t>
            </a:r>
            <a:endParaRPr lang="en-US" sz="1900"/>
          </a:p>
        </p:txBody>
      </p:sp>
      <p:sp>
        <p:nvSpPr>
          <p:cNvPr id="16" name="Text 16"/>
          <p:cNvSpPr txBox="1"/>
          <p:nvPr/>
        </p:nvSpPr>
        <p:spPr>
          <a:xfrm>
            <a:off x="4700016" y="4023360"/>
            <a:ext cx="2697480" cy="438912"/>
          </a:xfrm>
          <a:prstGeom prst="rect">
            <a:avLst/>
          </a:prstGeom>
          <a:noFill/>
          <a:ln>
            <a:noFill/>
          </a:ln>
        </p:spPr>
        <p:txBody>
          <a:bodyPr wrap="square" lIns="27432" tIns="27432" rIns="27432" bIns="27432">
            <a:normAutofit fontScale="92500" lnSpcReduction="20000"/>
          </a:bodyPr>
          <a:lstStyle/>
          <a:p>
            <a:pPr>
              <a:buNone/>
            </a:pPr>
            <a:r>
              <a:rPr lang="en-US" sz="1600" b="1">
                <a:solidFill>
                  <a:srgbClr val="0077B6"/>
                </a:solidFill>
                <a:latin typeface="Trebuchet MS"/>
                <a:cs typeface="Trebuchet MS"/>
              </a:rPr>
              <a:t>Claim to test: humans drove activity.</a:t>
            </a:r>
            <a:endParaRPr lang="en-US" sz="1600"/>
          </a:p>
        </p:txBody>
      </p:sp>
      <p:sp>
        <p:nvSpPr>
          <p:cNvPr id="17" name="Text 17"/>
          <p:cNvSpPr txBox="1"/>
          <p:nvPr/>
        </p:nvSpPr>
        <p:spPr>
          <a:xfrm>
            <a:off x="8503920" y="1929384"/>
            <a:ext cx="2697480" cy="329184"/>
          </a:xfrm>
          <a:prstGeom prst="rect">
            <a:avLst/>
          </a:prstGeom>
          <a:noFill/>
          <a:ln>
            <a:noFill/>
          </a:ln>
        </p:spPr>
        <p:txBody>
          <a:bodyPr wrap="square" lIns="27432" tIns="27432" rIns="27432" bIns="27432">
            <a:normAutofit fontScale="92500" lnSpcReduction="20000"/>
          </a:bodyPr>
          <a:lstStyle/>
          <a:p>
            <a:pPr>
              <a:buNone/>
            </a:pPr>
            <a:r>
              <a:rPr lang="en-US" sz="2400" b="1" dirty="0">
                <a:solidFill>
                  <a:srgbClr val="2C3C43"/>
                </a:solidFill>
                <a:latin typeface="Trebuchet MS"/>
                <a:cs typeface="Trebuchet MS"/>
              </a:rPr>
              <a:t>User-level </a:t>
            </a:r>
            <a:endParaRPr lang="en-US" sz="2400" dirty="0"/>
          </a:p>
        </p:txBody>
      </p:sp>
      <p:sp>
        <p:nvSpPr>
          <p:cNvPr id="18" name="Text 18"/>
          <p:cNvSpPr txBox="1"/>
          <p:nvPr/>
        </p:nvSpPr>
        <p:spPr>
          <a:xfrm>
            <a:off x="8503920" y="2487167"/>
            <a:ext cx="2697480" cy="1536193"/>
          </a:xfrm>
          <a:prstGeom prst="rect">
            <a:avLst/>
          </a:prstGeom>
          <a:noFill/>
          <a:ln>
            <a:noFill/>
          </a:ln>
        </p:spPr>
        <p:txBody>
          <a:bodyPr wrap="square" lIns="27432" tIns="27432" rIns="27432" bIns="27432">
            <a:normAutofit fontScale="85000" lnSpcReduction="10000"/>
          </a:bodyPr>
          <a:lstStyle/>
          <a:p>
            <a:pPr>
              <a:lnSpc>
                <a:spcPct val="112000"/>
              </a:lnSpc>
              <a:buNone/>
            </a:pPr>
            <a:r>
              <a:rPr lang="en-US" sz="1900" dirty="0">
                <a:solidFill>
                  <a:srgbClr val="5F6B70"/>
                </a:solidFill>
                <a:latin typeface="Trebuchet MS"/>
                <a:cs typeface="Trebuchet MS"/>
              </a:rPr>
              <a:t>Known </a:t>
            </a:r>
            <a:r>
              <a:rPr lang="en-US" sz="1900" dirty="0" err="1">
                <a:solidFill>
                  <a:srgbClr val="5F6B70"/>
                </a:solidFill>
                <a:latin typeface="Trebuchet MS"/>
                <a:cs typeface="Trebuchet MS"/>
              </a:rPr>
              <a:t>SatoshiDice</a:t>
            </a:r>
            <a:r>
              <a:rPr lang="en-US" sz="1900" dirty="0">
                <a:solidFill>
                  <a:srgbClr val="5F6B70"/>
                </a:solidFill>
                <a:latin typeface="Trebuchet MS"/>
                <a:cs typeface="Trebuchet MS"/>
              </a:rPr>
              <a:t> addresses identify wagers.</a:t>
            </a:r>
            <a:endParaRPr lang="en-US" sz="1900" dirty="0"/>
          </a:p>
          <a:p>
            <a:pPr>
              <a:lnSpc>
                <a:spcPct val="112000"/>
              </a:lnSpc>
              <a:buNone/>
            </a:pPr>
            <a:r>
              <a:rPr lang="en-US" sz="1900" dirty="0" err="1">
                <a:solidFill>
                  <a:srgbClr val="5F6B70"/>
                </a:solidFill>
                <a:latin typeface="Trebuchet MS"/>
                <a:cs typeface="Trebuchet MS"/>
              </a:rPr>
              <a:t>WalletExplorer</a:t>
            </a:r>
            <a:r>
              <a:rPr lang="en-US" sz="1900" dirty="0">
                <a:solidFill>
                  <a:srgbClr val="5F6B70"/>
                </a:solidFill>
                <a:latin typeface="Trebuchet MS"/>
                <a:cs typeface="Trebuchet MS"/>
              </a:rPr>
              <a:t> clustering links Bitcoin addresses to user wallets .</a:t>
            </a:r>
            <a:endParaRPr lang="en-US" sz="1900" dirty="0"/>
          </a:p>
        </p:txBody>
      </p:sp>
      <p:sp>
        <p:nvSpPr>
          <p:cNvPr id="19" name="Text 19"/>
          <p:cNvSpPr txBox="1"/>
          <p:nvPr/>
        </p:nvSpPr>
        <p:spPr>
          <a:xfrm>
            <a:off x="8503920" y="4023360"/>
            <a:ext cx="2697480" cy="438912"/>
          </a:xfrm>
          <a:prstGeom prst="rect">
            <a:avLst/>
          </a:prstGeom>
          <a:noFill/>
          <a:ln>
            <a:noFill/>
          </a:ln>
        </p:spPr>
        <p:txBody>
          <a:bodyPr wrap="square" lIns="27432" tIns="27432" rIns="27432" bIns="27432">
            <a:normAutofit fontScale="92500" lnSpcReduction="20000"/>
          </a:bodyPr>
          <a:lstStyle/>
          <a:p>
            <a:pPr>
              <a:buNone/>
            </a:pPr>
            <a:r>
              <a:rPr lang="en-US" sz="1600" b="1">
                <a:solidFill>
                  <a:srgbClr val="0077B6"/>
                </a:solidFill>
                <a:latin typeface="Trebuchet MS"/>
                <a:cs typeface="Trebuchet MS"/>
              </a:rPr>
              <a:t>Unit of analysis: wallet-level behavior.</a:t>
            </a:r>
            <a:endParaRPr lang="en-US" sz="16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FFFFFF"/>
          </a:solidFill>
          <a:ln>
            <a:noFill/>
          </a:ln>
        </p:spPr>
        <p:txBody>
          <a:bodyPr/>
          <a:lstStyle/>
          <a:p>
            <a:endParaRPr lang="en-US"/>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DATA CONSTRUCTION</a:t>
            </a:r>
            <a:endParaRPr lang="en-US" sz="100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rmAutofit fontScale="92500"/>
          </a:bodyPr>
          <a:lstStyle/>
          <a:p>
            <a:pPr>
              <a:lnSpc>
                <a:spcPct val="92000"/>
              </a:lnSpc>
              <a:buNone/>
            </a:pPr>
            <a:r>
              <a:rPr lang="en-US" sz="3400" b="1">
                <a:solidFill>
                  <a:srgbClr val="2C3C43"/>
                </a:solidFill>
                <a:latin typeface="Trebuchet MS"/>
                <a:cs typeface="Trebuchet MS"/>
              </a:rPr>
              <a:t>Wallet clustering links 307,774 players to 4.68M bets</a:t>
            </a:r>
            <a:endParaRPr lang="en-US" sz="3400"/>
          </a:p>
        </p:txBody>
      </p:sp>
      <p:sp>
        <p:nvSpPr>
          <p:cNvPr id="5" name="Rect 5"/>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p:cNvSpPr/>
          <p:nvPr/>
        </p:nvSpPr>
        <p:spPr>
          <a:xfrm>
            <a:off x="0" y="0"/>
            <a:ext cx="2868706" cy="32004"/>
          </a:xfrm>
          <a:prstGeom prst="rect">
            <a:avLst/>
          </a:prstGeom>
          <a:solidFill>
            <a:srgbClr val="4CC9F0"/>
          </a:solidFill>
          <a:ln>
            <a:noFill/>
          </a:ln>
        </p:spPr>
        <p:txBody>
          <a:bodyPr/>
          <a:lstStyle/>
          <a:p>
            <a:endParaRPr lang="en-US"/>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06</a:t>
            </a:r>
            <a:endParaRPr lang="en-US" sz="1000" dirty="0"/>
          </a:p>
        </p:txBody>
      </p:sp>
      <p:sp>
        <p:nvSpPr>
          <p:cNvPr id="9" name="Text 9"/>
          <p:cNvSpPr txBox="1"/>
          <p:nvPr/>
        </p:nvSpPr>
        <p:spPr>
          <a:xfrm>
            <a:off x="903236" y="1568196"/>
            <a:ext cx="3693100" cy="647878"/>
          </a:xfrm>
          <a:prstGeom prst="rect">
            <a:avLst/>
          </a:prstGeom>
          <a:noFill/>
          <a:ln>
            <a:noFill/>
          </a:ln>
        </p:spPr>
        <p:txBody>
          <a:bodyPr wrap="square" lIns="27432" tIns="27432" rIns="27432" bIns="27432">
            <a:normAutofit/>
          </a:bodyPr>
          <a:lstStyle/>
          <a:p>
            <a:pPr>
              <a:buNone/>
            </a:pPr>
            <a:r>
              <a:rPr lang="en-US" sz="2800" b="1">
                <a:solidFill>
                  <a:srgbClr val="2C3C43"/>
                </a:solidFill>
                <a:latin typeface="Trebuchet MS"/>
                <a:cs typeface="Trebuchet MS"/>
              </a:rPr>
              <a:t>Pipeline</a:t>
            </a:r>
            <a:endParaRPr lang="en-US" sz="2200"/>
          </a:p>
        </p:txBody>
      </p:sp>
      <p:sp>
        <p:nvSpPr>
          <p:cNvPr id="10" name="Text 10"/>
          <p:cNvSpPr txBox="1"/>
          <p:nvPr/>
        </p:nvSpPr>
        <p:spPr>
          <a:xfrm>
            <a:off x="796359" y="2259771"/>
            <a:ext cx="3552804" cy="2331720"/>
          </a:xfrm>
          <a:prstGeom prst="rect">
            <a:avLst/>
          </a:prstGeom>
          <a:noFill/>
          <a:ln>
            <a:noFill/>
          </a:ln>
        </p:spPr>
        <p:txBody>
          <a:bodyPr wrap="square" lIns="27432" tIns="27432" rIns="27432" bIns="27432">
            <a:normAutofit fontScale="92500" lnSpcReduction="20000"/>
          </a:bodyPr>
          <a:lstStyle/>
          <a:p>
            <a:pPr marL="285750" indent="-171450">
              <a:lnSpc>
                <a:spcPct val="112000"/>
              </a:lnSpc>
              <a:buFont typeface="Arial"/>
              <a:buChar char="•"/>
            </a:pPr>
            <a:r>
              <a:rPr lang="en-US" sz="2400" dirty="0">
                <a:solidFill>
                  <a:srgbClr val="5F6B70"/>
                </a:solidFill>
                <a:latin typeface="Trebuchet MS"/>
                <a:cs typeface="Trebuchet MS"/>
              </a:rPr>
              <a:t>WalletExplorer.com multi-input clusters</a:t>
            </a:r>
            <a:endParaRPr lang="en-US" sz="2400" dirty="0"/>
          </a:p>
          <a:p>
            <a:pPr marL="285750" indent="-171450">
              <a:lnSpc>
                <a:spcPct val="112000"/>
              </a:lnSpc>
              <a:buFont typeface="Arial"/>
              <a:buChar char="•"/>
            </a:pPr>
            <a:r>
              <a:rPr lang="en-US" sz="2400" dirty="0">
                <a:solidFill>
                  <a:srgbClr val="5F6B70"/>
                </a:solidFill>
                <a:latin typeface="Trebuchet MS"/>
                <a:cs typeface="Trebuchet MS"/>
              </a:rPr>
              <a:t>Per-wallet strategy reconstruction</a:t>
            </a:r>
          </a:p>
          <a:p>
            <a:pPr marL="285750" indent="-171450">
              <a:lnSpc>
                <a:spcPct val="112000"/>
              </a:lnSpc>
              <a:buFont typeface="Arial"/>
              <a:buChar char="•"/>
            </a:pPr>
            <a:r>
              <a:rPr lang="en-US" sz="2400" dirty="0">
                <a:solidFill>
                  <a:srgbClr val="5F6B70"/>
                </a:solidFill>
                <a:latin typeface="+mn-lt"/>
              </a:rPr>
              <a:t>Win = payout ≈ stake × multiplier; Loss = payout of 1 </a:t>
            </a:r>
            <a:r>
              <a:rPr lang="en-US" sz="2400" dirty="0" err="1">
                <a:solidFill>
                  <a:srgbClr val="5F6B70"/>
                </a:solidFill>
                <a:latin typeface="+mn-lt"/>
              </a:rPr>
              <a:t>satoshi</a:t>
            </a:r>
            <a:endParaRPr lang="en-US" sz="2400" dirty="0">
              <a:solidFill>
                <a:srgbClr val="5F6B70"/>
              </a:solidFill>
              <a:latin typeface="+mn-lt"/>
            </a:endParaRPr>
          </a:p>
        </p:txBody>
      </p:sp>
      <p:sp>
        <p:nvSpPr>
          <p:cNvPr id="13" name="Text 8">
            <a:extLst>
              <a:ext uri="{FF2B5EF4-FFF2-40B4-BE49-F238E27FC236}">
                <a16:creationId xmlns:a16="http://schemas.microsoft.com/office/drawing/2014/main" id="{32A77DA9-8A54-0E8B-05C7-B2C4A467DC43}"/>
              </a:ext>
            </a:extLst>
          </p:cNvPr>
          <p:cNvSpPr txBox="1"/>
          <p:nvPr/>
        </p:nvSpPr>
        <p:spPr>
          <a:xfrm>
            <a:off x="932688" y="5949375"/>
            <a:ext cx="6217920" cy="347472"/>
          </a:xfrm>
          <a:prstGeom prst="rect">
            <a:avLst/>
          </a:prstGeom>
          <a:noFill/>
          <a:ln>
            <a:noFill/>
          </a:ln>
        </p:spPr>
        <p:txBody>
          <a:bodyPr wrap="square" lIns="27432" tIns="27432" rIns="27432" bIns="27432">
            <a:normAutofit fontScale="92500"/>
          </a:bodyPr>
          <a:lstStyle/>
          <a:p>
            <a:pPr>
              <a:buNone/>
            </a:pPr>
            <a:r>
              <a:rPr lang="en-US" sz="2000" dirty="0">
                <a:solidFill>
                  <a:srgbClr val="2C3C43"/>
                </a:solidFill>
                <a:latin typeface="Trebuchet MS"/>
                <a:cs typeface="Trebuchet MS"/>
              </a:rPr>
              <a:t>Pipeline code: github.com/caltr98/SatoshiDiceAnalysis</a:t>
            </a:r>
            <a:endParaRPr lang="en-US" sz="2000" dirty="0"/>
          </a:p>
        </p:txBody>
      </p:sp>
      <p:sp>
        <p:nvSpPr>
          <p:cNvPr id="14" name="Text 9">
            <a:extLst>
              <a:ext uri="{FF2B5EF4-FFF2-40B4-BE49-F238E27FC236}">
                <a16:creationId xmlns:a16="http://schemas.microsoft.com/office/drawing/2014/main" id="{F436D73B-E8FA-2D24-CFE7-1C0F60D16B08}"/>
              </a:ext>
            </a:extLst>
          </p:cNvPr>
          <p:cNvSpPr txBox="1"/>
          <p:nvPr/>
        </p:nvSpPr>
        <p:spPr>
          <a:xfrm>
            <a:off x="932688" y="6406575"/>
            <a:ext cx="6217920" cy="347472"/>
          </a:xfrm>
          <a:prstGeom prst="rect">
            <a:avLst/>
          </a:prstGeom>
          <a:noFill/>
          <a:ln>
            <a:noFill/>
          </a:ln>
        </p:spPr>
        <p:txBody>
          <a:bodyPr wrap="square" lIns="27432" tIns="27432" rIns="27432" bIns="27432">
            <a:normAutofit lnSpcReduction="10000"/>
          </a:bodyPr>
          <a:lstStyle/>
          <a:p>
            <a:pPr>
              <a:buNone/>
            </a:pPr>
            <a:r>
              <a:rPr lang="en-US" sz="2000">
                <a:solidFill>
                  <a:srgbClr val="2C3C43"/>
                </a:solidFill>
                <a:latin typeface="Trebuchet MS"/>
                <a:cs typeface="Trebuchet MS"/>
              </a:rPr>
              <a:t>Dataset: 10.5281/zenodo.19512775</a:t>
            </a:r>
            <a:endParaRPr lang="en-US" sz="2000"/>
          </a:p>
        </p:txBody>
      </p:sp>
      <p:sp>
        <p:nvSpPr>
          <p:cNvPr id="16" name="Rect 11">
            <a:extLst>
              <a:ext uri="{FF2B5EF4-FFF2-40B4-BE49-F238E27FC236}">
                <a16:creationId xmlns:a16="http://schemas.microsoft.com/office/drawing/2014/main" id="{5F5B6517-D656-F15F-6F11-7D2D2884537E}"/>
              </a:ext>
            </a:extLst>
          </p:cNvPr>
          <p:cNvSpPr/>
          <p:nvPr/>
        </p:nvSpPr>
        <p:spPr>
          <a:xfrm>
            <a:off x="932688" y="5876223"/>
            <a:ext cx="6122630" cy="45719"/>
          </a:xfrm>
          <a:prstGeom prst="rect">
            <a:avLst/>
          </a:prstGeom>
          <a:solidFill>
            <a:srgbClr val="4CC9F0"/>
          </a:solidFill>
          <a:ln>
            <a:noFill/>
          </a:ln>
        </p:spPr>
        <p:txBody>
          <a:bodyPr/>
          <a:lstStyle/>
          <a:p>
            <a:endParaRPr lang="en-US"/>
          </a:p>
        </p:txBody>
      </p:sp>
      <p:pic>
        <p:nvPicPr>
          <p:cNvPr id="11" name="Picture 10">
            <a:extLst>
              <a:ext uri="{FF2B5EF4-FFF2-40B4-BE49-F238E27FC236}">
                <a16:creationId xmlns:a16="http://schemas.microsoft.com/office/drawing/2014/main" id="{74D78A4F-580D-0E4A-61DB-B96FEC85AEDC}"/>
              </a:ext>
            </a:extLst>
          </p:cNvPr>
          <p:cNvPicPr>
            <a:picLocks noChangeAspect="1"/>
          </p:cNvPicPr>
          <p:nvPr/>
        </p:nvPicPr>
        <p:blipFill>
          <a:blip r:embed="rId3"/>
          <a:stretch>
            <a:fillRect/>
          </a:stretch>
        </p:blipFill>
        <p:spPr>
          <a:xfrm>
            <a:off x="5499571" y="988656"/>
            <a:ext cx="6525942" cy="486013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32004"/>
            <a:ext cx="12192000" cy="6858000"/>
          </a:xfrm>
          <a:prstGeom prst="rect">
            <a:avLst/>
          </a:prstGeom>
          <a:solidFill>
            <a:srgbClr val="FFFFFF"/>
          </a:solidFill>
          <a:ln>
            <a:noFill/>
          </a:ln>
        </p:spPr>
        <p:txBody>
          <a:bodyPr/>
          <a:lstStyle/>
          <a:p>
            <a:endParaRPr/>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dirty="0">
                <a:solidFill>
                  <a:srgbClr val="5F6B70"/>
                </a:solidFill>
                <a:latin typeface="Trebuchet MS"/>
                <a:cs typeface="Trebuchet MS"/>
              </a:rPr>
              <a:t>DATA CONSTRUCTION</a:t>
            </a:r>
            <a:endParaRPr lang="en-US" sz="1000" dirty="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Autofit/>
          </a:bodyPr>
          <a:lstStyle/>
          <a:p>
            <a:pPr>
              <a:lnSpc>
                <a:spcPct val="92000"/>
              </a:lnSpc>
              <a:buNone/>
            </a:pPr>
            <a:r>
              <a:rPr lang="en-US" sz="3200" b="1">
                <a:solidFill>
                  <a:srgbClr val="2C3C43"/>
                </a:solidFill>
                <a:latin typeface="Trebuchet MS"/>
                <a:cs typeface="Trebuchet MS"/>
              </a:rPr>
              <a:t>The pipeline joins </a:t>
            </a:r>
            <a:r>
              <a:rPr lang="en-US" sz="3200" b="1" err="1">
                <a:solidFill>
                  <a:srgbClr val="2C3C43"/>
                </a:solidFill>
                <a:latin typeface="Trebuchet MS"/>
                <a:cs typeface="Trebuchet MS"/>
              </a:rPr>
              <a:t>WalletExplorer</a:t>
            </a:r>
            <a:r>
              <a:rPr lang="en-US" sz="3200" b="1">
                <a:solidFill>
                  <a:srgbClr val="2C3C43"/>
                </a:solidFill>
                <a:latin typeface="Trebuchet MS"/>
                <a:cs typeface="Trebuchet MS"/>
              </a:rPr>
              <a:t>, a full node, and strategy detection</a:t>
            </a:r>
            <a:endParaRPr lang="en-US" sz="3400"/>
          </a:p>
        </p:txBody>
      </p:sp>
      <p:sp>
        <p:nvSpPr>
          <p:cNvPr id="5" name="Rect 5"/>
          <p:cNvSpPr/>
          <p:nvPr/>
        </p:nvSpPr>
        <p:spPr>
          <a:xfrm>
            <a:off x="548640" y="1408176"/>
            <a:ext cx="11091672" cy="36576"/>
          </a:xfrm>
          <a:prstGeom prst="rect">
            <a:avLst/>
          </a:prstGeom>
          <a:solidFill>
            <a:srgbClr val="4CC9F0"/>
          </a:solidFill>
          <a:ln>
            <a:noFill/>
          </a:ln>
        </p:spPr>
        <p:txBody>
          <a:bodyPr/>
          <a:lstStyle/>
          <a:p>
            <a:endParaRPr/>
          </a:p>
        </p:txBody>
      </p:sp>
      <p:sp>
        <p:nvSpPr>
          <p:cNvPr id="6" name="Rect 6"/>
          <p:cNvSpPr/>
          <p:nvPr/>
        </p:nvSpPr>
        <p:spPr>
          <a:xfrm>
            <a:off x="0" y="0"/>
            <a:ext cx="2438400" cy="32004"/>
          </a:xfrm>
          <a:prstGeom prst="rect">
            <a:avLst/>
          </a:prstGeom>
          <a:solidFill>
            <a:srgbClr val="4CC9F0"/>
          </a:solidFill>
          <a:ln>
            <a:noFill/>
          </a:ln>
        </p:spPr>
        <p:txBody>
          <a:bodyPr/>
          <a:lstStyle/>
          <a:p>
            <a:endParaRPr/>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07</a:t>
            </a:r>
            <a:endParaRPr lang="en-US" sz="1000" dirty="0"/>
          </a:p>
        </p:txBody>
      </p:sp>
      <p:pic>
        <p:nvPicPr>
          <p:cNvPr id="9" name="Picture 8">
            <a:extLst>
              <a:ext uri="{FF2B5EF4-FFF2-40B4-BE49-F238E27FC236}">
                <a16:creationId xmlns:a16="http://schemas.microsoft.com/office/drawing/2014/main" id="{16AF4AC0-9B5B-E218-BF96-D9B77ECD5553}"/>
              </a:ext>
            </a:extLst>
          </p:cNvPr>
          <p:cNvPicPr>
            <a:picLocks noChangeAspect="1"/>
          </p:cNvPicPr>
          <p:nvPr/>
        </p:nvPicPr>
        <p:blipFill>
          <a:blip r:embed="rId3"/>
          <a:stretch>
            <a:fillRect/>
          </a:stretch>
        </p:blipFill>
        <p:spPr>
          <a:xfrm>
            <a:off x="86627" y="1542355"/>
            <a:ext cx="12192000" cy="514031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D02F3-CC2F-B50F-BE04-A25716B922A9}"/>
            </a:ext>
          </a:extLst>
        </p:cNvPr>
        <p:cNvGrpSpPr/>
        <p:nvPr/>
      </p:nvGrpSpPr>
      <p:grpSpPr>
        <a:xfrm>
          <a:off x="0" y="0"/>
          <a:ext cx="0" cy="0"/>
          <a:chOff x="0" y="0"/>
          <a:chExt cx="0" cy="0"/>
        </a:xfrm>
      </p:grpSpPr>
      <p:sp>
        <p:nvSpPr>
          <p:cNvPr id="2" name="Rect 2">
            <a:extLst>
              <a:ext uri="{FF2B5EF4-FFF2-40B4-BE49-F238E27FC236}">
                <a16:creationId xmlns:a16="http://schemas.microsoft.com/office/drawing/2014/main" id="{CF9DF920-CEA5-0B33-08A6-5985311A07CB}"/>
              </a:ext>
            </a:extLst>
          </p:cNvPr>
          <p:cNvSpPr/>
          <p:nvPr/>
        </p:nvSpPr>
        <p:spPr>
          <a:xfrm>
            <a:off x="0" y="0"/>
            <a:ext cx="12192000" cy="6858000"/>
          </a:xfrm>
          <a:prstGeom prst="rect">
            <a:avLst/>
          </a:prstGeom>
          <a:solidFill>
            <a:srgbClr val="FFFFFF"/>
          </a:solidFill>
          <a:ln>
            <a:noFill/>
          </a:ln>
        </p:spPr>
        <p:txBody>
          <a:bodyPr/>
          <a:lstStyle/>
          <a:p>
            <a:endParaRPr lang="en-US"/>
          </a:p>
        </p:txBody>
      </p:sp>
      <p:sp>
        <p:nvSpPr>
          <p:cNvPr id="3" name="Text 3">
            <a:extLst>
              <a:ext uri="{FF2B5EF4-FFF2-40B4-BE49-F238E27FC236}">
                <a16:creationId xmlns:a16="http://schemas.microsoft.com/office/drawing/2014/main" id="{4C627464-1DCC-C854-234C-A325615AA61B}"/>
              </a:ext>
            </a:extLst>
          </p:cNvPr>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en-US" sz="1000" b="1">
                <a:solidFill>
                  <a:srgbClr val="5F6B70"/>
                </a:solidFill>
                <a:latin typeface="Trebuchet MS"/>
                <a:cs typeface="Trebuchet MS"/>
              </a:rPr>
              <a:t>STRATEGY DETECTION</a:t>
            </a:r>
            <a:endParaRPr lang="en-US" sz="1000"/>
          </a:p>
        </p:txBody>
      </p:sp>
      <p:sp>
        <p:nvSpPr>
          <p:cNvPr id="4" name="Text 4">
            <a:extLst>
              <a:ext uri="{FF2B5EF4-FFF2-40B4-BE49-F238E27FC236}">
                <a16:creationId xmlns:a16="http://schemas.microsoft.com/office/drawing/2014/main" id="{38E232E5-BF63-AD12-E1BC-CE8ABAB33F5C}"/>
              </a:ext>
            </a:extLst>
          </p:cNvPr>
          <p:cNvSpPr txBox="1"/>
          <p:nvPr/>
        </p:nvSpPr>
        <p:spPr>
          <a:xfrm>
            <a:off x="548640" y="493776"/>
            <a:ext cx="10287000" cy="896112"/>
          </a:xfrm>
          <a:prstGeom prst="rect">
            <a:avLst/>
          </a:prstGeom>
          <a:noFill/>
          <a:ln>
            <a:noFill/>
          </a:ln>
        </p:spPr>
        <p:txBody>
          <a:bodyPr wrap="square" lIns="27432" tIns="27432" rIns="27432" bIns="27432">
            <a:normAutofit fontScale="92500" lnSpcReduction="10000"/>
          </a:bodyPr>
          <a:lstStyle/>
          <a:p>
            <a:pPr>
              <a:lnSpc>
                <a:spcPct val="92000"/>
              </a:lnSpc>
              <a:buNone/>
            </a:pPr>
            <a:r>
              <a:rPr lang="en-US" sz="3400" b="1">
                <a:solidFill>
                  <a:srgbClr val="2C3C43"/>
                </a:solidFill>
                <a:latin typeface="Trebuchet MS"/>
                <a:cs typeface="Trebuchet MS"/>
              </a:rPr>
              <a:t>Progression rules leave deterministic fingerprints in the ledger</a:t>
            </a:r>
            <a:endParaRPr lang="en-US" sz="3400"/>
          </a:p>
        </p:txBody>
      </p:sp>
      <p:sp>
        <p:nvSpPr>
          <p:cNvPr id="5" name="Rect 5">
            <a:extLst>
              <a:ext uri="{FF2B5EF4-FFF2-40B4-BE49-F238E27FC236}">
                <a16:creationId xmlns:a16="http://schemas.microsoft.com/office/drawing/2014/main" id="{265F4F80-9FAD-B74F-AAA7-AC1334EC9F93}"/>
              </a:ext>
            </a:extLst>
          </p:cNvPr>
          <p:cNvSpPr/>
          <p:nvPr/>
        </p:nvSpPr>
        <p:spPr>
          <a:xfrm>
            <a:off x="548640" y="1408176"/>
            <a:ext cx="1051560" cy="50292"/>
          </a:xfrm>
          <a:prstGeom prst="rect">
            <a:avLst/>
          </a:prstGeom>
          <a:solidFill>
            <a:srgbClr val="4CC9F0"/>
          </a:solidFill>
          <a:ln>
            <a:noFill/>
          </a:ln>
        </p:spPr>
        <p:txBody>
          <a:bodyPr/>
          <a:lstStyle/>
          <a:p>
            <a:endParaRPr lang="en-US"/>
          </a:p>
        </p:txBody>
      </p:sp>
      <p:sp>
        <p:nvSpPr>
          <p:cNvPr id="6" name="Rect 6">
            <a:extLst>
              <a:ext uri="{FF2B5EF4-FFF2-40B4-BE49-F238E27FC236}">
                <a16:creationId xmlns:a16="http://schemas.microsoft.com/office/drawing/2014/main" id="{D6448C2D-2664-4555-AADA-0E9BAA51AFB8}"/>
              </a:ext>
            </a:extLst>
          </p:cNvPr>
          <p:cNvSpPr/>
          <p:nvPr/>
        </p:nvSpPr>
        <p:spPr>
          <a:xfrm>
            <a:off x="0" y="0"/>
            <a:ext cx="3585882" cy="32004"/>
          </a:xfrm>
          <a:prstGeom prst="rect">
            <a:avLst/>
          </a:prstGeom>
          <a:solidFill>
            <a:srgbClr val="4CC9F0"/>
          </a:solidFill>
          <a:ln>
            <a:noFill/>
          </a:ln>
        </p:spPr>
        <p:txBody>
          <a:bodyPr/>
          <a:lstStyle/>
          <a:p>
            <a:endParaRPr lang="en-US"/>
          </a:p>
        </p:txBody>
      </p:sp>
      <p:sp>
        <p:nvSpPr>
          <p:cNvPr id="7" name="Text 7">
            <a:extLst>
              <a:ext uri="{FF2B5EF4-FFF2-40B4-BE49-F238E27FC236}">
                <a16:creationId xmlns:a16="http://schemas.microsoft.com/office/drawing/2014/main" id="{6AB14432-67CA-5DE4-A6DB-AEFF5CB4BB33}"/>
              </a:ext>
            </a:extLst>
          </p:cNvPr>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08</a:t>
            </a:r>
            <a:endParaRPr lang="en-US" sz="1000" dirty="0"/>
          </a:p>
        </p:txBody>
      </p:sp>
      <p:sp>
        <p:nvSpPr>
          <p:cNvPr id="8" name="Rect 8">
            <a:extLst>
              <a:ext uri="{FF2B5EF4-FFF2-40B4-BE49-F238E27FC236}">
                <a16:creationId xmlns:a16="http://schemas.microsoft.com/office/drawing/2014/main" id="{6CC8F364-0831-00B3-06C2-1A78EFCC6841}"/>
              </a:ext>
            </a:extLst>
          </p:cNvPr>
          <p:cNvSpPr/>
          <p:nvPr/>
        </p:nvSpPr>
        <p:spPr>
          <a:xfrm>
            <a:off x="713232" y="1709928"/>
            <a:ext cx="3127248" cy="3401568"/>
          </a:xfrm>
          <a:prstGeom prst="rect">
            <a:avLst/>
          </a:prstGeom>
          <a:solidFill>
            <a:srgbClr val="FFFFFF"/>
          </a:solidFill>
          <a:ln w="9525">
            <a:solidFill>
              <a:srgbClr val="EBEBEB"/>
            </a:solidFill>
          </a:ln>
        </p:spPr>
        <p:txBody>
          <a:bodyPr/>
          <a:lstStyle/>
          <a:p>
            <a:endParaRPr lang="en-US"/>
          </a:p>
        </p:txBody>
      </p:sp>
      <p:sp>
        <p:nvSpPr>
          <p:cNvPr id="9" name="Rect 9">
            <a:extLst>
              <a:ext uri="{FF2B5EF4-FFF2-40B4-BE49-F238E27FC236}">
                <a16:creationId xmlns:a16="http://schemas.microsoft.com/office/drawing/2014/main" id="{429B9E5A-51A6-B674-A165-895EA874ED27}"/>
              </a:ext>
            </a:extLst>
          </p:cNvPr>
          <p:cNvSpPr/>
          <p:nvPr/>
        </p:nvSpPr>
        <p:spPr>
          <a:xfrm>
            <a:off x="4526280" y="1709928"/>
            <a:ext cx="3127248" cy="3401568"/>
          </a:xfrm>
          <a:prstGeom prst="rect">
            <a:avLst/>
          </a:prstGeom>
          <a:solidFill>
            <a:srgbClr val="FFFFFF"/>
          </a:solidFill>
          <a:ln w="9525">
            <a:solidFill>
              <a:srgbClr val="EBEBEB"/>
            </a:solidFill>
          </a:ln>
        </p:spPr>
        <p:txBody>
          <a:bodyPr/>
          <a:lstStyle/>
          <a:p>
            <a:endParaRPr lang="en-US"/>
          </a:p>
        </p:txBody>
      </p:sp>
      <p:sp>
        <p:nvSpPr>
          <p:cNvPr id="10" name="Rect 10">
            <a:extLst>
              <a:ext uri="{FF2B5EF4-FFF2-40B4-BE49-F238E27FC236}">
                <a16:creationId xmlns:a16="http://schemas.microsoft.com/office/drawing/2014/main" id="{EB44FA36-BA98-C89D-40DD-ED70F5283880}"/>
              </a:ext>
            </a:extLst>
          </p:cNvPr>
          <p:cNvSpPr/>
          <p:nvPr/>
        </p:nvSpPr>
        <p:spPr>
          <a:xfrm>
            <a:off x="8339328" y="1709928"/>
            <a:ext cx="3127248" cy="3401568"/>
          </a:xfrm>
          <a:prstGeom prst="rect">
            <a:avLst/>
          </a:prstGeom>
          <a:solidFill>
            <a:srgbClr val="FFFFFF"/>
          </a:solidFill>
          <a:ln w="9525">
            <a:solidFill>
              <a:srgbClr val="EBEBEB"/>
            </a:solidFill>
          </a:ln>
        </p:spPr>
        <p:txBody>
          <a:bodyPr/>
          <a:lstStyle/>
          <a:p>
            <a:endParaRPr lang="en-US"/>
          </a:p>
        </p:txBody>
      </p:sp>
      <p:sp>
        <p:nvSpPr>
          <p:cNvPr id="11" name="Text 11">
            <a:extLst>
              <a:ext uri="{FF2B5EF4-FFF2-40B4-BE49-F238E27FC236}">
                <a16:creationId xmlns:a16="http://schemas.microsoft.com/office/drawing/2014/main" id="{7A5EC82C-2E53-E3AB-020B-E049998F372D}"/>
              </a:ext>
            </a:extLst>
          </p:cNvPr>
          <p:cNvSpPr txBox="1"/>
          <p:nvPr/>
        </p:nvSpPr>
        <p:spPr>
          <a:xfrm>
            <a:off x="932688" y="1993392"/>
            <a:ext cx="2651760" cy="320040"/>
          </a:xfrm>
          <a:prstGeom prst="rect">
            <a:avLst/>
          </a:prstGeom>
          <a:noFill/>
          <a:ln>
            <a:noFill/>
          </a:ln>
        </p:spPr>
        <p:txBody>
          <a:bodyPr wrap="square" lIns="27432" tIns="27432" rIns="27432" bIns="27432">
            <a:normAutofit fontScale="85000" lnSpcReduction="20000"/>
          </a:bodyPr>
          <a:lstStyle/>
          <a:p>
            <a:pPr>
              <a:buNone/>
            </a:pPr>
            <a:r>
              <a:rPr lang="en-US" sz="2400" b="1">
                <a:solidFill>
                  <a:srgbClr val="2C3C43"/>
                </a:solidFill>
                <a:latin typeface="Trebuchet MS"/>
                <a:cs typeface="Trebuchet MS"/>
              </a:rPr>
              <a:t>Flat betting</a:t>
            </a:r>
            <a:endParaRPr lang="en-US" sz="2400"/>
          </a:p>
        </p:txBody>
      </p:sp>
      <p:sp>
        <p:nvSpPr>
          <p:cNvPr id="12" name="Text 12">
            <a:extLst>
              <a:ext uri="{FF2B5EF4-FFF2-40B4-BE49-F238E27FC236}">
                <a16:creationId xmlns:a16="http://schemas.microsoft.com/office/drawing/2014/main" id="{7B344080-8D33-BFD3-8559-591AD8A9B4CD}"/>
              </a:ext>
            </a:extLst>
          </p:cNvPr>
          <p:cNvSpPr txBox="1"/>
          <p:nvPr/>
        </p:nvSpPr>
        <p:spPr>
          <a:xfrm>
            <a:off x="932688" y="2523744"/>
            <a:ext cx="2578608" cy="1417320"/>
          </a:xfrm>
          <a:prstGeom prst="rect">
            <a:avLst/>
          </a:prstGeom>
          <a:noFill/>
          <a:ln>
            <a:noFill/>
          </a:ln>
        </p:spPr>
        <p:txBody>
          <a:bodyPr wrap="square" lIns="27432" tIns="27432" rIns="27432" bIns="27432">
            <a:normAutofit/>
          </a:bodyPr>
          <a:lstStyle/>
          <a:p>
            <a:pPr marL="285750" indent="-171450">
              <a:lnSpc>
                <a:spcPct val="112000"/>
              </a:lnSpc>
              <a:buFont typeface="Arial"/>
              <a:buChar char="•"/>
            </a:pPr>
            <a:r>
              <a:rPr lang="en-US" sz="1900">
                <a:solidFill>
                  <a:srgbClr val="5F6B70"/>
                </a:solidFill>
                <a:latin typeface="Trebuchet MS"/>
                <a:cs typeface="Trebuchet MS"/>
              </a:rPr>
              <a:t>Constant stake</a:t>
            </a:r>
            <a:endParaRPr lang="en-US" sz="1900"/>
          </a:p>
          <a:p>
            <a:pPr marL="285750" indent="-171450">
              <a:lnSpc>
                <a:spcPct val="112000"/>
              </a:lnSpc>
              <a:buFont typeface="Arial"/>
              <a:buChar char="•"/>
            </a:pPr>
            <a:r>
              <a:rPr lang="en-US" sz="1900">
                <a:solidFill>
                  <a:srgbClr val="5F6B70"/>
                </a:solidFill>
                <a:latin typeface="Trebuchet MS"/>
                <a:cs typeface="Trebuchet MS"/>
              </a:rPr>
              <a:t>No progression</a:t>
            </a:r>
            <a:endParaRPr lang="en-US" sz="1900"/>
          </a:p>
        </p:txBody>
      </p:sp>
      <p:sp>
        <p:nvSpPr>
          <p:cNvPr id="13" name="Text 13">
            <a:extLst>
              <a:ext uri="{FF2B5EF4-FFF2-40B4-BE49-F238E27FC236}">
                <a16:creationId xmlns:a16="http://schemas.microsoft.com/office/drawing/2014/main" id="{207D3FE6-0EB0-4AE6-2E18-86B57EA1DF4B}"/>
              </a:ext>
            </a:extLst>
          </p:cNvPr>
          <p:cNvSpPr txBox="1"/>
          <p:nvPr/>
        </p:nvSpPr>
        <p:spPr>
          <a:xfrm>
            <a:off x="932688" y="4407408"/>
            <a:ext cx="2578608" cy="320040"/>
          </a:xfrm>
          <a:prstGeom prst="rect">
            <a:avLst/>
          </a:prstGeom>
          <a:noFill/>
          <a:ln>
            <a:noFill/>
          </a:ln>
        </p:spPr>
        <p:txBody>
          <a:bodyPr wrap="square" lIns="27432" tIns="27432" rIns="27432" bIns="27432">
            <a:normAutofit fontScale="92500" lnSpcReduction="10000"/>
          </a:bodyPr>
          <a:lstStyle/>
          <a:p>
            <a:pPr>
              <a:buNone/>
            </a:pPr>
            <a:r>
              <a:rPr lang="en-US" sz="2000" b="1" dirty="0">
                <a:solidFill>
                  <a:srgbClr val="0077B6"/>
                </a:solidFill>
                <a:latin typeface="Trebuchet MS"/>
                <a:cs typeface="Trebuchet MS"/>
              </a:rPr>
              <a:t>12,484 wallets</a:t>
            </a:r>
            <a:endParaRPr lang="en-US" sz="2000" dirty="0"/>
          </a:p>
        </p:txBody>
      </p:sp>
      <p:sp>
        <p:nvSpPr>
          <p:cNvPr id="14" name="Text 14">
            <a:extLst>
              <a:ext uri="{FF2B5EF4-FFF2-40B4-BE49-F238E27FC236}">
                <a16:creationId xmlns:a16="http://schemas.microsoft.com/office/drawing/2014/main" id="{BFC184CD-2655-86B3-153D-BAABB6593045}"/>
              </a:ext>
            </a:extLst>
          </p:cNvPr>
          <p:cNvSpPr txBox="1"/>
          <p:nvPr/>
        </p:nvSpPr>
        <p:spPr>
          <a:xfrm>
            <a:off x="4745736" y="1993392"/>
            <a:ext cx="2651760" cy="320040"/>
          </a:xfrm>
          <a:prstGeom prst="rect">
            <a:avLst/>
          </a:prstGeom>
          <a:noFill/>
          <a:ln>
            <a:noFill/>
          </a:ln>
        </p:spPr>
        <p:txBody>
          <a:bodyPr wrap="square" lIns="27432" tIns="27432" rIns="27432" bIns="27432">
            <a:normAutofit fontScale="85000" lnSpcReduction="20000"/>
          </a:bodyPr>
          <a:lstStyle/>
          <a:p>
            <a:pPr>
              <a:buNone/>
            </a:pPr>
            <a:r>
              <a:rPr lang="en-US" sz="2400" b="1">
                <a:solidFill>
                  <a:srgbClr val="2C3C43"/>
                </a:solidFill>
                <a:latin typeface="Trebuchet MS"/>
                <a:cs typeface="Trebuchet MS"/>
              </a:rPr>
              <a:t>Martingale</a:t>
            </a:r>
            <a:endParaRPr lang="en-US" sz="2400"/>
          </a:p>
        </p:txBody>
      </p:sp>
      <p:sp>
        <p:nvSpPr>
          <p:cNvPr id="15" name="Text 15">
            <a:extLst>
              <a:ext uri="{FF2B5EF4-FFF2-40B4-BE49-F238E27FC236}">
                <a16:creationId xmlns:a16="http://schemas.microsoft.com/office/drawing/2014/main" id="{A47A711B-5B07-2EE5-CB1F-8B2A4F65F55E}"/>
              </a:ext>
            </a:extLst>
          </p:cNvPr>
          <p:cNvSpPr txBox="1"/>
          <p:nvPr/>
        </p:nvSpPr>
        <p:spPr>
          <a:xfrm>
            <a:off x="4745736" y="2523744"/>
            <a:ext cx="2578608" cy="1417320"/>
          </a:xfrm>
          <a:prstGeom prst="rect">
            <a:avLst/>
          </a:prstGeom>
          <a:noFill/>
          <a:ln>
            <a:noFill/>
          </a:ln>
        </p:spPr>
        <p:txBody>
          <a:bodyPr wrap="square" lIns="27432" tIns="27432" rIns="27432" bIns="27432">
            <a:normAutofit/>
          </a:bodyPr>
          <a:lstStyle/>
          <a:p>
            <a:pPr marL="285750" indent="-171450">
              <a:lnSpc>
                <a:spcPct val="112000"/>
              </a:lnSpc>
              <a:buFont typeface="Arial"/>
              <a:buChar char="•"/>
            </a:pPr>
            <a:r>
              <a:rPr lang="en-US" sz="1900">
                <a:solidFill>
                  <a:srgbClr val="5F6B70"/>
                </a:solidFill>
                <a:latin typeface="Trebuchet MS"/>
                <a:cs typeface="Trebuchet MS"/>
              </a:rPr>
              <a:t>Loss: multiply stake</a:t>
            </a:r>
            <a:endParaRPr lang="en-US" sz="1900"/>
          </a:p>
          <a:p>
            <a:pPr marL="285750" indent="-171450">
              <a:lnSpc>
                <a:spcPct val="112000"/>
              </a:lnSpc>
              <a:buFont typeface="Arial"/>
              <a:buChar char="•"/>
            </a:pPr>
            <a:r>
              <a:rPr lang="en-US" sz="1900">
                <a:solidFill>
                  <a:srgbClr val="5F6B70"/>
                </a:solidFill>
                <a:latin typeface="Trebuchet MS"/>
                <a:cs typeface="Trebuchet MS"/>
              </a:rPr>
              <a:t>Win: reset to base</a:t>
            </a:r>
            <a:endParaRPr lang="en-US" sz="1900"/>
          </a:p>
        </p:txBody>
      </p:sp>
      <p:sp>
        <p:nvSpPr>
          <p:cNvPr id="16" name="Text 16">
            <a:extLst>
              <a:ext uri="{FF2B5EF4-FFF2-40B4-BE49-F238E27FC236}">
                <a16:creationId xmlns:a16="http://schemas.microsoft.com/office/drawing/2014/main" id="{C97D591C-5728-1B05-AB6C-9705B0A9ADD5}"/>
              </a:ext>
            </a:extLst>
          </p:cNvPr>
          <p:cNvSpPr txBox="1"/>
          <p:nvPr/>
        </p:nvSpPr>
        <p:spPr>
          <a:xfrm>
            <a:off x="4745736" y="4407408"/>
            <a:ext cx="2578608" cy="320040"/>
          </a:xfrm>
          <a:prstGeom prst="rect">
            <a:avLst/>
          </a:prstGeom>
          <a:noFill/>
          <a:ln>
            <a:noFill/>
          </a:ln>
        </p:spPr>
        <p:txBody>
          <a:bodyPr wrap="square" lIns="27432" tIns="27432" rIns="27432" bIns="27432">
            <a:normAutofit fontScale="92500" lnSpcReduction="10000"/>
          </a:bodyPr>
          <a:lstStyle/>
          <a:p>
            <a:pPr>
              <a:buNone/>
            </a:pPr>
            <a:r>
              <a:rPr lang="en-US" sz="2000" b="1">
                <a:solidFill>
                  <a:srgbClr val="0077B6"/>
                </a:solidFill>
                <a:latin typeface="Trebuchet MS"/>
                <a:cs typeface="Trebuchet MS"/>
              </a:rPr>
              <a:t>10,909 wallets</a:t>
            </a:r>
            <a:endParaRPr lang="en-US" sz="2000"/>
          </a:p>
        </p:txBody>
      </p:sp>
      <p:sp>
        <p:nvSpPr>
          <p:cNvPr id="17" name="Text 17">
            <a:extLst>
              <a:ext uri="{FF2B5EF4-FFF2-40B4-BE49-F238E27FC236}">
                <a16:creationId xmlns:a16="http://schemas.microsoft.com/office/drawing/2014/main" id="{864BA9F0-5959-3576-9208-E6D1E58C774E}"/>
              </a:ext>
            </a:extLst>
          </p:cNvPr>
          <p:cNvSpPr txBox="1"/>
          <p:nvPr/>
        </p:nvSpPr>
        <p:spPr>
          <a:xfrm>
            <a:off x="8558784" y="1993392"/>
            <a:ext cx="2651760" cy="320040"/>
          </a:xfrm>
          <a:prstGeom prst="rect">
            <a:avLst/>
          </a:prstGeom>
          <a:noFill/>
          <a:ln>
            <a:noFill/>
          </a:ln>
        </p:spPr>
        <p:txBody>
          <a:bodyPr wrap="square" lIns="27432" tIns="27432" rIns="27432" bIns="27432">
            <a:normAutofit fontScale="85000" lnSpcReduction="20000"/>
          </a:bodyPr>
          <a:lstStyle/>
          <a:p>
            <a:pPr>
              <a:buNone/>
            </a:pPr>
            <a:r>
              <a:rPr lang="en-US" sz="2400" b="1">
                <a:solidFill>
                  <a:srgbClr val="2C3C43"/>
                </a:solidFill>
                <a:latin typeface="Trebuchet MS"/>
                <a:cs typeface="Trebuchet MS"/>
              </a:rPr>
              <a:t>D'Alembert</a:t>
            </a:r>
            <a:endParaRPr lang="en-US" sz="2400"/>
          </a:p>
        </p:txBody>
      </p:sp>
      <p:sp>
        <p:nvSpPr>
          <p:cNvPr id="18" name="Text 18">
            <a:extLst>
              <a:ext uri="{FF2B5EF4-FFF2-40B4-BE49-F238E27FC236}">
                <a16:creationId xmlns:a16="http://schemas.microsoft.com/office/drawing/2014/main" id="{A6F5EB23-6A93-8CE6-1C12-5FFA40BFFCE2}"/>
              </a:ext>
            </a:extLst>
          </p:cNvPr>
          <p:cNvSpPr txBox="1"/>
          <p:nvPr/>
        </p:nvSpPr>
        <p:spPr>
          <a:xfrm>
            <a:off x="8558784" y="2523744"/>
            <a:ext cx="2578608" cy="1417320"/>
          </a:xfrm>
          <a:prstGeom prst="rect">
            <a:avLst/>
          </a:prstGeom>
          <a:noFill/>
          <a:ln>
            <a:noFill/>
          </a:ln>
        </p:spPr>
        <p:txBody>
          <a:bodyPr wrap="square" lIns="27432" tIns="27432" rIns="27432" bIns="27432">
            <a:normAutofit/>
          </a:bodyPr>
          <a:lstStyle/>
          <a:p>
            <a:pPr marL="285750" indent="-171450">
              <a:lnSpc>
                <a:spcPct val="112000"/>
              </a:lnSpc>
              <a:buFont typeface="Arial"/>
              <a:buChar char="•"/>
            </a:pPr>
            <a:r>
              <a:rPr lang="en-US" sz="1900">
                <a:solidFill>
                  <a:srgbClr val="5F6B70"/>
                </a:solidFill>
                <a:latin typeface="Trebuchet MS"/>
                <a:cs typeface="Trebuchet MS"/>
              </a:rPr>
              <a:t>Loss: add one step</a:t>
            </a:r>
            <a:endParaRPr lang="en-US" sz="1900"/>
          </a:p>
          <a:p>
            <a:pPr marL="285750" indent="-171450">
              <a:lnSpc>
                <a:spcPct val="112000"/>
              </a:lnSpc>
              <a:buFont typeface="Arial"/>
              <a:buChar char="•"/>
            </a:pPr>
            <a:r>
              <a:rPr lang="en-US" sz="1900">
                <a:solidFill>
                  <a:srgbClr val="5F6B70"/>
                </a:solidFill>
                <a:latin typeface="Trebuchet MS"/>
                <a:cs typeface="Trebuchet MS"/>
              </a:rPr>
              <a:t>Win: subtract one step</a:t>
            </a:r>
            <a:endParaRPr lang="en-US" sz="1900"/>
          </a:p>
        </p:txBody>
      </p:sp>
      <p:sp>
        <p:nvSpPr>
          <p:cNvPr id="19" name="Text 19">
            <a:extLst>
              <a:ext uri="{FF2B5EF4-FFF2-40B4-BE49-F238E27FC236}">
                <a16:creationId xmlns:a16="http://schemas.microsoft.com/office/drawing/2014/main" id="{3B7A7FC2-C352-4CCE-76B9-39F45D540387}"/>
              </a:ext>
            </a:extLst>
          </p:cNvPr>
          <p:cNvSpPr txBox="1"/>
          <p:nvPr/>
        </p:nvSpPr>
        <p:spPr>
          <a:xfrm>
            <a:off x="8558784" y="4407408"/>
            <a:ext cx="2578608" cy="320040"/>
          </a:xfrm>
          <a:prstGeom prst="rect">
            <a:avLst/>
          </a:prstGeom>
          <a:noFill/>
          <a:ln>
            <a:noFill/>
          </a:ln>
        </p:spPr>
        <p:txBody>
          <a:bodyPr wrap="square" lIns="27432" tIns="27432" rIns="27432" bIns="27432">
            <a:normAutofit fontScale="92500" lnSpcReduction="10000"/>
          </a:bodyPr>
          <a:lstStyle/>
          <a:p>
            <a:pPr>
              <a:buNone/>
            </a:pPr>
            <a:r>
              <a:rPr lang="en-US" sz="2000" b="1">
                <a:solidFill>
                  <a:srgbClr val="0077B6"/>
                </a:solidFill>
                <a:latin typeface="Trebuchet MS"/>
                <a:cs typeface="Trebuchet MS"/>
              </a:rPr>
              <a:t>211 wallets</a:t>
            </a:r>
            <a:endParaRPr lang="en-US" sz="2000"/>
          </a:p>
        </p:txBody>
      </p:sp>
    </p:spTree>
    <p:extLst>
      <p:ext uri="{BB962C8B-B14F-4D97-AF65-F5344CB8AC3E}">
        <p14:creationId xmlns:p14="http://schemas.microsoft.com/office/powerpoint/2010/main" val="277135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 8">
            <a:extLst>
              <a:ext uri="{FF2B5EF4-FFF2-40B4-BE49-F238E27FC236}">
                <a16:creationId xmlns:a16="http://schemas.microsoft.com/office/drawing/2014/main" id="{C9F2130B-7B6C-8BA4-F5DF-327FF1D9849E}"/>
              </a:ext>
            </a:extLst>
          </p:cNvPr>
          <p:cNvSpPr/>
          <p:nvPr/>
        </p:nvSpPr>
        <p:spPr>
          <a:xfrm>
            <a:off x="713232" y="4704080"/>
            <a:ext cx="3246120" cy="1401618"/>
          </a:xfrm>
          <a:prstGeom prst="rect">
            <a:avLst/>
          </a:prstGeom>
          <a:solidFill>
            <a:srgbClr val="FFFFFF"/>
          </a:solidFill>
          <a:ln w="9525">
            <a:solidFill>
              <a:srgbClr val="EBEBEB"/>
            </a:solidFill>
          </a:ln>
        </p:spPr>
        <p:txBody>
          <a:bodyPr/>
          <a:lstStyle/>
          <a:p>
            <a:endParaRPr/>
          </a:p>
        </p:txBody>
      </p:sp>
      <p:sp>
        <p:nvSpPr>
          <p:cNvPr id="3" name="Text 3"/>
          <p:cNvSpPr txBox="1"/>
          <p:nvPr/>
        </p:nvSpPr>
        <p:spPr>
          <a:xfrm>
            <a:off x="566928" y="201168"/>
            <a:ext cx="3474720" cy="274320"/>
          </a:xfrm>
          <a:prstGeom prst="rect">
            <a:avLst/>
          </a:prstGeom>
          <a:noFill/>
          <a:ln>
            <a:noFill/>
          </a:ln>
        </p:spPr>
        <p:txBody>
          <a:bodyPr wrap="square" lIns="27432" tIns="27432" rIns="27432" bIns="27432">
            <a:normAutofit/>
          </a:bodyPr>
          <a:lstStyle/>
          <a:p>
            <a:pPr>
              <a:buNone/>
            </a:pPr>
            <a:r>
              <a:rPr lang="it-IT" sz="1000" b="1" dirty="0">
                <a:solidFill>
                  <a:srgbClr val="5F6B70"/>
                </a:solidFill>
                <a:latin typeface="Trebuchet MS"/>
              </a:rPr>
              <a:t>S</a:t>
            </a:r>
            <a:r>
              <a:rPr lang="en-US" sz="1000" b="1" dirty="0">
                <a:solidFill>
                  <a:srgbClr val="5F6B70"/>
                </a:solidFill>
                <a:latin typeface="Trebuchet MS"/>
              </a:rPr>
              <a:t>TRATEGY DETECTION</a:t>
            </a:r>
            <a:endParaRPr lang="en-US" sz="1000" dirty="0"/>
          </a:p>
        </p:txBody>
      </p:sp>
      <p:sp>
        <p:nvSpPr>
          <p:cNvPr id="4" name="Text 4"/>
          <p:cNvSpPr txBox="1"/>
          <p:nvPr/>
        </p:nvSpPr>
        <p:spPr>
          <a:xfrm>
            <a:off x="548640" y="493776"/>
            <a:ext cx="10287000" cy="896112"/>
          </a:xfrm>
          <a:prstGeom prst="rect">
            <a:avLst/>
          </a:prstGeom>
          <a:noFill/>
          <a:ln>
            <a:noFill/>
          </a:ln>
        </p:spPr>
        <p:txBody>
          <a:bodyPr wrap="square" lIns="27432" tIns="27432" rIns="27432" bIns="27432">
            <a:noAutofit/>
          </a:bodyPr>
          <a:lstStyle/>
          <a:p>
            <a:pPr>
              <a:lnSpc>
                <a:spcPct val="92000"/>
              </a:lnSpc>
              <a:buNone/>
            </a:pPr>
            <a:r>
              <a:rPr lang="en-US" sz="3200" b="1" dirty="0">
                <a:solidFill>
                  <a:srgbClr val="2C3C43"/>
                </a:solidFill>
                <a:latin typeface="Trebuchet MS"/>
                <a:cs typeface="Trebuchet MS"/>
              </a:rPr>
              <a:t>Strategy adoption is uneven across the betting population</a:t>
            </a:r>
            <a:endParaRPr lang="en-US" sz="3400" dirty="0"/>
          </a:p>
        </p:txBody>
      </p:sp>
      <p:sp>
        <p:nvSpPr>
          <p:cNvPr id="5" name="Rect 5"/>
          <p:cNvSpPr/>
          <p:nvPr/>
        </p:nvSpPr>
        <p:spPr>
          <a:xfrm>
            <a:off x="548640" y="1408176"/>
            <a:ext cx="11091672" cy="36576"/>
          </a:xfrm>
          <a:prstGeom prst="rect">
            <a:avLst/>
          </a:prstGeom>
          <a:solidFill>
            <a:srgbClr val="4CC9F0"/>
          </a:solidFill>
          <a:ln>
            <a:noFill/>
          </a:ln>
        </p:spPr>
        <p:txBody>
          <a:bodyPr/>
          <a:lstStyle/>
          <a:p>
            <a:endParaRPr/>
          </a:p>
        </p:txBody>
      </p:sp>
      <p:sp>
        <p:nvSpPr>
          <p:cNvPr id="6" name="Rect 6"/>
          <p:cNvSpPr/>
          <p:nvPr/>
        </p:nvSpPr>
        <p:spPr>
          <a:xfrm>
            <a:off x="0" y="0"/>
            <a:ext cx="3413760" cy="32004"/>
          </a:xfrm>
          <a:prstGeom prst="rect">
            <a:avLst/>
          </a:prstGeom>
          <a:solidFill>
            <a:srgbClr val="4CC9F0"/>
          </a:solidFill>
          <a:ln>
            <a:noFill/>
          </a:ln>
        </p:spPr>
        <p:txBody>
          <a:bodyPr/>
          <a:lstStyle/>
          <a:p>
            <a:endParaRPr/>
          </a:p>
        </p:txBody>
      </p:sp>
      <p:sp>
        <p:nvSpPr>
          <p:cNvPr id="7" name="Text 7"/>
          <p:cNvSpPr txBox="1"/>
          <p:nvPr/>
        </p:nvSpPr>
        <p:spPr>
          <a:xfrm>
            <a:off x="11155680" y="201168"/>
            <a:ext cx="475488" cy="274320"/>
          </a:xfrm>
          <a:prstGeom prst="rect">
            <a:avLst/>
          </a:prstGeom>
          <a:noFill/>
          <a:ln>
            <a:noFill/>
          </a:ln>
        </p:spPr>
        <p:txBody>
          <a:bodyPr wrap="square" lIns="27432" tIns="27432" rIns="27432" bIns="27432">
            <a:normAutofit/>
          </a:bodyPr>
          <a:lstStyle/>
          <a:p>
            <a:pPr algn="r">
              <a:buNone/>
            </a:pPr>
            <a:r>
              <a:rPr lang="en-US" sz="1000" dirty="0">
                <a:solidFill>
                  <a:srgbClr val="5F6B70"/>
                </a:solidFill>
                <a:latin typeface="Trebuchet MS"/>
                <a:cs typeface="Trebuchet MS"/>
              </a:rPr>
              <a:t>09</a:t>
            </a:r>
            <a:endParaRPr lang="en-US" sz="1000" dirty="0"/>
          </a:p>
        </p:txBody>
      </p:sp>
      <p:sp>
        <p:nvSpPr>
          <p:cNvPr id="8" name="Rect 8"/>
          <p:cNvSpPr/>
          <p:nvPr/>
        </p:nvSpPr>
        <p:spPr>
          <a:xfrm>
            <a:off x="713232" y="1792224"/>
            <a:ext cx="3246120" cy="2866136"/>
          </a:xfrm>
          <a:prstGeom prst="rect">
            <a:avLst/>
          </a:prstGeom>
          <a:solidFill>
            <a:srgbClr val="FFFFFF"/>
          </a:solidFill>
          <a:ln w="9525">
            <a:solidFill>
              <a:srgbClr val="EBEBEB"/>
            </a:solidFill>
          </a:ln>
        </p:spPr>
        <p:txBody>
          <a:bodyPr/>
          <a:lstStyle/>
          <a:p>
            <a:endParaRPr/>
          </a:p>
        </p:txBody>
      </p:sp>
      <p:sp>
        <p:nvSpPr>
          <p:cNvPr id="9" name="Text 9"/>
          <p:cNvSpPr txBox="1"/>
          <p:nvPr/>
        </p:nvSpPr>
        <p:spPr>
          <a:xfrm>
            <a:off x="950976" y="1993392"/>
            <a:ext cx="2843784" cy="347472"/>
          </a:xfrm>
          <a:prstGeom prst="rect">
            <a:avLst/>
          </a:prstGeom>
          <a:noFill/>
          <a:ln>
            <a:noFill/>
          </a:ln>
        </p:spPr>
        <p:txBody>
          <a:bodyPr wrap="square" lIns="27432" tIns="27432" rIns="27432" bIns="27432">
            <a:normAutofit lnSpcReduction="10000"/>
          </a:bodyPr>
          <a:lstStyle/>
          <a:p>
            <a:pPr>
              <a:buNone/>
            </a:pPr>
            <a:r>
              <a:rPr lang="en-US" sz="2000" b="1">
                <a:solidFill>
                  <a:srgbClr val="2C3C43"/>
                </a:solidFill>
                <a:latin typeface="Trebuchet MS"/>
                <a:cs typeface="Trebuchet MS"/>
              </a:rPr>
              <a:t>Flat Betting</a:t>
            </a:r>
            <a:endParaRPr lang="en-US" sz="2000"/>
          </a:p>
        </p:txBody>
      </p:sp>
      <p:sp>
        <p:nvSpPr>
          <p:cNvPr id="10" name="Text 10"/>
          <p:cNvSpPr txBox="1"/>
          <p:nvPr/>
        </p:nvSpPr>
        <p:spPr>
          <a:xfrm>
            <a:off x="950976" y="2542032"/>
            <a:ext cx="2843784" cy="2542032"/>
          </a:xfrm>
          <a:prstGeom prst="rect">
            <a:avLst/>
          </a:prstGeom>
          <a:noFill/>
          <a:ln>
            <a:noFill/>
          </a:ln>
        </p:spPr>
        <p:txBody>
          <a:bodyPr wrap="square" lIns="27432" tIns="27432" rIns="27432" bIns="27432">
            <a:normAutofit/>
          </a:bodyPr>
          <a:lstStyle/>
          <a:p>
            <a:pPr marL="285750" indent="-171450">
              <a:lnSpc>
                <a:spcPct val="110000"/>
              </a:lnSpc>
              <a:buFont typeface="Arial"/>
              <a:buChar char="•"/>
            </a:pPr>
            <a:r>
              <a:rPr lang="en-US" dirty="0">
                <a:solidFill>
                  <a:schemeClr val="tx1"/>
                </a:solidFill>
                <a:latin typeface="Trebuchet MS"/>
                <a:cs typeface="Trebuchet MS"/>
              </a:rPr>
              <a:t>1,096,010 strategy bets</a:t>
            </a:r>
            <a:endParaRPr lang="en-US" dirty="0">
              <a:solidFill>
                <a:schemeClr val="tx1"/>
              </a:solidFill>
            </a:endParaRPr>
          </a:p>
          <a:p>
            <a:pPr marL="285750" indent="-171450">
              <a:lnSpc>
                <a:spcPct val="110000"/>
              </a:lnSpc>
              <a:buFont typeface="Arial"/>
              <a:buChar char="•"/>
            </a:pPr>
            <a:r>
              <a:rPr lang="en-US" b="1" dirty="0">
                <a:solidFill>
                  <a:schemeClr val="tx1"/>
                </a:solidFill>
                <a:latin typeface="Trebuchet MS"/>
                <a:cs typeface="Trebuchet MS"/>
              </a:rPr>
              <a:t>23.40% of all bets</a:t>
            </a:r>
            <a:endParaRPr lang="en-US" b="1"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76,446 streaks</a:t>
            </a:r>
            <a:endParaRPr lang="en-US"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Streak Profit Rate 50.75%</a:t>
            </a:r>
            <a:endParaRPr lang="en-US"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Net -350.37 BTC</a:t>
            </a:r>
            <a:endParaRPr lang="en-US" dirty="0">
              <a:solidFill>
                <a:schemeClr val="tx1"/>
              </a:solidFill>
            </a:endParaRPr>
          </a:p>
        </p:txBody>
      </p:sp>
      <p:sp>
        <p:nvSpPr>
          <p:cNvPr id="11" name="Rect 11"/>
          <p:cNvSpPr/>
          <p:nvPr/>
        </p:nvSpPr>
        <p:spPr>
          <a:xfrm>
            <a:off x="950976" y="4485132"/>
            <a:ext cx="1143000" cy="45720"/>
          </a:xfrm>
          <a:prstGeom prst="rect">
            <a:avLst/>
          </a:prstGeom>
          <a:solidFill>
            <a:srgbClr val="4CC9F0"/>
          </a:solidFill>
          <a:ln>
            <a:noFill/>
          </a:ln>
        </p:spPr>
        <p:txBody>
          <a:bodyPr/>
          <a:lstStyle/>
          <a:p>
            <a:endParaRPr/>
          </a:p>
        </p:txBody>
      </p:sp>
      <p:sp>
        <p:nvSpPr>
          <p:cNvPr id="12" name="Rect 12"/>
          <p:cNvSpPr/>
          <p:nvPr/>
        </p:nvSpPr>
        <p:spPr>
          <a:xfrm>
            <a:off x="4462272" y="1792224"/>
            <a:ext cx="3246120" cy="2875280"/>
          </a:xfrm>
          <a:prstGeom prst="rect">
            <a:avLst/>
          </a:prstGeom>
          <a:solidFill>
            <a:srgbClr val="FFFFFF"/>
          </a:solidFill>
          <a:ln w="9525">
            <a:solidFill>
              <a:srgbClr val="EBEBEB"/>
            </a:solidFill>
          </a:ln>
        </p:spPr>
        <p:txBody>
          <a:bodyPr/>
          <a:lstStyle/>
          <a:p>
            <a:endParaRPr/>
          </a:p>
        </p:txBody>
      </p:sp>
      <p:sp>
        <p:nvSpPr>
          <p:cNvPr id="13" name="Text 13"/>
          <p:cNvSpPr txBox="1"/>
          <p:nvPr/>
        </p:nvSpPr>
        <p:spPr>
          <a:xfrm>
            <a:off x="4663440" y="1993392"/>
            <a:ext cx="2843784" cy="347472"/>
          </a:xfrm>
          <a:prstGeom prst="rect">
            <a:avLst/>
          </a:prstGeom>
          <a:noFill/>
          <a:ln>
            <a:noFill/>
          </a:ln>
        </p:spPr>
        <p:txBody>
          <a:bodyPr wrap="square" lIns="27432" tIns="27432" rIns="27432" bIns="27432">
            <a:normAutofit lnSpcReduction="10000"/>
          </a:bodyPr>
          <a:lstStyle/>
          <a:p>
            <a:pPr>
              <a:buNone/>
            </a:pPr>
            <a:r>
              <a:rPr lang="en-US" sz="2000" b="1">
                <a:solidFill>
                  <a:srgbClr val="2C3C43"/>
                </a:solidFill>
                <a:latin typeface="Trebuchet MS"/>
                <a:cs typeface="Trebuchet MS"/>
              </a:rPr>
              <a:t>Martingale</a:t>
            </a:r>
            <a:endParaRPr lang="en-US" sz="2000"/>
          </a:p>
        </p:txBody>
      </p:sp>
      <p:sp>
        <p:nvSpPr>
          <p:cNvPr id="14" name="Text 14"/>
          <p:cNvSpPr txBox="1"/>
          <p:nvPr/>
        </p:nvSpPr>
        <p:spPr>
          <a:xfrm>
            <a:off x="4663440" y="2542032"/>
            <a:ext cx="2843784" cy="2162048"/>
          </a:xfrm>
          <a:prstGeom prst="rect">
            <a:avLst/>
          </a:prstGeom>
          <a:noFill/>
          <a:ln>
            <a:noFill/>
          </a:ln>
        </p:spPr>
        <p:txBody>
          <a:bodyPr wrap="square" lIns="27432" tIns="27432" rIns="27432" bIns="27432">
            <a:normAutofit/>
          </a:bodyPr>
          <a:lstStyle/>
          <a:p>
            <a:pPr marL="285750" indent="-171450">
              <a:lnSpc>
                <a:spcPct val="110000"/>
              </a:lnSpc>
              <a:buFont typeface="Arial"/>
              <a:buChar char="•"/>
            </a:pPr>
            <a:r>
              <a:rPr lang="en-US" dirty="0">
                <a:solidFill>
                  <a:schemeClr val="tx1"/>
                </a:solidFill>
                <a:latin typeface="Trebuchet MS"/>
                <a:cs typeface="Trebuchet MS"/>
              </a:rPr>
              <a:t>659,521 strategy bets</a:t>
            </a:r>
            <a:endParaRPr lang="en-US" dirty="0">
              <a:solidFill>
                <a:schemeClr val="tx1"/>
              </a:solidFill>
            </a:endParaRPr>
          </a:p>
          <a:p>
            <a:pPr marL="285750" indent="-171450">
              <a:lnSpc>
                <a:spcPct val="110000"/>
              </a:lnSpc>
              <a:buFont typeface="Arial"/>
              <a:buChar char="•"/>
            </a:pPr>
            <a:r>
              <a:rPr lang="en-US" b="1" dirty="0">
                <a:solidFill>
                  <a:schemeClr val="tx1"/>
                </a:solidFill>
                <a:latin typeface="Trebuchet MS"/>
                <a:cs typeface="Trebuchet MS"/>
              </a:rPr>
              <a:t>14.08% of all bets</a:t>
            </a:r>
            <a:endParaRPr lang="en-US" b="1"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54,747 streaks</a:t>
            </a:r>
            <a:endParaRPr lang="en-US"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Streak Profit Rate 66.78%</a:t>
            </a:r>
            <a:endParaRPr lang="en-US"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Net +7,845.28 BTC</a:t>
            </a:r>
            <a:endParaRPr lang="en-US" dirty="0">
              <a:solidFill>
                <a:schemeClr val="tx1"/>
              </a:solidFill>
            </a:endParaRPr>
          </a:p>
        </p:txBody>
      </p:sp>
      <p:sp>
        <p:nvSpPr>
          <p:cNvPr id="15" name="Rect 15"/>
          <p:cNvSpPr/>
          <p:nvPr/>
        </p:nvSpPr>
        <p:spPr>
          <a:xfrm>
            <a:off x="4672584" y="4462272"/>
            <a:ext cx="1143000" cy="45720"/>
          </a:xfrm>
          <a:prstGeom prst="rect">
            <a:avLst/>
          </a:prstGeom>
          <a:solidFill>
            <a:srgbClr val="4CC9F0"/>
          </a:solidFill>
          <a:ln>
            <a:noFill/>
          </a:ln>
        </p:spPr>
        <p:txBody>
          <a:bodyPr/>
          <a:lstStyle/>
          <a:p>
            <a:endParaRPr/>
          </a:p>
        </p:txBody>
      </p:sp>
      <p:sp>
        <p:nvSpPr>
          <p:cNvPr id="16" name="Rect 16"/>
          <p:cNvSpPr/>
          <p:nvPr/>
        </p:nvSpPr>
        <p:spPr>
          <a:xfrm>
            <a:off x="8174736" y="1792224"/>
            <a:ext cx="3246120" cy="2875280"/>
          </a:xfrm>
          <a:prstGeom prst="rect">
            <a:avLst/>
          </a:prstGeom>
          <a:solidFill>
            <a:srgbClr val="FFFFFF"/>
          </a:solidFill>
          <a:ln w="9525">
            <a:solidFill>
              <a:srgbClr val="EBEBEB"/>
            </a:solidFill>
          </a:ln>
        </p:spPr>
        <p:txBody>
          <a:bodyPr/>
          <a:lstStyle/>
          <a:p>
            <a:endParaRPr/>
          </a:p>
        </p:txBody>
      </p:sp>
      <p:sp>
        <p:nvSpPr>
          <p:cNvPr id="17" name="Text 17"/>
          <p:cNvSpPr txBox="1"/>
          <p:nvPr/>
        </p:nvSpPr>
        <p:spPr>
          <a:xfrm>
            <a:off x="8375904" y="1993392"/>
            <a:ext cx="2843784" cy="347472"/>
          </a:xfrm>
          <a:prstGeom prst="rect">
            <a:avLst/>
          </a:prstGeom>
          <a:noFill/>
          <a:ln>
            <a:noFill/>
          </a:ln>
        </p:spPr>
        <p:txBody>
          <a:bodyPr wrap="square" lIns="27432" tIns="27432" rIns="27432" bIns="27432">
            <a:normAutofit lnSpcReduction="10000"/>
          </a:bodyPr>
          <a:lstStyle/>
          <a:p>
            <a:pPr>
              <a:buNone/>
            </a:pPr>
            <a:r>
              <a:rPr lang="en-US" sz="2000" b="1">
                <a:solidFill>
                  <a:srgbClr val="2C3C43"/>
                </a:solidFill>
                <a:latin typeface="Trebuchet MS"/>
                <a:cs typeface="Trebuchet MS"/>
              </a:rPr>
              <a:t>D'Alembert</a:t>
            </a:r>
            <a:endParaRPr lang="en-US" sz="2000"/>
          </a:p>
        </p:txBody>
      </p:sp>
      <p:sp>
        <p:nvSpPr>
          <p:cNvPr id="18" name="Text 18"/>
          <p:cNvSpPr txBox="1"/>
          <p:nvPr/>
        </p:nvSpPr>
        <p:spPr>
          <a:xfrm>
            <a:off x="8375904" y="2542032"/>
            <a:ext cx="2843784" cy="2034540"/>
          </a:xfrm>
          <a:prstGeom prst="rect">
            <a:avLst/>
          </a:prstGeom>
          <a:noFill/>
          <a:ln>
            <a:noFill/>
          </a:ln>
        </p:spPr>
        <p:txBody>
          <a:bodyPr wrap="square" lIns="27432" tIns="27432" rIns="27432" bIns="27432">
            <a:normAutofit/>
          </a:bodyPr>
          <a:lstStyle/>
          <a:p>
            <a:pPr marL="285750" indent="-171450">
              <a:lnSpc>
                <a:spcPct val="110000"/>
              </a:lnSpc>
              <a:buFont typeface="Arial"/>
              <a:buChar char="•"/>
            </a:pPr>
            <a:r>
              <a:rPr lang="en-US" dirty="0">
                <a:solidFill>
                  <a:schemeClr val="tx1"/>
                </a:solidFill>
                <a:latin typeface="Trebuchet MS"/>
                <a:cs typeface="Trebuchet MS"/>
              </a:rPr>
              <a:t>3,047 strategy bets</a:t>
            </a:r>
            <a:endParaRPr lang="en-US" dirty="0">
              <a:solidFill>
                <a:schemeClr val="tx1"/>
              </a:solidFill>
            </a:endParaRPr>
          </a:p>
          <a:p>
            <a:pPr marL="285750" indent="-171450">
              <a:lnSpc>
                <a:spcPct val="110000"/>
              </a:lnSpc>
              <a:buFont typeface="Arial"/>
              <a:buChar char="•"/>
            </a:pPr>
            <a:r>
              <a:rPr lang="en-US" b="1" dirty="0">
                <a:solidFill>
                  <a:schemeClr val="tx1"/>
                </a:solidFill>
                <a:latin typeface="Trebuchet MS"/>
                <a:cs typeface="Trebuchet MS"/>
              </a:rPr>
              <a:t>0.07% of all bets</a:t>
            </a:r>
            <a:endParaRPr lang="en-US" b="1"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372 streaks</a:t>
            </a:r>
            <a:endParaRPr lang="en-US"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Streak Profit Rate 77.15%</a:t>
            </a:r>
            <a:endParaRPr lang="en-US" dirty="0">
              <a:solidFill>
                <a:schemeClr val="tx1"/>
              </a:solidFill>
            </a:endParaRPr>
          </a:p>
          <a:p>
            <a:pPr marL="285750" indent="-171450">
              <a:lnSpc>
                <a:spcPct val="110000"/>
              </a:lnSpc>
              <a:buFont typeface="Arial"/>
              <a:buChar char="•"/>
            </a:pPr>
            <a:r>
              <a:rPr lang="en-US" dirty="0">
                <a:solidFill>
                  <a:schemeClr val="tx1"/>
                </a:solidFill>
                <a:latin typeface="Trebuchet MS"/>
                <a:cs typeface="Trebuchet MS"/>
              </a:rPr>
              <a:t>Net -1,210.22 BTC</a:t>
            </a:r>
            <a:endParaRPr lang="en-US" dirty="0">
              <a:solidFill>
                <a:schemeClr val="tx1"/>
              </a:solidFill>
            </a:endParaRPr>
          </a:p>
        </p:txBody>
      </p:sp>
      <p:sp>
        <p:nvSpPr>
          <p:cNvPr id="19" name="Rect 19"/>
          <p:cNvSpPr/>
          <p:nvPr/>
        </p:nvSpPr>
        <p:spPr>
          <a:xfrm>
            <a:off x="8375904" y="4530852"/>
            <a:ext cx="1143000" cy="45720"/>
          </a:xfrm>
          <a:prstGeom prst="rect">
            <a:avLst/>
          </a:prstGeom>
          <a:solidFill>
            <a:srgbClr val="4CC9F0"/>
          </a:solidFill>
          <a:ln>
            <a:noFill/>
          </a:ln>
        </p:spPr>
        <p:txBody>
          <a:bodyPr/>
          <a:lstStyle/>
          <a:p>
            <a:endParaRPr/>
          </a:p>
        </p:txBody>
      </p:sp>
      <p:sp>
        <p:nvSpPr>
          <p:cNvPr id="21" name="Rect 11">
            <a:extLst>
              <a:ext uri="{FF2B5EF4-FFF2-40B4-BE49-F238E27FC236}">
                <a16:creationId xmlns:a16="http://schemas.microsoft.com/office/drawing/2014/main" id="{2055779B-7165-BB17-3D50-9075D093ECA1}"/>
              </a:ext>
            </a:extLst>
          </p:cNvPr>
          <p:cNvSpPr/>
          <p:nvPr/>
        </p:nvSpPr>
        <p:spPr>
          <a:xfrm>
            <a:off x="1014476" y="5468112"/>
            <a:ext cx="1143000" cy="45720"/>
          </a:xfrm>
          <a:prstGeom prst="rect">
            <a:avLst/>
          </a:prstGeom>
          <a:solidFill>
            <a:srgbClr val="4CC9F0"/>
          </a:solidFill>
          <a:ln>
            <a:noFill/>
          </a:ln>
        </p:spPr>
        <p:txBody>
          <a:bodyPr/>
          <a:lstStyle/>
          <a:p>
            <a:endParaRPr/>
          </a:p>
        </p:txBody>
      </p:sp>
      <p:sp>
        <p:nvSpPr>
          <p:cNvPr id="22" name="Rect 15">
            <a:extLst>
              <a:ext uri="{FF2B5EF4-FFF2-40B4-BE49-F238E27FC236}">
                <a16:creationId xmlns:a16="http://schemas.microsoft.com/office/drawing/2014/main" id="{F22FE8E5-6BA6-3FA9-50B1-FA2E2D70C93D}"/>
              </a:ext>
            </a:extLst>
          </p:cNvPr>
          <p:cNvSpPr/>
          <p:nvPr/>
        </p:nvSpPr>
        <p:spPr>
          <a:xfrm>
            <a:off x="4663440" y="5453634"/>
            <a:ext cx="1143000" cy="45720"/>
          </a:xfrm>
          <a:prstGeom prst="rect">
            <a:avLst/>
          </a:prstGeom>
          <a:solidFill>
            <a:srgbClr val="4CC9F0"/>
          </a:solidFill>
          <a:ln>
            <a:noFill/>
          </a:ln>
        </p:spPr>
        <p:txBody>
          <a:bodyPr/>
          <a:lstStyle/>
          <a:p>
            <a:endParaRPr/>
          </a:p>
        </p:txBody>
      </p:sp>
      <p:sp>
        <p:nvSpPr>
          <p:cNvPr id="23" name="Rect 15">
            <a:extLst>
              <a:ext uri="{FF2B5EF4-FFF2-40B4-BE49-F238E27FC236}">
                <a16:creationId xmlns:a16="http://schemas.microsoft.com/office/drawing/2014/main" id="{8105EAA0-5EAD-B537-90FB-1738C4FFAAE4}"/>
              </a:ext>
            </a:extLst>
          </p:cNvPr>
          <p:cNvSpPr/>
          <p:nvPr/>
        </p:nvSpPr>
        <p:spPr>
          <a:xfrm>
            <a:off x="8375904" y="5445252"/>
            <a:ext cx="1143000" cy="45720"/>
          </a:xfrm>
          <a:prstGeom prst="rect">
            <a:avLst/>
          </a:prstGeom>
          <a:solidFill>
            <a:srgbClr val="4CC9F0"/>
          </a:solidFill>
          <a:ln>
            <a:noFill/>
          </a:ln>
        </p:spPr>
        <p:txBody>
          <a:bodyPr/>
          <a:lstStyle/>
          <a:p>
            <a:endParaRPr/>
          </a:p>
        </p:txBody>
      </p:sp>
      <p:sp>
        <p:nvSpPr>
          <p:cNvPr id="25" name="Rect 8">
            <a:extLst>
              <a:ext uri="{FF2B5EF4-FFF2-40B4-BE49-F238E27FC236}">
                <a16:creationId xmlns:a16="http://schemas.microsoft.com/office/drawing/2014/main" id="{9A8E43B0-62F3-6482-4D28-A73A707C5D11}"/>
              </a:ext>
            </a:extLst>
          </p:cNvPr>
          <p:cNvSpPr/>
          <p:nvPr/>
        </p:nvSpPr>
        <p:spPr>
          <a:xfrm>
            <a:off x="681228" y="4765802"/>
            <a:ext cx="3246120" cy="588010"/>
          </a:xfrm>
          <a:prstGeom prst="rect">
            <a:avLst/>
          </a:prstGeom>
          <a:solidFill>
            <a:srgbClr val="FFFFFF"/>
          </a:solidFill>
          <a:ln w="9525">
            <a:solidFill>
              <a:srgbClr val="EBEBEB"/>
            </a:solidFill>
          </a:ln>
        </p:spPr>
        <p:txBody>
          <a:bodyPr/>
          <a:lstStyle/>
          <a:p>
            <a:r>
              <a:rPr lang="en-US">
                <a:latin typeface="+mn-lt"/>
              </a:rPr>
              <a:t>Net </a:t>
            </a:r>
            <a:r>
              <a:rPr lang="en-US" b="1">
                <a:latin typeface="+mn-lt"/>
              </a:rPr>
              <a:t>−$85.0K USD</a:t>
            </a:r>
            <a:endParaRPr lang="en-US">
              <a:latin typeface="+mn-lt"/>
            </a:endParaRPr>
          </a:p>
          <a:p>
            <a:r>
              <a:rPr lang="en-US">
                <a:latin typeface="+mn-lt"/>
              </a:rPr>
              <a:t>Wagered: $10.07M USD</a:t>
            </a:r>
          </a:p>
          <a:p>
            <a:br>
              <a:rPr lang="en-US">
                <a:latin typeface="+mn-lt"/>
              </a:rPr>
            </a:br>
            <a:endParaRPr>
              <a:latin typeface="+mn-lt"/>
            </a:endParaRPr>
          </a:p>
        </p:txBody>
      </p:sp>
      <p:sp>
        <p:nvSpPr>
          <p:cNvPr id="26" name="Rect 8">
            <a:extLst>
              <a:ext uri="{FF2B5EF4-FFF2-40B4-BE49-F238E27FC236}">
                <a16:creationId xmlns:a16="http://schemas.microsoft.com/office/drawing/2014/main" id="{E65E1C52-2F93-F6E7-B56C-0DFD6B6AEBBF}"/>
              </a:ext>
            </a:extLst>
          </p:cNvPr>
          <p:cNvSpPr/>
          <p:nvPr/>
        </p:nvSpPr>
        <p:spPr>
          <a:xfrm>
            <a:off x="4471416" y="4701794"/>
            <a:ext cx="3246120" cy="652018"/>
          </a:xfrm>
          <a:prstGeom prst="rect">
            <a:avLst/>
          </a:prstGeom>
          <a:solidFill>
            <a:srgbClr val="FFFFFF"/>
          </a:solidFill>
          <a:ln w="9525">
            <a:solidFill>
              <a:srgbClr val="EBEBEB"/>
            </a:solidFill>
          </a:ln>
        </p:spPr>
        <p:txBody>
          <a:bodyPr/>
          <a:lstStyle/>
          <a:p>
            <a:r>
              <a:rPr lang="en-US">
                <a:latin typeface="+mn-lt"/>
              </a:rPr>
              <a:t>Net </a:t>
            </a:r>
            <a:r>
              <a:rPr lang="en-US" b="1"/>
              <a:t>+$78.1K USD</a:t>
            </a:r>
            <a:endParaRPr lang="en-US">
              <a:latin typeface="+mn-lt"/>
            </a:endParaRPr>
          </a:p>
          <a:p>
            <a:r>
              <a:rPr lang="en-US">
                <a:latin typeface="+mn-lt"/>
              </a:rPr>
              <a:t>Wagered: </a:t>
            </a:r>
            <a:r>
              <a:rPr lang="en-US"/>
              <a:t>$6.89M USD</a:t>
            </a:r>
            <a:endParaRPr lang="en-US">
              <a:latin typeface="+mn-lt"/>
            </a:endParaRPr>
          </a:p>
          <a:p>
            <a:br>
              <a:rPr lang="en-US">
                <a:latin typeface="+mn-lt"/>
              </a:rPr>
            </a:br>
            <a:endParaRPr lang="en-US">
              <a:latin typeface="+mn-lt"/>
            </a:endParaRPr>
          </a:p>
          <a:p>
            <a:endParaRPr>
              <a:latin typeface="+mn-lt"/>
            </a:endParaRPr>
          </a:p>
        </p:txBody>
      </p:sp>
      <p:sp>
        <p:nvSpPr>
          <p:cNvPr id="27" name="Rect 8">
            <a:extLst>
              <a:ext uri="{FF2B5EF4-FFF2-40B4-BE49-F238E27FC236}">
                <a16:creationId xmlns:a16="http://schemas.microsoft.com/office/drawing/2014/main" id="{0B4784D4-7B72-93DD-2560-4CE73FB75F0E}"/>
              </a:ext>
            </a:extLst>
          </p:cNvPr>
          <p:cNvSpPr/>
          <p:nvPr/>
        </p:nvSpPr>
        <p:spPr>
          <a:xfrm>
            <a:off x="8261604" y="4737481"/>
            <a:ext cx="3246120" cy="506603"/>
          </a:xfrm>
          <a:prstGeom prst="rect">
            <a:avLst/>
          </a:prstGeom>
          <a:solidFill>
            <a:srgbClr val="FFFFFF"/>
          </a:solidFill>
          <a:ln w="9525">
            <a:solidFill>
              <a:srgbClr val="EBEBEB"/>
            </a:solidFill>
          </a:ln>
        </p:spPr>
        <p:txBody>
          <a:bodyPr/>
          <a:lstStyle/>
          <a:p>
            <a:r>
              <a:rPr lang="en-US"/>
              <a:t>Net </a:t>
            </a:r>
            <a:r>
              <a:rPr lang="en-US" b="1"/>
              <a:t>-$38.0K USD</a:t>
            </a:r>
            <a:endParaRPr lang="en-US"/>
          </a:p>
          <a:p>
            <a:r>
              <a:rPr lang="en-US"/>
              <a:t>Wagered: $83.4K USD</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4CC9F0"/>
      </a:accent1>
      <a:accent2>
        <a:srgbClr val="0077B6"/>
      </a:accent2>
      <a:accent3>
        <a:srgbClr val="E6B91E"/>
      </a:accent3>
      <a:accent4>
        <a:srgbClr val="E76618"/>
      </a:accent4>
      <a:accent5>
        <a:srgbClr val="C42F1A"/>
      </a:accent5>
      <a:accent6>
        <a:srgbClr val="6BAED6"/>
      </a:accent6>
      <a:hlink>
        <a:srgbClr val="4CC9F0"/>
      </a:hlink>
      <a:folHlink>
        <a:srgbClr val="A8E6FF"/>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EA2073777FB354F9E1FAEEB1C38316A" ma:contentTypeVersion="18" ma:contentTypeDescription="Create a new document." ma:contentTypeScope="" ma:versionID="8e6ba3d61283944362d4a89ab5e70fab">
  <xsd:schema xmlns:xsd="http://www.w3.org/2001/XMLSchema" xmlns:xs="http://www.w3.org/2001/XMLSchema" xmlns:p="http://schemas.microsoft.com/office/2006/metadata/properties" xmlns:ns3="aa33c018-6e1e-4500-9640-2d5774dc35d5" xmlns:ns4="fef193aa-abf6-414f-b77a-c538d99f4dfd" targetNamespace="http://schemas.microsoft.com/office/2006/metadata/properties" ma:root="true" ma:fieldsID="4cd7865d07210bf4f24e74dc347309ee" ns3:_="" ns4:_="">
    <xsd:import namespace="aa33c018-6e1e-4500-9640-2d5774dc35d5"/>
    <xsd:import namespace="fef193aa-abf6-414f-b77a-c538d99f4df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SearchProperties" minOccurs="0"/>
                <xsd:element ref="ns3:_activity" minOccurs="0"/>
                <xsd:element ref="ns3:MediaServiceObjectDetectorVersions" minOccurs="0"/>
                <xsd:element ref="ns3:MediaServiceDateTaken" minOccurs="0"/>
                <xsd:element ref="ns3:MediaServiceSystemTags"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33c018-6e1e-4500-9640-2d5774dc35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ef193aa-abf6-414f-b77a-c538d99f4df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aa33c018-6e1e-4500-9640-2d5774dc35d5" xsi:nil="true"/>
  </documentManagement>
</p:properties>
</file>

<file path=customXml/itemProps1.xml><?xml version="1.0" encoding="utf-8"?>
<ds:datastoreItem xmlns:ds="http://schemas.openxmlformats.org/officeDocument/2006/customXml" ds:itemID="{5A3F99BB-4BF2-4458-AC72-9D6F46826EB7}">
  <ds:schemaRefs>
    <ds:schemaRef ds:uri="http://schemas.microsoft.com/sharepoint/v3/contenttype/forms"/>
  </ds:schemaRefs>
</ds:datastoreItem>
</file>

<file path=customXml/itemProps2.xml><?xml version="1.0" encoding="utf-8"?>
<ds:datastoreItem xmlns:ds="http://schemas.openxmlformats.org/officeDocument/2006/customXml" ds:itemID="{0EC8AD1C-2ECC-46C6-BCF8-2336D17C63C4}">
  <ds:schemaRefs>
    <ds:schemaRef ds:uri="aa33c018-6e1e-4500-9640-2d5774dc35d5"/>
    <ds:schemaRef ds:uri="fef193aa-abf6-414f-b77a-c538d99f4d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1DA5BD4-EAE5-4B43-998C-12E43B5F8C72}">
  <ds:schemaRefs>
    <ds:schemaRef ds:uri="http://www.w3.org/XML/1998/namespace"/>
    <ds:schemaRef ds:uri="http://schemas.microsoft.com/office/2006/documentManagement/types"/>
    <ds:schemaRef ds:uri="http://purl.org/dc/elements/1.1/"/>
    <ds:schemaRef ds:uri="http://purl.org/dc/terms/"/>
    <ds:schemaRef ds:uri="http://purl.org/dc/dcmitype/"/>
    <ds:schemaRef ds:uri="http://schemas.microsoft.com/office/2006/metadata/properties"/>
    <ds:schemaRef ds:uri="aa33c018-6e1e-4500-9640-2d5774dc35d5"/>
    <ds:schemaRef ds:uri="http://schemas.microsoft.com/office/infopath/2007/PartnerControls"/>
    <ds:schemaRef ds:uri="http://schemas.openxmlformats.org/package/2006/metadata/core-properties"/>
    <ds:schemaRef ds:uri="fef193aa-abf6-414f-b77a-c538d99f4dfd"/>
  </ds:schemaRefs>
</ds:datastoreItem>
</file>

<file path=docProps/app.xml><?xml version="1.0" encoding="utf-8"?>
<Properties xmlns="http://schemas.openxmlformats.org/officeDocument/2006/extended-properties" xmlns:vt="http://schemas.openxmlformats.org/officeDocument/2006/docPropsVTypes">
  <TotalTime>155</TotalTime>
  <Words>5272</Words>
  <Application>Microsoft Office PowerPoint</Application>
  <PresentationFormat>Widescreen</PresentationFormat>
  <Paragraphs>342</Paragraphs>
  <Slides>29</Slides>
  <Notes>28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Cambria Math</vt:lpstr>
      <vt:lpstr>Trebuchet MS</vt:lpstr>
      <vt:lpstr>Facet</vt:lpstr>
      <vt:lpstr>PowerPoint Presentation</vt:lpstr>
      <vt:lpstr>PowerPoint Presentation</vt:lpstr>
      <vt:lpstr>SatoshiDice</vt:lpstr>
      <vt:lpstr>Betting Strategies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House edge survived with some hits against Martingale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 and Next Steps</vt:lpstr>
      <vt:lpstr>PowerPoint Presentation</vt:lpstr>
      <vt:lpstr>Provably Fair</vt:lpstr>
      <vt:lpstr>Provably Fair</vt:lpstr>
      <vt:lpstr>PowerPoint Presentation</vt:lpstr>
      <vt:lpstr>PowerPoint Presentation</vt:lpstr>
      <vt:lpstr>PowerPoint Presentation</vt:lpstr>
      <vt:lpstr>PowerPoint Presentation</vt:lpstr>
    </vt:vector>
  </TitlesOfParts>
  <Company>University of Pisa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When Bitcoin rolls the dice</dc:title>
  <dc:subject>SatoshiDice gambling patterns</dc:subject>
  <dc:creator>Codex</dc:creator>
  <cp:lastModifiedBy>Calogero Turco</cp:lastModifiedBy>
  <cp:revision>2</cp:revision>
  <dcterms:created xsi:type="dcterms:W3CDTF">2026-05-24T16:39:45Z</dcterms:created>
  <dcterms:modified xsi:type="dcterms:W3CDTF">2026-06-04T07:29:44Z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0x0101007EA2073777FB354F9E1FAEEB1C38316A</vt:lpwstr>
  </property>
</Properties>
</file>