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0" r:id="rId14"/>
    <p:sldId id="273" r:id="rId15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4" d="100"/>
          <a:sy n="84" d="100"/>
        </p:scale>
        <p:origin x="780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66821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480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1"/>
          <p:cNvSpPr/>
          <p:nvPr/>
        </p:nvSpPr>
        <p:spPr>
          <a:xfrm>
            <a:off x="448056" y="611124"/>
            <a:ext cx="8229600" cy="12984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Blockchain-Oriented Software Engineering</a:t>
            </a:r>
            <a:r>
              <a:rPr lang="en-US" sz="2000" dirty="0"/>
              <a:t> </a:t>
            </a:r>
            <a:r>
              <a:rPr lang="en-US" sz="20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Smart Energy Systems, Climate Monitoring,</a:t>
            </a:r>
            <a:r>
              <a:rPr lang="en-US" sz="2000" dirty="0"/>
              <a:t> </a:t>
            </a:r>
            <a:r>
              <a:rPr lang="en-US" sz="20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 Decentralised Energy Markets</a:t>
            </a:r>
            <a:endParaRPr lang="en-US" sz="2000" dirty="0"/>
          </a:p>
        </p:txBody>
      </p:sp>
      <p:sp>
        <p:nvSpPr>
          <p:cNvPr id="4" name="Text 2"/>
          <p:cNvSpPr/>
          <p:nvPr/>
        </p:nvSpPr>
        <p:spPr>
          <a:xfrm>
            <a:off x="274320" y="2149602"/>
            <a:ext cx="86106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4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Azmat Ullah  |  University of Cagliari, DMI</a:t>
            </a:r>
          </a:p>
          <a:p>
            <a:pPr marL="0" indent="0" algn="ctr">
              <a:buNone/>
            </a:pPr>
            <a:endParaRPr lang="en-US" sz="1400" dirty="0"/>
          </a:p>
          <a:p>
            <a:pPr marL="0" indent="0" algn="ctr">
              <a:buNone/>
            </a:pPr>
            <a:r>
              <a:rPr lang="en-US" sz="14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Italian National PhD Programme on Blockchain &amp; DLT (XXXIX Cycle)</a:t>
            </a:r>
          </a:p>
          <a:p>
            <a:pPr marL="0" indent="0" algn="ctr">
              <a:buNone/>
            </a:pPr>
            <a:endParaRPr lang="en-US" sz="1400" dirty="0"/>
          </a:p>
          <a:p>
            <a:pPr marL="0" indent="0" algn="ctr">
              <a:buNone/>
            </a:pPr>
            <a:r>
              <a:rPr lang="en-US" sz="14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Curriculum 7: Climate, Energy and Mobility  </a:t>
            </a:r>
          </a:p>
          <a:p>
            <a:pPr marL="0" indent="0" algn="ctr">
              <a:buNone/>
            </a:pPr>
            <a:r>
              <a:rPr lang="en-US" sz="14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</a:p>
          <a:p>
            <a:pPr algn="ctr"/>
            <a:r>
              <a:rPr lang="en-US" sz="14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40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Supervisor: </a:t>
            </a:r>
            <a:r>
              <a:rPr lang="en-US" sz="1400" dirty="0">
                <a:solidFill>
                  <a:srgbClr val="2C4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Roberto Tonelli</a:t>
            </a:r>
            <a:endParaRPr lang="en-US" sz="1400" dirty="0"/>
          </a:p>
          <a:p>
            <a:pPr marL="0" indent="0" algn="ctr">
              <a:buNone/>
            </a:pPr>
            <a:endParaRPr lang="en-US" sz="140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5560" y="4114800"/>
            <a:ext cx="347472" cy="347472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2194560" y="4489704"/>
            <a:ext cx="1097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Energy</a:t>
            </a:r>
            <a:endParaRPr lang="en-US" sz="9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5800" y="4114800"/>
            <a:ext cx="347472" cy="34747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114800" y="4489704"/>
            <a:ext cx="1097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Climate</a:t>
            </a:r>
            <a:endParaRPr lang="en-US" sz="9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4600" y="4114800"/>
            <a:ext cx="347472" cy="347472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5943600" y="4489704"/>
            <a:ext cx="10972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Mobility</a:t>
            </a:r>
            <a:endParaRPr lang="en-US" sz="900" dirty="0"/>
          </a:p>
        </p:txBody>
      </p:sp>
      <p:sp>
        <p:nvSpPr>
          <p:cNvPr id="11" name="Shape 6"/>
          <p:cNvSpPr/>
          <p:nvPr/>
        </p:nvSpPr>
        <p:spPr>
          <a:xfrm>
            <a:off x="457200" y="4800600"/>
            <a:ext cx="8229600" cy="36576"/>
          </a:xfrm>
          <a:prstGeom prst="rect">
            <a:avLst/>
          </a:prstGeom>
          <a:solidFill>
            <a:srgbClr val="BBBBBB"/>
          </a:solidFill>
          <a:ln w="12700">
            <a:solidFill>
              <a:srgbClr val="BBBBBB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2" name="Google Shape;58;p1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7FBD6359-36F4-1F91-FD0C-C15F8AC9D43A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92339" y="275754"/>
            <a:ext cx="1997368" cy="594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59;p13" descr="A blue logo with text&#10;&#10;Description automatically generated">
            <a:extLst>
              <a:ext uri="{FF2B5EF4-FFF2-40B4-BE49-F238E27FC236}">
                <a16:creationId xmlns:a16="http://schemas.microsoft.com/office/drawing/2014/main" id="{AB56ACCB-F1FE-D4C5-192E-85E8E3142B5D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398795" y="193884"/>
            <a:ext cx="1486125" cy="594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412480" y="1371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457200" y="228600"/>
            <a:ext cx="77724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Kubernetes Scalability (RQ4)  [IWBOSE 2026]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868680"/>
            <a:ext cx="8229600" cy="22860"/>
          </a:xfrm>
          <a:prstGeom prst="rect">
            <a:avLst/>
          </a:prstGeom>
          <a:solidFill>
            <a:srgbClr val="DDDDDD"/>
          </a:solidFill>
          <a:ln w="12700">
            <a:solidFill>
              <a:srgbClr val="DDDD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Text 4"/>
          <p:cNvSpPr/>
          <p:nvPr/>
        </p:nvSpPr>
        <p:spPr>
          <a:xfrm>
            <a:off x="777240" y="1188720"/>
            <a:ext cx="21945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−19.2%</a:t>
            </a:r>
            <a:endParaRPr lang="en-US" sz="2800" dirty="0"/>
          </a:p>
        </p:txBody>
      </p:sp>
      <p:sp>
        <p:nvSpPr>
          <p:cNvPr id="8" name="Text 5"/>
          <p:cNvSpPr/>
          <p:nvPr/>
        </p:nvSpPr>
        <p:spPr>
          <a:xfrm>
            <a:off x="868680" y="1755648"/>
            <a:ext cx="2011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Mean response latency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(HPA benefit)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474720" y="1188720"/>
            <a:ext cx="21945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−21%</a:t>
            </a:r>
            <a:endParaRPr lang="en-US" sz="2800" dirty="0"/>
          </a:p>
        </p:txBody>
      </p:sp>
      <p:sp>
        <p:nvSpPr>
          <p:cNvPr id="11" name="Text 8"/>
          <p:cNvSpPr/>
          <p:nvPr/>
        </p:nvSpPr>
        <p:spPr>
          <a:xfrm>
            <a:off x="3566160" y="1755648"/>
            <a:ext cx="2011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Aggregate throughput</a:t>
            </a:r>
            <a:endParaRPr lang="en-US" sz="1100" dirty="0"/>
          </a:p>
          <a:p>
            <a:pPr algn="ctr"/>
            <a:r>
              <a:rPr lang="en-US" sz="11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</a:t>
            </a:r>
            <a:r>
              <a:rPr lang="en-GB" sz="11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autoscaling</a:t>
            </a:r>
            <a:r>
              <a:rPr lang="en-GB" sz="1100" dirty="0"/>
              <a:t> </a:t>
            </a:r>
            <a:r>
              <a:rPr lang="en-US" sz="11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orchestration overhead)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6172200" y="1188720"/>
            <a:ext cx="219456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HPA</a:t>
            </a:r>
            <a:endParaRPr lang="en-US" sz="2800" dirty="0"/>
          </a:p>
        </p:txBody>
      </p:sp>
      <p:sp>
        <p:nvSpPr>
          <p:cNvPr id="14" name="Text 11"/>
          <p:cNvSpPr/>
          <p:nvPr/>
        </p:nvSpPr>
        <p:spPr>
          <a:xfrm>
            <a:off x="6263640" y="1755648"/>
            <a:ext cx="20116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Horizontal Pod Autoscaling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automated load balancing</a:t>
            </a:r>
            <a:endParaRPr lang="en-US" sz="1100" dirty="0"/>
          </a:p>
        </p:txBody>
      </p:sp>
      <p:sp>
        <p:nvSpPr>
          <p:cNvPr id="15" name="Text 12"/>
          <p:cNvSpPr/>
          <p:nvPr/>
        </p:nvSpPr>
        <p:spPr>
          <a:xfrm>
            <a:off x="457200" y="2894076"/>
            <a:ext cx="8229600" cy="1434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71450" indent="-171450">
              <a:spcAft>
                <a:spcPts val="5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Kubernetes-orchestrated blockchain-backed IoT data ingestion pipeline with automated horizontal pod autoscaling</a:t>
            </a:r>
            <a:r>
              <a:rPr lang="en-US" sz="11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</a:p>
          <a:p>
            <a:pPr marL="171450" indent="-171450">
              <a:spcAft>
                <a:spcPts val="5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Increasing maximum replicas from 2 to 5 pods reduced mean latency by 19.2% and tail latency (P95/P99) by approximately 23–24%</a:t>
            </a:r>
            <a:endParaRPr lang="en-US" sz="1100" dirty="0">
              <a:solidFill>
                <a:srgbClr val="444444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171450" indent="-171450">
              <a:spcAft>
                <a:spcPts val="5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Trade-off: expanded scaling capacity introduced approximately 21% throughput reduction due to orchestration and networking overhead</a:t>
            </a:r>
            <a:r>
              <a:rPr lang="en-GB" sz="1100" dirty="0"/>
              <a:t>.</a:t>
            </a:r>
          </a:p>
          <a:p>
            <a:pPr marL="171450" indent="-171450">
              <a:spcAft>
                <a:spcPts val="5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Both configurations maintained &gt;98.8% success rate under sustained high-concurrency workloads </a:t>
            </a:r>
          </a:p>
          <a:p>
            <a:pPr marL="171450" indent="-171450">
              <a:spcAft>
                <a:spcPts val="5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GB" sz="11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framework provides a reproducible methodology for evaluating autoscaling strategies in blockchain-backed IoT systems</a:t>
            </a:r>
            <a:endParaRPr lang="en-US" sz="1100" dirty="0">
              <a:solidFill>
                <a:srgbClr val="444444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5" name="Text 11">
            <a:extLst>
              <a:ext uri="{FF2B5EF4-FFF2-40B4-BE49-F238E27FC236}">
                <a16:creationId xmlns:a16="http://schemas.microsoft.com/office/drawing/2014/main" id="{8371E4DB-7B13-4613-5C71-5982787E2BDA}"/>
              </a:ext>
            </a:extLst>
          </p:cNvPr>
          <p:cNvSpPr/>
          <p:nvPr/>
        </p:nvSpPr>
        <p:spPr>
          <a:xfrm>
            <a:off x="792480" y="4709160"/>
            <a:ext cx="7437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SzPct val="100000"/>
            </a:pPr>
            <a:r>
              <a:rPr lang="en-US" sz="1200" i="1" dirty="0"/>
              <a:t>Title: </a:t>
            </a:r>
            <a:r>
              <a:rPr lang="en-GB" sz="1200" i="1" dirty="0"/>
              <a:t>Evaluating Kubernetes Autoscaling Strategies for IoT-Oriented Blockchain-Based Data Ingestion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412480" y="1371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457200" y="228600"/>
            <a:ext cx="77724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DePIN Phenomenon  [ICT Express, Elsevier 2026]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868680"/>
            <a:ext cx="8229600" cy="22860"/>
          </a:xfrm>
          <a:prstGeom prst="rect">
            <a:avLst/>
          </a:prstGeom>
          <a:solidFill>
            <a:srgbClr val="DDDDDD"/>
          </a:solidFill>
          <a:ln w="12700">
            <a:solidFill>
              <a:srgbClr val="DDDD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" name="Text 3"/>
          <p:cNvSpPr/>
          <p:nvPr/>
        </p:nvSpPr>
        <p:spPr>
          <a:xfrm>
            <a:off x="5852160" y="1216152"/>
            <a:ext cx="2560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Six-Layer Reward Architecture</a:t>
            </a:r>
            <a:endParaRPr lang="en-US" sz="1000" dirty="0"/>
          </a:p>
        </p:txBody>
      </p:sp>
      <p:sp>
        <p:nvSpPr>
          <p:cNvPr id="7" name="Shape 4"/>
          <p:cNvSpPr/>
          <p:nvPr/>
        </p:nvSpPr>
        <p:spPr>
          <a:xfrm>
            <a:off x="5852160" y="1472184"/>
            <a:ext cx="2560320" cy="438912"/>
          </a:xfrm>
          <a:prstGeom prst="rect">
            <a:avLst/>
          </a:prstGeom>
          <a:solidFill>
            <a:srgbClr val="F0F0F0"/>
          </a:solidFill>
          <a:ln w="6350">
            <a:solidFill>
              <a:srgbClr val="DDDD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8" name="Text 5"/>
          <p:cNvSpPr/>
          <p:nvPr/>
        </p:nvSpPr>
        <p:spPr>
          <a:xfrm>
            <a:off x="5852160" y="1518920"/>
            <a:ext cx="256032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Physical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5852160" y="1947672"/>
            <a:ext cx="2560320" cy="438912"/>
          </a:xfrm>
          <a:prstGeom prst="rect">
            <a:avLst/>
          </a:prstGeom>
          <a:solidFill>
            <a:srgbClr val="E0E0E0"/>
          </a:solidFill>
          <a:ln w="6350">
            <a:solidFill>
              <a:srgbClr val="DDDD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0" name="Text 7"/>
          <p:cNvSpPr/>
          <p:nvPr/>
        </p:nvSpPr>
        <p:spPr>
          <a:xfrm>
            <a:off x="5852160" y="1994408"/>
            <a:ext cx="256032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Verification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5852160" y="2423160"/>
            <a:ext cx="2560320" cy="438912"/>
          </a:xfrm>
          <a:prstGeom prst="rect">
            <a:avLst/>
          </a:prstGeom>
          <a:solidFill>
            <a:srgbClr val="D0D0D0"/>
          </a:solidFill>
          <a:ln w="6350">
            <a:solidFill>
              <a:srgbClr val="DDDD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2" name="Text 9"/>
          <p:cNvSpPr/>
          <p:nvPr/>
        </p:nvSpPr>
        <p:spPr>
          <a:xfrm>
            <a:off x="5852160" y="2469896"/>
            <a:ext cx="256032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Oracle / Off-chain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852160" y="2898648"/>
            <a:ext cx="2560320" cy="438912"/>
          </a:xfrm>
          <a:prstGeom prst="rect">
            <a:avLst/>
          </a:prstGeom>
          <a:solidFill>
            <a:srgbClr val="C0C0C0"/>
          </a:solidFill>
          <a:ln w="6350">
            <a:solidFill>
              <a:srgbClr val="DDDD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4" name="Text 11"/>
          <p:cNvSpPr/>
          <p:nvPr/>
        </p:nvSpPr>
        <p:spPr>
          <a:xfrm>
            <a:off x="5852160" y="2945384"/>
            <a:ext cx="256032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Blockchain</a:t>
            </a:r>
            <a:endParaRPr lang="en-US" sz="1100" dirty="0"/>
          </a:p>
        </p:txBody>
      </p:sp>
      <p:sp>
        <p:nvSpPr>
          <p:cNvPr id="15" name="Shape 12"/>
          <p:cNvSpPr/>
          <p:nvPr/>
        </p:nvSpPr>
        <p:spPr>
          <a:xfrm>
            <a:off x="5852160" y="3374136"/>
            <a:ext cx="2560320" cy="438912"/>
          </a:xfrm>
          <a:prstGeom prst="rect">
            <a:avLst/>
          </a:prstGeom>
          <a:solidFill>
            <a:srgbClr val="B0B0B0"/>
          </a:solidFill>
          <a:ln w="6350">
            <a:solidFill>
              <a:srgbClr val="DDDD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6" name="Text 13"/>
          <p:cNvSpPr/>
          <p:nvPr/>
        </p:nvSpPr>
        <p:spPr>
          <a:xfrm>
            <a:off x="5852160" y="3420872"/>
            <a:ext cx="256032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Reward Scaling</a:t>
            </a:r>
            <a:endParaRPr lang="en-US" sz="1100" dirty="0"/>
          </a:p>
        </p:txBody>
      </p:sp>
      <p:sp>
        <p:nvSpPr>
          <p:cNvPr id="17" name="Shape 14"/>
          <p:cNvSpPr/>
          <p:nvPr/>
        </p:nvSpPr>
        <p:spPr>
          <a:xfrm>
            <a:off x="5852160" y="3849624"/>
            <a:ext cx="2560320" cy="438912"/>
          </a:xfrm>
          <a:prstGeom prst="rect">
            <a:avLst/>
          </a:prstGeom>
          <a:solidFill>
            <a:srgbClr val="A0A0A0"/>
          </a:solidFill>
          <a:ln w="6350">
            <a:solidFill>
              <a:srgbClr val="DDDD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8" name="Text 15"/>
          <p:cNvSpPr/>
          <p:nvPr/>
        </p:nvSpPr>
        <p:spPr>
          <a:xfrm>
            <a:off x="5852160" y="3896360"/>
            <a:ext cx="256032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Redemption</a:t>
            </a:r>
            <a:endParaRPr lang="en-US" sz="1100" dirty="0"/>
          </a:p>
        </p:txBody>
      </p:sp>
      <p:sp>
        <p:nvSpPr>
          <p:cNvPr id="20" name="Text 3">
            <a:extLst>
              <a:ext uri="{FF2B5EF4-FFF2-40B4-BE49-F238E27FC236}">
                <a16:creationId xmlns:a16="http://schemas.microsoft.com/office/drawing/2014/main" id="{E7E27447-9E97-66EE-4DF7-95539C4B9C4A}"/>
              </a:ext>
            </a:extLst>
          </p:cNvPr>
          <p:cNvSpPr/>
          <p:nvPr/>
        </p:nvSpPr>
        <p:spPr>
          <a:xfrm>
            <a:off x="548640" y="1115568"/>
            <a:ext cx="4937760" cy="347472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400" b="1" dirty="0" err="1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DePIN</a:t>
            </a:r>
            <a:r>
              <a:rPr lang="en-US" sz="140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</a:t>
            </a:r>
            <a:r>
              <a:rPr lang="en-US" sz="1400" b="1" dirty="0" err="1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Decentralised</a:t>
            </a:r>
            <a:r>
              <a:rPr lang="en-US" sz="140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Physical Infrastructure Networks</a:t>
            </a:r>
            <a:endParaRPr lang="en-US" sz="1400" dirty="0"/>
          </a:p>
        </p:txBody>
      </p:sp>
      <p:sp>
        <p:nvSpPr>
          <p:cNvPr id="21" name="Text 4">
            <a:extLst>
              <a:ext uri="{FF2B5EF4-FFF2-40B4-BE49-F238E27FC236}">
                <a16:creationId xmlns:a16="http://schemas.microsoft.com/office/drawing/2014/main" id="{B110DFBC-3822-CC2C-07D1-79F1328E3B48}"/>
              </a:ext>
            </a:extLst>
          </p:cNvPr>
          <p:cNvSpPr/>
          <p:nvPr/>
        </p:nvSpPr>
        <p:spPr>
          <a:xfrm>
            <a:off x="548640" y="1527048"/>
            <a:ext cx="4937760" cy="475488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dirty="0"/>
              <a:t>Blockchain systems using token incentives to coordinate deployment of real-world physical infrastructure.</a:t>
            </a:r>
          </a:p>
        </p:txBody>
      </p:sp>
      <p:sp>
        <p:nvSpPr>
          <p:cNvPr id="22" name="Text 6">
            <a:extLst>
              <a:ext uri="{FF2B5EF4-FFF2-40B4-BE49-F238E27FC236}">
                <a16:creationId xmlns:a16="http://schemas.microsoft.com/office/drawing/2014/main" id="{5B163D06-6C6E-47A4-0CA6-6C9B3281D630}"/>
              </a:ext>
            </a:extLst>
          </p:cNvPr>
          <p:cNvSpPr/>
          <p:nvPr/>
        </p:nvSpPr>
        <p:spPr>
          <a:xfrm>
            <a:off x="548640" y="2258568"/>
            <a:ext cx="4937760" cy="749808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200"/>
              </a:spcAft>
              <a:buNone/>
            </a:pPr>
            <a:r>
              <a:rPr lang="en-US" sz="11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Study scope: </a:t>
            </a:r>
            <a:r>
              <a:rPr lang="en-US" sz="1200" dirty="0"/>
              <a:t>Traces evolution from 2013 to 2022; analyses 21 leading projects across compute, storage, wireless, sensor, bandwidth, and AI categories.</a:t>
            </a:r>
          </a:p>
        </p:txBody>
      </p:sp>
      <p:sp>
        <p:nvSpPr>
          <p:cNvPr id="23" name="Text 7">
            <a:extLst>
              <a:ext uri="{FF2B5EF4-FFF2-40B4-BE49-F238E27FC236}">
                <a16:creationId xmlns:a16="http://schemas.microsoft.com/office/drawing/2014/main" id="{354CC0E6-F1F9-2FBC-63BF-64E953FC6DC8}"/>
              </a:ext>
            </a:extLst>
          </p:cNvPr>
          <p:cNvSpPr/>
          <p:nvPr/>
        </p:nvSpPr>
        <p:spPr>
          <a:xfrm>
            <a:off x="548640" y="3081528"/>
            <a:ext cx="4937760" cy="749808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200"/>
              </a:spcAft>
              <a:buNone/>
            </a:pPr>
            <a:r>
              <a:rPr lang="en-US" sz="11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Governance models:</a:t>
            </a:r>
            <a:r>
              <a:rPr lang="en-US" sz="1200" dirty="0"/>
              <a:t> DAO-based, foundation-led, and hybrid (Helium, Filecoin, Bittensor, Render).</a:t>
            </a:r>
          </a:p>
        </p:txBody>
      </p:sp>
      <p:sp>
        <p:nvSpPr>
          <p:cNvPr id="24" name="Text 8">
            <a:extLst>
              <a:ext uri="{FF2B5EF4-FFF2-40B4-BE49-F238E27FC236}">
                <a16:creationId xmlns:a16="http://schemas.microsoft.com/office/drawing/2014/main" id="{A23DECC3-BE33-8B13-D053-8450297A420E}"/>
              </a:ext>
            </a:extLst>
          </p:cNvPr>
          <p:cNvSpPr/>
          <p:nvPr/>
        </p:nvSpPr>
        <p:spPr>
          <a:xfrm>
            <a:off x="548640" y="3904488"/>
            <a:ext cx="4937760" cy="749808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200"/>
              </a:spcAft>
              <a:buNone/>
            </a:pPr>
            <a:r>
              <a:rPr lang="en-US" sz="11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Relevance: </a:t>
            </a:r>
            <a:r>
              <a:rPr lang="en-US" sz="1200" dirty="0"/>
              <a:t>The six-layer model directly informs oracle integration and reward-design challenges in RQ1, RQ2, and RQ4.</a:t>
            </a:r>
          </a:p>
        </p:txBody>
      </p:sp>
      <p:sp>
        <p:nvSpPr>
          <p:cNvPr id="5" name="Text 11">
            <a:extLst>
              <a:ext uri="{FF2B5EF4-FFF2-40B4-BE49-F238E27FC236}">
                <a16:creationId xmlns:a16="http://schemas.microsoft.com/office/drawing/2014/main" id="{48C553BC-08ED-8547-6536-B258403DB787}"/>
              </a:ext>
            </a:extLst>
          </p:cNvPr>
          <p:cNvSpPr/>
          <p:nvPr/>
        </p:nvSpPr>
        <p:spPr>
          <a:xfrm>
            <a:off x="792480" y="4709160"/>
            <a:ext cx="7437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SzPct val="100000"/>
            </a:pPr>
            <a:r>
              <a:rPr lang="en-US" sz="1200" i="1" dirty="0"/>
              <a:t>Title: </a:t>
            </a:r>
            <a:r>
              <a:rPr lang="en-GB" sz="1200" i="1" dirty="0"/>
              <a:t>The </a:t>
            </a:r>
            <a:r>
              <a:rPr lang="en-GB" sz="1200" i="1" dirty="0" err="1"/>
              <a:t>DePIN</a:t>
            </a:r>
            <a:r>
              <a:rPr lang="en-GB" sz="1200" i="1" dirty="0"/>
              <a:t> phenomenon: Characteristics, reward architecture, and practical implementations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412480" y="1371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457200" y="228600"/>
            <a:ext cx="77724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Publications 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868680"/>
            <a:ext cx="8229600" cy="22860"/>
          </a:xfrm>
          <a:prstGeom prst="rect">
            <a:avLst/>
          </a:prstGeom>
          <a:solidFill>
            <a:srgbClr val="DDDDDD"/>
          </a:solidFill>
          <a:ln w="12700">
            <a:solidFill>
              <a:srgbClr val="DDDD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graphicFrame>
        <p:nvGraphicFramePr>
          <p:cNvPr id="1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9392179"/>
              </p:ext>
            </p:extLst>
          </p:nvPr>
        </p:nvGraphicFramePr>
        <p:xfrm>
          <a:off x="899160" y="1097280"/>
          <a:ext cx="7345680" cy="3474720"/>
        </p:xfrm>
        <a:graphic>
          <a:graphicData uri="http://schemas.openxmlformats.org/drawingml/2006/table">
            <a:tbl>
              <a:tblPr/>
              <a:tblGrid>
                <a:gridCol w="3672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361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339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82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4747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b="1" dirty="0">
                          <a:solidFill>
                            <a:srgbClr val="11111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Ref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b="1" dirty="0">
                          <a:solidFill>
                            <a:srgbClr val="11111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Title (abbreviated)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b="1" dirty="0">
                          <a:solidFill>
                            <a:srgbClr val="111111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Venue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10"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2222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[1]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2222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Comparative Evaluation of Blockchain for IoT Energy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2222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DLT Workshop 2025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2222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[2]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2222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IoT &amp; Blockchain Monitoring in Pizza Production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2222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ICBC 2025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2222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[3]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2222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Move/Sui Library for Supply Chain Ownership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2222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WETSEB 2025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2222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[4]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2222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Energy Community Simulation with Simulink &amp; Ethereum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2222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IWBOSE 2025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2222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[5]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2222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LLM-Guided Smart Contract Policies on IoT Energy Data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2222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WETSEB 2026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2222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[6]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2222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IoT &amp; Blockchain to Reduce Food Waste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2222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WETSEB 2026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2222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[7]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2222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BOSE Architecture for Carbon Credit Certification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2222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IWBOSE 2026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2222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[8]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2222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Kubernetes Private Blockchain for IoT Management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2222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IWBOSE 2026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747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2222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[9]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2222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The DePIN Phenomenon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dirty="0">
                          <a:solidFill>
                            <a:srgbClr val="2222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ICT Express 2026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>
                    <a:lnL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412480" y="1371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457200" y="228600"/>
            <a:ext cx="77724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 &amp; Key Contributions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868680"/>
            <a:ext cx="8229600" cy="22860"/>
          </a:xfrm>
          <a:prstGeom prst="rect">
            <a:avLst/>
          </a:prstGeom>
          <a:solidFill>
            <a:srgbClr val="DDDDDD"/>
          </a:solidFill>
          <a:ln w="12700">
            <a:solidFill>
              <a:srgbClr val="DDDD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2860DA1B-E247-092C-4210-A8FB08C3CC54}"/>
              </a:ext>
            </a:extLst>
          </p:cNvPr>
          <p:cNvSpPr/>
          <p:nvPr/>
        </p:nvSpPr>
        <p:spPr>
          <a:xfrm>
            <a:off x="411480" y="1116838"/>
            <a:ext cx="8321040" cy="347472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30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peer-reviewed publications at ICBC, DLT Workshop, WETSEB</a:t>
            </a:r>
            <a:r>
              <a:rPr lang="en-GB" sz="130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/ICSE</a:t>
            </a:r>
            <a:r>
              <a:rPr lang="en-US" sz="130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, IWBOSE/SANER, and ICT Express (Elsevier).</a:t>
            </a:r>
            <a:endParaRPr lang="en-US" sz="1300" dirty="0"/>
          </a:p>
        </p:txBody>
      </p:sp>
      <p:sp>
        <p:nvSpPr>
          <p:cNvPr id="8" name="Text 8">
            <a:extLst>
              <a:ext uri="{FF2B5EF4-FFF2-40B4-BE49-F238E27FC236}">
                <a16:creationId xmlns:a16="http://schemas.microsoft.com/office/drawing/2014/main" id="{78232C2A-E358-DAD5-754E-88BC98645384}"/>
              </a:ext>
            </a:extLst>
          </p:cNvPr>
          <p:cNvSpPr/>
          <p:nvPr/>
        </p:nvSpPr>
        <p:spPr>
          <a:xfrm>
            <a:off x="795528" y="1801368"/>
            <a:ext cx="7936992" cy="457200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00"/>
              </a:spcAft>
              <a:buNone/>
            </a:pPr>
            <a:r>
              <a:rPr lang="en-US" sz="1200" b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[2] </a:t>
            </a:r>
            <a:r>
              <a:rPr lang="en-US" sz="1200" dirty="0"/>
              <a:t>First systematic multi-platform evaluation for IoT energy monitoring</a:t>
            </a:r>
          </a:p>
        </p:txBody>
      </p:sp>
      <p:sp>
        <p:nvSpPr>
          <p:cNvPr id="9" name="Text 11">
            <a:extLst>
              <a:ext uri="{FF2B5EF4-FFF2-40B4-BE49-F238E27FC236}">
                <a16:creationId xmlns:a16="http://schemas.microsoft.com/office/drawing/2014/main" id="{0F3D8C8D-5858-3296-29D5-F6D2198E3194}"/>
              </a:ext>
            </a:extLst>
          </p:cNvPr>
          <p:cNvSpPr/>
          <p:nvPr/>
        </p:nvSpPr>
        <p:spPr>
          <a:xfrm>
            <a:off x="795528" y="2304288"/>
            <a:ext cx="7936992" cy="457200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00"/>
              </a:spcAft>
            </a:pPr>
            <a:r>
              <a:rPr lang="en-US" sz="1200" b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[3] </a:t>
            </a:r>
            <a:r>
              <a:rPr lang="en-GB" sz="1200" dirty="0"/>
              <a:t>IoT-blockchain pizza monitoring: 7 persistent breaches detected, zero false alarms, 100% upload reliability at $3.91/yr on 	</a:t>
            </a:r>
            <a:r>
              <a:rPr lang="en-GB" sz="1200" dirty="0" err="1"/>
              <a:t>AssetChain</a:t>
            </a:r>
            <a:endParaRPr lang="en-US" sz="1200" dirty="0"/>
          </a:p>
        </p:txBody>
      </p:sp>
      <p:sp>
        <p:nvSpPr>
          <p:cNvPr id="10" name="Text 14">
            <a:extLst>
              <a:ext uri="{FF2B5EF4-FFF2-40B4-BE49-F238E27FC236}">
                <a16:creationId xmlns:a16="http://schemas.microsoft.com/office/drawing/2014/main" id="{6F24DA61-5798-BB9D-C348-E9FAA41664D6}"/>
              </a:ext>
            </a:extLst>
          </p:cNvPr>
          <p:cNvSpPr/>
          <p:nvPr/>
        </p:nvSpPr>
        <p:spPr>
          <a:xfrm>
            <a:off x="795528" y="2807208"/>
            <a:ext cx="7936992" cy="457200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00"/>
              </a:spcAft>
            </a:pPr>
            <a:r>
              <a:rPr lang="en-US" sz="1200" b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[6] </a:t>
            </a:r>
            <a:r>
              <a:rPr lang="en-GB" sz="1200" dirty="0"/>
              <a:t>RAG-enhanced LLM generates valid JSON policies in 96% of cases; simulated upper bound of 12–18% load-shift gain and     	17% more token rewards vs. static baselines</a:t>
            </a:r>
            <a:endParaRPr lang="en-US" sz="1200" dirty="0"/>
          </a:p>
        </p:txBody>
      </p:sp>
      <p:sp>
        <p:nvSpPr>
          <p:cNvPr id="11" name="Text 17">
            <a:extLst>
              <a:ext uri="{FF2B5EF4-FFF2-40B4-BE49-F238E27FC236}">
                <a16:creationId xmlns:a16="http://schemas.microsoft.com/office/drawing/2014/main" id="{BD16F956-85DC-414F-E81A-4FF5F7216E22}"/>
              </a:ext>
            </a:extLst>
          </p:cNvPr>
          <p:cNvSpPr/>
          <p:nvPr/>
        </p:nvSpPr>
        <p:spPr>
          <a:xfrm>
            <a:off x="795528" y="3310128"/>
            <a:ext cx="7936992" cy="457200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00"/>
              </a:spcAft>
              <a:buNone/>
            </a:pPr>
            <a:r>
              <a:rPr lang="en-US" sz="1200" b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[7] </a:t>
            </a:r>
            <a:r>
              <a:rPr lang="en-US" sz="1200" dirty="0">
                <a:solidFill>
                  <a:srgbClr val="2C4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</a:t>
            </a:r>
            <a:r>
              <a:rPr lang="en-US" sz="1200" dirty="0"/>
              <a:t>lockchain-enforced food waste traceability</a:t>
            </a:r>
          </a:p>
        </p:txBody>
      </p:sp>
      <p:sp>
        <p:nvSpPr>
          <p:cNvPr id="12" name="Text 20">
            <a:extLst>
              <a:ext uri="{FF2B5EF4-FFF2-40B4-BE49-F238E27FC236}">
                <a16:creationId xmlns:a16="http://schemas.microsoft.com/office/drawing/2014/main" id="{94597F66-A908-AA2D-5C68-218692BA694D}"/>
              </a:ext>
            </a:extLst>
          </p:cNvPr>
          <p:cNvSpPr/>
          <p:nvPr/>
        </p:nvSpPr>
        <p:spPr>
          <a:xfrm>
            <a:off x="795528" y="3813048"/>
            <a:ext cx="7936992" cy="457200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00"/>
              </a:spcAft>
            </a:pPr>
            <a:r>
              <a:rPr lang="en-US" sz="1200" b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[8] </a:t>
            </a:r>
            <a:r>
              <a:rPr lang="en-GB" sz="1200" dirty="0"/>
              <a:t>Four-layer BOSE architecture for voluntary carbon market certification targets small PV operators</a:t>
            </a:r>
            <a:endParaRPr lang="en-US" sz="1200" dirty="0"/>
          </a:p>
        </p:txBody>
      </p:sp>
      <p:sp>
        <p:nvSpPr>
          <p:cNvPr id="13" name="Text 23">
            <a:extLst>
              <a:ext uri="{FF2B5EF4-FFF2-40B4-BE49-F238E27FC236}">
                <a16:creationId xmlns:a16="http://schemas.microsoft.com/office/drawing/2014/main" id="{01B377A1-F6D0-5862-1BA1-F75F2ED29527}"/>
              </a:ext>
            </a:extLst>
          </p:cNvPr>
          <p:cNvSpPr/>
          <p:nvPr/>
        </p:nvSpPr>
        <p:spPr>
          <a:xfrm>
            <a:off x="795528" y="4315968"/>
            <a:ext cx="7936992" cy="457200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00"/>
              </a:spcAft>
              <a:buNone/>
            </a:pPr>
            <a:r>
              <a:rPr lang="en-US" sz="1200" b="1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[9] </a:t>
            </a:r>
            <a:r>
              <a:rPr lang="en-US" sz="1200" dirty="0"/>
              <a:t>Six-layer DePIN reward architecture validated across 21 real-world projects</a:t>
            </a:r>
          </a:p>
        </p:txBody>
      </p:sp>
      <p:sp>
        <p:nvSpPr>
          <p:cNvPr id="14" name="Text 5">
            <a:extLst>
              <a:ext uri="{FF2B5EF4-FFF2-40B4-BE49-F238E27FC236}">
                <a16:creationId xmlns:a16="http://schemas.microsoft.com/office/drawing/2014/main" id="{352212E8-CEC3-02E3-B52D-39EA39C6BCCC}"/>
              </a:ext>
            </a:extLst>
          </p:cNvPr>
          <p:cNvSpPr/>
          <p:nvPr/>
        </p:nvSpPr>
        <p:spPr>
          <a:xfrm>
            <a:off x="795528" y="1521841"/>
            <a:ext cx="2286000" cy="292608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30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Results</a:t>
            </a:r>
            <a:endParaRPr lang="en-US" sz="13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CE810E-E61B-9E8D-4443-176F186565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64;p14">
            <a:extLst>
              <a:ext uri="{FF2B5EF4-FFF2-40B4-BE49-F238E27FC236}">
                <a16:creationId xmlns:a16="http://schemas.microsoft.com/office/drawing/2014/main" id="{09236697-EAB8-87A8-9140-E1399515F630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411069" y="287750"/>
            <a:ext cx="1324870" cy="381614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Title 1">
            <a:extLst>
              <a:ext uri="{FF2B5EF4-FFF2-40B4-BE49-F238E27FC236}">
                <a16:creationId xmlns:a16="http://schemas.microsoft.com/office/drawing/2014/main" id="{1BF88523-45BE-436B-427C-DB616414CA08}"/>
              </a:ext>
            </a:extLst>
          </p:cNvPr>
          <p:cNvSpPr txBox="1">
            <a:spLocks/>
          </p:cNvSpPr>
          <p:nvPr/>
        </p:nvSpPr>
        <p:spPr>
          <a:xfrm>
            <a:off x="1640679" y="2243339"/>
            <a:ext cx="6020698" cy="1032491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en-GB" sz="2700" dirty="0">
                <a:latin typeface="-webkit-standard"/>
              </a:rPr>
            </a:br>
            <a:endParaRPr lang="en-IT" sz="2700" dirty="0">
              <a:latin typeface="-webkit-standard"/>
            </a:endParaRPr>
          </a:p>
        </p:txBody>
      </p:sp>
      <p:sp>
        <p:nvSpPr>
          <p:cNvPr id="28" name="Subtitle 2">
            <a:extLst>
              <a:ext uri="{FF2B5EF4-FFF2-40B4-BE49-F238E27FC236}">
                <a16:creationId xmlns:a16="http://schemas.microsoft.com/office/drawing/2014/main" id="{CC78F3D0-B380-4467-4293-AD862153B4CB}"/>
              </a:ext>
            </a:extLst>
          </p:cNvPr>
          <p:cNvSpPr txBox="1"/>
          <p:nvPr/>
        </p:nvSpPr>
        <p:spPr>
          <a:xfrm>
            <a:off x="3433267" y="4303880"/>
            <a:ext cx="2163166" cy="28887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51435" tIns="25718" rIns="51435" bIns="25718" anchor="t" anchorCtr="1" compatLnSpc="1">
            <a:normAutofit/>
          </a:bodyPr>
          <a:lstStyle/>
          <a:p>
            <a:pPr algn="ctr" defTabSz="514350">
              <a:spcBef>
                <a:spcPts val="563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200" i="1" dirty="0">
                <a:solidFill>
                  <a:srgbClr val="000000"/>
                </a:solidFill>
                <a:latin typeface="Aptos"/>
              </a:rPr>
              <a:t>Email: Ullah.azmat@unica.it</a:t>
            </a:r>
            <a:endParaRPr lang="en-IT" sz="1200" i="1" dirty="0">
              <a:solidFill>
                <a:srgbClr val="000000"/>
              </a:solidFill>
              <a:latin typeface="Aptos"/>
            </a:endParaRPr>
          </a:p>
        </p:txBody>
      </p:sp>
      <p:sp>
        <p:nvSpPr>
          <p:cNvPr id="30" name="Slide Number Placeholder 5">
            <a:extLst>
              <a:ext uri="{FF2B5EF4-FFF2-40B4-BE49-F238E27FC236}">
                <a16:creationId xmlns:a16="http://schemas.microsoft.com/office/drawing/2014/main" id="{9EFAB588-404A-6E4B-FFBA-E0CABB115A13}"/>
              </a:ext>
            </a:extLst>
          </p:cNvPr>
          <p:cNvSpPr txBox="1"/>
          <p:nvPr/>
        </p:nvSpPr>
        <p:spPr>
          <a:xfrm>
            <a:off x="7428759" y="4869022"/>
            <a:ext cx="307180" cy="154012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51435" tIns="25718" rIns="51435" bIns="25718" anchor="b" anchorCtr="1" compatLnSpc="1">
            <a:normAutofit/>
          </a:bodyPr>
          <a:lstStyle/>
          <a:p>
            <a:pPr algn="ctr" defTabSz="514350">
              <a:lnSpc>
                <a:spcPct val="70000"/>
              </a:lnSpc>
              <a:spcAft>
                <a:spcPts val="338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9305AA2B-3CB6-47AC-BEAE-90248DFDB8C2}" type="slidenum">
              <a:rPr lang="en-ID" sz="844">
                <a:solidFill>
                  <a:srgbClr val="000000"/>
                </a:solidFill>
                <a:latin typeface="Aptos"/>
              </a:rPr>
              <a:pPr algn="ctr" defTabSz="514350">
                <a:lnSpc>
                  <a:spcPct val="70000"/>
                </a:lnSpc>
                <a:spcAft>
                  <a:spcPts val="338"/>
                </a:spcAft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14</a:t>
            </a:fld>
            <a:endParaRPr lang="en-ID" sz="844">
              <a:solidFill>
                <a:srgbClr val="000000"/>
              </a:solidFill>
              <a:latin typeface="Aptos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1A1964D-5017-FB58-3DC8-936D6252C978}"/>
              </a:ext>
            </a:extLst>
          </p:cNvPr>
          <p:cNvSpPr txBox="1">
            <a:spLocks/>
          </p:cNvSpPr>
          <p:nvPr/>
        </p:nvSpPr>
        <p:spPr>
          <a:xfrm>
            <a:off x="1424497" y="1776972"/>
            <a:ext cx="6453062" cy="80932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800">
              <a:lnSpc>
                <a:spcPct val="90000"/>
              </a:lnSpc>
            </a:pPr>
            <a:r>
              <a:rPr lang="en-US" sz="6000" b="1" dirty="0"/>
              <a:t>Thank You</a:t>
            </a:r>
          </a:p>
        </p:txBody>
      </p:sp>
      <p:pic>
        <p:nvPicPr>
          <p:cNvPr id="7" name="Google Shape;58;p13" descr="A black background with blue text&#10;&#10;Description automatically generated">
            <a:extLst>
              <a:ext uri="{FF2B5EF4-FFF2-40B4-BE49-F238E27FC236}">
                <a16:creationId xmlns:a16="http://schemas.microsoft.com/office/drawing/2014/main" id="{899E4243-CA21-B608-DDF0-9CCD04F12A6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91023" y="331493"/>
            <a:ext cx="1997368" cy="594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59;p13" descr="A blue logo with text&#10;&#10;Description automatically generated">
            <a:extLst>
              <a:ext uri="{FF2B5EF4-FFF2-40B4-BE49-F238E27FC236}">
                <a16:creationId xmlns:a16="http://schemas.microsoft.com/office/drawing/2014/main" id="{2A6B77AC-7180-6C45-3A55-DA518590262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91433" y="331493"/>
            <a:ext cx="1486125" cy="59445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0630686-DC0A-3BF0-A7EE-8DA19ECBDBE2}"/>
              </a:ext>
            </a:extLst>
          </p:cNvPr>
          <p:cNvSpPr txBox="1"/>
          <p:nvPr/>
        </p:nvSpPr>
        <p:spPr>
          <a:xfrm>
            <a:off x="3222013" y="2980351"/>
            <a:ext cx="2927081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3300" b="1" dirty="0"/>
              <a:t>Any Questions?</a:t>
            </a:r>
          </a:p>
        </p:txBody>
      </p:sp>
    </p:spTree>
    <p:extLst>
      <p:ext uri="{BB962C8B-B14F-4D97-AF65-F5344CB8AC3E}">
        <p14:creationId xmlns:p14="http://schemas.microsoft.com/office/powerpoint/2010/main" val="34365212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412480" y="1371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457200" y="228600"/>
            <a:ext cx="77724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Background &amp; Context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868680"/>
            <a:ext cx="8229600" cy="22860"/>
          </a:xfrm>
          <a:prstGeom prst="rect">
            <a:avLst/>
          </a:prstGeom>
          <a:solidFill>
            <a:srgbClr val="DDDDDD"/>
          </a:solidFill>
          <a:ln w="12700">
            <a:solidFill>
              <a:srgbClr val="DDDD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6" name="Text 3"/>
          <p:cNvSpPr/>
          <p:nvPr/>
        </p:nvSpPr>
        <p:spPr>
          <a:xfrm>
            <a:off x="457200" y="1005840"/>
            <a:ext cx="5379720" cy="3931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spcAft>
                <a:spcPts val="500"/>
              </a:spcAft>
              <a:buSzPct val="100000"/>
            </a:pPr>
            <a:r>
              <a:rPr lang="en-US" sz="14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convergence of the digital and green transitions demands trustworthy, transparent, and automatically enforceable technological infrastructures.</a:t>
            </a:r>
          </a:p>
          <a:p>
            <a:pPr>
              <a:spcAft>
                <a:spcPts val="500"/>
              </a:spcAft>
              <a:buSzPct val="100000"/>
            </a:pPr>
            <a:endParaRPr lang="en-US" sz="1400" dirty="0"/>
          </a:p>
          <a:p>
            <a:pPr>
              <a:spcAft>
                <a:spcPts val="500"/>
              </a:spcAft>
              <a:buSzPct val="100000"/>
            </a:pPr>
            <a:r>
              <a:rPr lang="en-US" sz="1400" b="1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EU policy:</a:t>
            </a:r>
            <a:endParaRPr lang="en-US" sz="1400" b="1" dirty="0"/>
          </a:p>
          <a:p>
            <a:pPr marL="685800" lvl="1" indent="-342900">
              <a:spcAft>
                <a:spcPts val="300"/>
              </a:spcAft>
              <a:buSzPct val="100000"/>
              <a:buChar char="•"/>
            </a:pPr>
            <a:r>
              <a:rPr lang="en-US" sz="1200" i="1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Fit for 55 package, Italian PNRR &amp; NIEC and the trust Gap</a:t>
            </a:r>
          </a:p>
          <a:p>
            <a:pPr marL="342900" lvl="1">
              <a:spcAft>
                <a:spcPts val="300"/>
              </a:spcAft>
              <a:buSzPct val="100000"/>
            </a:pPr>
            <a:endParaRPr lang="en-US" sz="1400" dirty="0"/>
          </a:p>
          <a:p>
            <a:pPr>
              <a:spcAft>
                <a:spcPts val="500"/>
              </a:spcAft>
              <a:buSzPct val="100000"/>
            </a:pPr>
            <a:r>
              <a:rPr lang="en-US" sz="14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Blockchain - DLT as a foundational enabler to provide:</a:t>
            </a:r>
          </a:p>
          <a:p>
            <a:pPr>
              <a:spcAft>
                <a:spcPts val="500"/>
              </a:spcAft>
              <a:buSzPct val="100000"/>
            </a:pPr>
            <a:endParaRPr lang="en-US" sz="1400" dirty="0"/>
          </a:p>
          <a:p>
            <a:pPr marL="514350" lvl="1" indent="-171450">
              <a:spcAft>
                <a:spcPts val="3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Immutability: </a:t>
            </a:r>
            <a:r>
              <a:rPr lang="en-US" sz="1200" i="1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cannot be retroactively altered</a:t>
            </a:r>
          </a:p>
          <a:p>
            <a:pPr marL="342900" lvl="1">
              <a:spcAft>
                <a:spcPts val="300"/>
              </a:spcAft>
              <a:buSzPct val="100000"/>
            </a:pPr>
            <a:endParaRPr lang="en-US" sz="1400" dirty="0"/>
          </a:p>
          <a:p>
            <a:pPr marL="514350" lvl="1" indent="-171450">
              <a:spcAft>
                <a:spcPts val="3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Decentralization: </a:t>
            </a:r>
            <a:r>
              <a:rPr lang="en-US" sz="1200" i="1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single point of failure or control</a:t>
            </a:r>
          </a:p>
          <a:p>
            <a:pPr marL="342900" lvl="1">
              <a:spcAft>
                <a:spcPts val="300"/>
              </a:spcAft>
              <a:buSzPct val="100000"/>
            </a:pPr>
            <a:endParaRPr lang="en-US" sz="1400" b="1" dirty="0"/>
          </a:p>
          <a:p>
            <a:pPr marL="514350" lvl="1" indent="-171450">
              <a:spcAft>
                <a:spcPts val="300"/>
              </a:spcAft>
              <a:buSzPct val="100000"/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Smart contract automation: </a:t>
            </a:r>
            <a:r>
              <a:rPr lang="en-US" sz="1200" i="1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enforceable rules without intermediaries</a:t>
            </a:r>
          </a:p>
          <a:p>
            <a:pPr marL="342900" lvl="1">
              <a:spcAft>
                <a:spcPts val="300"/>
              </a:spcAft>
              <a:buSzPct val="100000"/>
            </a:pPr>
            <a:endParaRPr lang="en-US" sz="1400" dirty="0"/>
          </a:p>
        </p:txBody>
      </p:sp>
      <p:sp>
        <p:nvSpPr>
          <p:cNvPr id="8" name="Text 7">
            <a:extLst>
              <a:ext uri="{FF2B5EF4-FFF2-40B4-BE49-F238E27FC236}">
                <a16:creationId xmlns:a16="http://schemas.microsoft.com/office/drawing/2014/main" id="{9BF59524-61B6-1250-5C49-492C8612A169}"/>
              </a:ext>
            </a:extLst>
          </p:cNvPr>
          <p:cNvSpPr/>
          <p:nvPr/>
        </p:nvSpPr>
        <p:spPr>
          <a:xfrm>
            <a:off x="6484620" y="1348739"/>
            <a:ext cx="2232660" cy="80010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55% GHG reduction by 2030. Demands verifiable, tamper-proof emissions data across energy value chains.</a:t>
            </a:r>
            <a:endParaRPr lang="en-US" sz="1200" dirty="0"/>
          </a:p>
        </p:txBody>
      </p:sp>
      <p:pic>
        <p:nvPicPr>
          <p:cNvPr id="9" name="Image 0" descr="preencoded.png">
            <a:extLst>
              <a:ext uri="{FF2B5EF4-FFF2-40B4-BE49-F238E27FC236}">
                <a16:creationId xmlns:a16="http://schemas.microsoft.com/office/drawing/2014/main" id="{5650B248-C235-BE81-B00F-F16E4FC88A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5054" y="1624963"/>
            <a:ext cx="321946" cy="321946"/>
          </a:xfrm>
          <a:prstGeom prst="rect">
            <a:avLst/>
          </a:prstGeom>
        </p:spPr>
      </p:pic>
      <p:sp>
        <p:nvSpPr>
          <p:cNvPr id="10" name="Text 11">
            <a:extLst>
              <a:ext uri="{FF2B5EF4-FFF2-40B4-BE49-F238E27FC236}">
                <a16:creationId xmlns:a16="http://schemas.microsoft.com/office/drawing/2014/main" id="{1F608EC3-815F-2A21-2842-EC07AA8A70B4}"/>
              </a:ext>
            </a:extLst>
          </p:cNvPr>
          <p:cNvSpPr/>
          <p:nvPr/>
        </p:nvSpPr>
        <p:spPr>
          <a:xfrm>
            <a:off x="6484620" y="2426970"/>
            <a:ext cx="2202180" cy="96393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National recovery funds mandate digital and green infrastructure. Blockchain enables automated compliance.</a:t>
            </a:r>
            <a:endParaRPr lang="en-US" sz="1200" dirty="0"/>
          </a:p>
        </p:txBody>
      </p:sp>
      <p:pic>
        <p:nvPicPr>
          <p:cNvPr id="11" name="Image 1">
            <a:extLst>
              <a:ext uri="{FF2B5EF4-FFF2-40B4-BE49-F238E27FC236}">
                <a16:creationId xmlns:a16="http://schemas.microsoft.com/office/drawing/2014/main" id="{015D0E49-F4CE-B952-6781-C707D5E499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5055" y="2740342"/>
            <a:ext cx="321945" cy="321945"/>
          </a:xfrm>
          <a:prstGeom prst="rect">
            <a:avLst/>
          </a:prstGeom>
        </p:spPr>
      </p:pic>
      <p:sp>
        <p:nvSpPr>
          <p:cNvPr id="12" name="Text 15">
            <a:extLst>
              <a:ext uri="{FF2B5EF4-FFF2-40B4-BE49-F238E27FC236}">
                <a16:creationId xmlns:a16="http://schemas.microsoft.com/office/drawing/2014/main" id="{E0D283FD-F4CB-BAE5-919C-7E2EB381EC32}"/>
              </a:ext>
            </a:extLst>
          </p:cNvPr>
          <p:cNvSpPr/>
          <p:nvPr/>
        </p:nvSpPr>
        <p:spPr>
          <a:xfrm>
            <a:off x="6484620" y="3481863"/>
            <a:ext cx="2217420" cy="853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200" dirty="0">
                <a:solidFill>
                  <a:srgbClr val="2D374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Centralised systems are vulnerable to manipulation, audit failures and slow regulatory processes. DLT closes this gap.</a:t>
            </a:r>
            <a:endParaRPr lang="en-US" sz="1200" dirty="0"/>
          </a:p>
        </p:txBody>
      </p:sp>
      <p:pic>
        <p:nvPicPr>
          <p:cNvPr id="13" name="Image 2" descr="preencoded.png">
            <a:extLst>
              <a:ext uri="{FF2B5EF4-FFF2-40B4-BE49-F238E27FC236}">
                <a16:creationId xmlns:a16="http://schemas.microsoft.com/office/drawing/2014/main" id="{A2AFC896-F24F-B9DC-5065-3A34E3DC1DD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01333" y="3805237"/>
            <a:ext cx="324613" cy="32461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412480" y="1371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457200" y="228600"/>
            <a:ext cx="77724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Primary Research Questions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868680"/>
            <a:ext cx="8229600" cy="22860"/>
          </a:xfrm>
          <a:prstGeom prst="rect">
            <a:avLst/>
          </a:prstGeom>
          <a:solidFill>
            <a:srgbClr val="DDDDDD"/>
          </a:solidFill>
          <a:ln w="12700">
            <a:solidFill>
              <a:srgbClr val="DDDD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920" y="1539242"/>
            <a:ext cx="411480" cy="41148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29540" y="2060450"/>
            <a:ext cx="1920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RQ1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220980" y="2445259"/>
            <a:ext cx="1737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 Evaluation</a:t>
            </a:r>
            <a:endParaRPr lang="en-US" sz="1200" dirty="0"/>
          </a:p>
        </p:txBody>
      </p:sp>
      <p:sp>
        <p:nvSpPr>
          <p:cNvPr id="9" name="Text 6"/>
          <p:cNvSpPr/>
          <p:nvPr/>
        </p:nvSpPr>
        <p:spPr>
          <a:xfrm>
            <a:off x="312420" y="2961895"/>
            <a:ext cx="1744980" cy="12146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1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Systematic evaluation of public &amp; private blockchains for IoT energy monitoring across latency, cost, throughput, and decentralisation.</a:t>
            </a:r>
            <a:endParaRPr lang="en-US" sz="1100" dirty="0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7540" y="1539242"/>
            <a:ext cx="411480" cy="41148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2423160" y="2060450"/>
            <a:ext cx="1920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RQ2</a:t>
            </a:r>
            <a:endParaRPr lang="en-US" sz="1100" dirty="0"/>
          </a:p>
        </p:txBody>
      </p:sp>
      <p:sp>
        <p:nvSpPr>
          <p:cNvPr id="13" name="Text 9"/>
          <p:cNvSpPr/>
          <p:nvPr/>
        </p:nvSpPr>
        <p:spPr>
          <a:xfrm>
            <a:off x="2514600" y="2445259"/>
            <a:ext cx="1737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Carbon Credit Architecture</a:t>
            </a:r>
            <a:endParaRPr lang="en-US" sz="1200" dirty="0"/>
          </a:p>
        </p:txBody>
      </p:sp>
      <p:sp>
        <p:nvSpPr>
          <p:cNvPr id="14" name="Text 10"/>
          <p:cNvSpPr/>
          <p:nvPr/>
        </p:nvSpPr>
        <p:spPr>
          <a:xfrm>
            <a:off x="2575560" y="2966467"/>
            <a:ext cx="1737360" cy="12146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1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Architecture for end-to-end carbon credit certification compliant with EU ETS regulatory frameworks.</a:t>
            </a:r>
            <a:endParaRPr lang="en-US" sz="1100" dirty="0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94020" y="1539242"/>
            <a:ext cx="411480" cy="41148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4739640" y="2060450"/>
            <a:ext cx="1920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RQ3</a:t>
            </a:r>
            <a:endParaRPr lang="en-US" sz="1100" dirty="0"/>
          </a:p>
        </p:txBody>
      </p:sp>
      <p:sp>
        <p:nvSpPr>
          <p:cNvPr id="18" name="Text 13"/>
          <p:cNvSpPr/>
          <p:nvPr/>
        </p:nvSpPr>
        <p:spPr>
          <a:xfrm>
            <a:off x="4831080" y="2445259"/>
            <a:ext cx="1737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LLM Governance</a:t>
            </a:r>
            <a:endParaRPr lang="en-US" sz="1200" dirty="0"/>
          </a:p>
        </p:txBody>
      </p:sp>
      <p:sp>
        <p:nvSpPr>
          <p:cNvPr id="19" name="Text 14"/>
          <p:cNvSpPr/>
          <p:nvPr/>
        </p:nvSpPr>
        <p:spPr>
          <a:xfrm>
            <a:off x="4861560" y="2907793"/>
            <a:ext cx="1828800" cy="12146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1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Using Large Language Models to automate generation and retrospective validation of smart contract governance policies on real IoT data.</a:t>
            </a:r>
            <a:endParaRPr lang="en-US" sz="1100" dirty="0"/>
          </a:p>
        </p:txBody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80020" y="1588771"/>
            <a:ext cx="411480" cy="411480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7056120" y="2049017"/>
            <a:ext cx="19202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RQ4</a:t>
            </a:r>
            <a:endParaRPr lang="en-US" sz="1100" dirty="0"/>
          </a:p>
        </p:txBody>
      </p:sp>
      <p:sp>
        <p:nvSpPr>
          <p:cNvPr id="23" name="Text 17"/>
          <p:cNvSpPr/>
          <p:nvPr/>
        </p:nvSpPr>
        <p:spPr>
          <a:xfrm>
            <a:off x="7117080" y="2445259"/>
            <a:ext cx="1737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Scalability</a:t>
            </a:r>
            <a:endParaRPr lang="en-US" sz="1200" dirty="0"/>
          </a:p>
        </p:txBody>
      </p:sp>
      <p:sp>
        <p:nvSpPr>
          <p:cNvPr id="24" name="Text 18"/>
          <p:cNvSpPr/>
          <p:nvPr/>
        </p:nvSpPr>
        <p:spPr>
          <a:xfrm>
            <a:off x="7117080" y="2957323"/>
            <a:ext cx="1737360" cy="12146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l">
              <a:buNone/>
            </a:pPr>
            <a:r>
              <a:rPr lang="en-US" sz="11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Kubernetes-orchestrated private blockchains achieving scalability and reliability for large-scale IoT energy communities.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412480" y="1371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457200" y="228600"/>
            <a:ext cx="77724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Comparative Platform Evaluation (RQ1)  [DLT Workshop 2025]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868680"/>
            <a:ext cx="8229600" cy="22860"/>
          </a:xfrm>
          <a:prstGeom prst="rect">
            <a:avLst/>
          </a:prstGeom>
          <a:solidFill>
            <a:srgbClr val="DDDDDD"/>
          </a:solidFill>
          <a:ln w="12700">
            <a:solidFill>
              <a:srgbClr val="DDDD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AEEA4782-2D3E-5016-F9B0-0940C803DFA2}"/>
              </a:ext>
            </a:extLst>
          </p:cNvPr>
          <p:cNvSpPr/>
          <p:nvPr/>
        </p:nvSpPr>
        <p:spPr>
          <a:xfrm>
            <a:off x="609600" y="1280160"/>
            <a:ext cx="4754880" cy="548640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200"/>
              </a:spcAft>
              <a:buNone/>
            </a:pPr>
            <a:r>
              <a:rPr lang="en-US" sz="120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Platforms: </a:t>
            </a:r>
            <a:r>
              <a:rPr lang="en-US" sz="11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Ethereum (Sepolia), IOTA, Polygon, Hyperledger Fabric, Besu, and Quorum</a:t>
            </a:r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28568CF6-F38F-A0E5-C50F-D1C9B3D799BA}"/>
              </a:ext>
            </a:extLst>
          </p:cNvPr>
          <p:cNvSpPr/>
          <p:nvPr/>
        </p:nvSpPr>
        <p:spPr>
          <a:xfrm>
            <a:off x="609600" y="1920240"/>
            <a:ext cx="4754880" cy="548640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200"/>
              </a:spcAft>
              <a:buNone/>
            </a:pPr>
            <a:r>
              <a:rPr lang="en-US" sz="120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Testbed: </a:t>
            </a:r>
            <a:r>
              <a:rPr lang="en-US" sz="11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 residential ShellyEM smart meter data  benchmarked across latency, throughput, gas cost, decentralisation, and fault tolerance</a:t>
            </a:r>
          </a:p>
        </p:txBody>
      </p:sp>
      <p:sp>
        <p:nvSpPr>
          <p:cNvPr id="11" name="Text 9">
            <a:extLst>
              <a:ext uri="{FF2B5EF4-FFF2-40B4-BE49-F238E27FC236}">
                <a16:creationId xmlns:a16="http://schemas.microsoft.com/office/drawing/2014/main" id="{B3E765FE-4884-9C8A-0AC5-7213D33F5AF6}"/>
              </a:ext>
            </a:extLst>
          </p:cNvPr>
          <p:cNvSpPr/>
          <p:nvPr/>
        </p:nvSpPr>
        <p:spPr>
          <a:xfrm>
            <a:off x="609600" y="2770632"/>
            <a:ext cx="4754880" cy="274320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30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Findings</a:t>
            </a:r>
            <a:endParaRPr lang="en-US" sz="1300" dirty="0"/>
          </a:p>
        </p:txBody>
      </p:sp>
      <p:sp>
        <p:nvSpPr>
          <p:cNvPr id="12" name="Text 10">
            <a:extLst>
              <a:ext uri="{FF2B5EF4-FFF2-40B4-BE49-F238E27FC236}">
                <a16:creationId xmlns:a16="http://schemas.microsoft.com/office/drawing/2014/main" id="{DF162B75-FCEA-D27F-BB30-8F99F624FC1E}"/>
              </a:ext>
            </a:extLst>
          </p:cNvPr>
          <p:cNvSpPr/>
          <p:nvPr/>
        </p:nvSpPr>
        <p:spPr>
          <a:xfrm>
            <a:off x="701040" y="310896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SzPct val="100000"/>
            </a:pPr>
            <a:r>
              <a:rPr lang="en-US" sz="11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single platform dominates across all dimensions</a:t>
            </a:r>
          </a:p>
        </p:txBody>
      </p:sp>
      <p:sp>
        <p:nvSpPr>
          <p:cNvPr id="13" name="Text 11">
            <a:extLst>
              <a:ext uri="{FF2B5EF4-FFF2-40B4-BE49-F238E27FC236}">
                <a16:creationId xmlns:a16="http://schemas.microsoft.com/office/drawing/2014/main" id="{F17C83A3-51AB-EC95-3E10-5CCCC8B01F66}"/>
              </a:ext>
            </a:extLst>
          </p:cNvPr>
          <p:cNvSpPr/>
          <p:nvPr/>
        </p:nvSpPr>
        <p:spPr>
          <a:xfrm>
            <a:off x="701040" y="342900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SzPct val="100000"/>
              <a:buChar char="•"/>
            </a:pPr>
            <a:r>
              <a:rPr lang="en-US" sz="120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Permissioned systems: </a:t>
            </a:r>
            <a:r>
              <a:rPr lang="en-US" sz="11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higher throughput, lower transparency</a:t>
            </a:r>
          </a:p>
        </p:txBody>
      </p:sp>
      <p:sp>
        <p:nvSpPr>
          <p:cNvPr id="14" name="Text 12">
            <a:extLst>
              <a:ext uri="{FF2B5EF4-FFF2-40B4-BE49-F238E27FC236}">
                <a16:creationId xmlns:a16="http://schemas.microsoft.com/office/drawing/2014/main" id="{8EAA2925-876D-46BB-8123-93D7FDA59FF9}"/>
              </a:ext>
            </a:extLst>
          </p:cNvPr>
          <p:cNvSpPr/>
          <p:nvPr/>
        </p:nvSpPr>
        <p:spPr>
          <a:xfrm>
            <a:off x="701040" y="374904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SzPct val="100000"/>
              <a:buChar char="•"/>
            </a:pPr>
            <a:r>
              <a:rPr lang="en-US" sz="120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 chains: </a:t>
            </a:r>
            <a:r>
              <a:rPr lang="en-US" sz="11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auditability, but at higher cost</a:t>
            </a:r>
          </a:p>
        </p:txBody>
      </p:sp>
      <p:sp>
        <p:nvSpPr>
          <p:cNvPr id="15" name="Text 13">
            <a:extLst>
              <a:ext uri="{FF2B5EF4-FFF2-40B4-BE49-F238E27FC236}">
                <a16:creationId xmlns:a16="http://schemas.microsoft.com/office/drawing/2014/main" id="{B56EFE2A-506D-D07E-1336-4E0337598270}"/>
              </a:ext>
            </a:extLst>
          </p:cNvPr>
          <p:cNvSpPr/>
          <p:nvPr/>
        </p:nvSpPr>
        <p:spPr>
          <a:xfrm>
            <a:off x="701040" y="4111752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SzPct val="100000"/>
              <a:buChar char="•"/>
            </a:pPr>
            <a:r>
              <a:rPr lang="en-US" sz="120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Output:</a:t>
            </a:r>
            <a:r>
              <a:rPr lang="en-US" sz="1100" b="1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practical, evidence-based decision framework first grounded in real IoT energy workloads</a:t>
            </a:r>
          </a:p>
        </p:txBody>
      </p:sp>
      <p:sp>
        <p:nvSpPr>
          <p:cNvPr id="16" name="Text 16">
            <a:extLst>
              <a:ext uri="{FF2B5EF4-FFF2-40B4-BE49-F238E27FC236}">
                <a16:creationId xmlns:a16="http://schemas.microsoft.com/office/drawing/2014/main" id="{C9987427-BCC3-8539-4E28-AFA047E46000}"/>
              </a:ext>
            </a:extLst>
          </p:cNvPr>
          <p:cNvSpPr/>
          <p:nvPr/>
        </p:nvSpPr>
        <p:spPr>
          <a:xfrm>
            <a:off x="5532120" y="1234440"/>
            <a:ext cx="3337560" cy="320040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2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Platforms Evaluated</a:t>
            </a:r>
            <a:endParaRPr lang="en-US" sz="1200" dirty="0"/>
          </a:p>
        </p:txBody>
      </p:sp>
      <p:sp>
        <p:nvSpPr>
          <p:cNvPr id="17" name="Text 17">
            <a:extLst>
              <a:ext uri="{FF2B5EF4-FFF2-40B4-BE49-F238E27FC236}">
                <a16:creationId xmlns:a16="http://schemas.microsoft.com/office/drawing/2014/main" id="{2015D56B-1380-598B-2A0E-BA96CD314B23}"/>
              </a:ext>
            </a:extLst>
          </p:cNvPr>
          <p:cNvSpPr/>
          <p:nvPr/>
        </p:nvSpPr>
        <p:spPr>
          <a:xfrm>
            <a:off x="5669280" y="1673352"/>
            <a:ext cx="3063240" cy="457200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00"/>
              </a:spcAft>
              <a:buNone/>
            </a:pPr>
            <a:r>
              <a:rPr lang="en-US" sz="10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Ethereum (Sepolia)</a:t>
            </a:r>
            <a:endParaRPr lang="en-US" sz="1050" dirty="0"/>
          </a:p>
          <a:p>
            <a:pPr marL="0" indent="0" algn="ctr">
              <a:spcAft>
                <a:spcPts val="100"/>
              </a:spcAft>
              <a:buNone/>
            </a:pPr>
            <a:r>
              <a:rPr lang="en-US" sz="1050" dirty="0">
                <a:solidFill>
                  <a:srgbClr val="2C4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Public: full auditability</a:t>
            </a:r>
            <a:endParaRPr lang="en-US" sz="1050" dirty="0"/>
          </a:p>
        </p:txBody>
      </p:sp>
      <p:sp>
        <p:nvSpPr>
          <p:cNvPr id="18" name="Text 18">
            <a:extLst>
              <a:ext uri="{FF2B5EF4-FFF2-40B4-BE49-F238E27FC236}">
                <a16:creationId xmlns:a16="http://schemas.microsoft.com/office/drawing/2014/main" id="{110BCED1-3AD1-7203-584F-2E995F88901A}"/>
              </a:ext>
            </a:extLst>
          </p:cNvPr>
          <p:cNvSpPr/>
          <p:nvPr/>
        </p:nvSpPr>
        <p:spPr>
          <a:xfrm>
            <a:off x="5669280" y="2157984"/>
            <a:ext cx="3063240" cy="457200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00"/>
              </a:spcAft>
              <a:buNone/>
            </a:pPr>
            <a:r>
              <a:rPr lang="en-US" sz="10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IOTA</a:t>
            </a:r>
            <a:endParaRPr lang="en-US" sz="1050" dirty="0"/>
          </a:p>
          <a:p>
            <a:pPr marL="0" indent="0" algn="ctr">
              <a:spcAft>
                <a:spcPts val="100"/>
              </a:spcAft>
              <a:buNone/>
            </a:pPr>
            <a:r>
              <a:rPr lang="en-US" sz="1050" dirty="0">
                <a:solidFill>
                  <a:srgbClr val="2C4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DAG-based:  high throughput</a:t>
            </a:r>
            <a:endParaRPr lang="en-US" sz="1050" dirty="0"/>
          </a:p>
        </p:txBody>
      </p:sp>
      <p:sp>
        <p:nvSpPr>
          <p:cNvPr id="19" name="Text 19">
            <a:extLst>
              <a:ext uri="{FF2B5EF4-FFF2-40B4-BE49-F238E27FC236}">
                <a16:creationId xmlns:a16="http://schemas.microsoft.com/office/drawing/2014/main" id="{196C7CCD-9400-1834-74C6-4A4F117AEA4B}"/>
              </a:ext>
            </a:extLst>
          </p:cNvPr>
          <p:cNvSpPr/>
          <p:nvPr/>
        </p:nvSpPr>
        <p:spPr>
          <a:xfrm>
            <a:off x="5669280" y="2642616"/>
            <a:ext cx="3063240" cy="457200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00"/>
              </a:spcAft>
              <a:buNone/>
            </a:pPr>
            <a:r>
              <a:rPr lang="en-US" sz="10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Polygon</a:t>
            </a:r>
            <a:endParaRPr lang="en-US" sz="1050" dirty="0"/>
          </a:p>
          <a:p>
            <a:pPr marL="0" indent="0" algn="ctr">
              <a:spcAft>
                <a:spcPts val="100"/>
              </a:spcAft>
              <a:buNone/>
            </a:pPr>
            <a:r>
              <a:rPr lang="en-US" sz="1050" dirty="0">
                <a:solidFill>
                  <a:srgbClr val="2C4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Layer2: low gas cost</a:t>
            </a:r>
            <a:endParaRPr lang="en-US" sz="1050" dirty="0"/>
          </a:p>
        </p:txBody>
      </p:sp>
      <p:sp>
        <p:nvSpPr>
          <p:cNvPr id="20" name="Text 20">
            <a:extLst>
              <a:ext uri="{FF2B5EF4-FFF2-40B4-BE49-F238E27FC236}">
                <a16:creationId xmlns:a16="http://schemas.microsoft.com/office/drawing/2014/main" id="{6B95FBE3-10CD-7D41-EBC5-748F6B124A75}"/>
              </a:ext>
            </a:extLst>
          </p:cNvPr>
          <p:cNvSpPr/>
          <p:nvPr/>
        </p:nvSpPr>
        <p:spPr>
          <a:xfrm>
            <a:off x="5669280" y="3127248"/>
            <a:ext cx="3063240" cy="457200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00"/>
              </a:spcAft>
              <a:buNone/>
            </a:pPr>
            <a:r>
              <a:rPr lang="en-US" sz="10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Hyperledger Fabric</a:t>
            </a:r>
            <a:endParaRPr lang="en-US" sz="1050" dirty="0"/>
          </a:p>
          <a:p>
            <a:pPr marL="0" indent="0" algn="ctr">
              <a:spcAft>
                <a:spcPts val="100"/>
              </a:spcAft>
              <a:buNone/>
            </a:pPr>
            <a:r>
              <a:rPr lang="en-US" sz="1050" dirty="0">
                <a:solidFill>
                  <a:srgbClr val="2C4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Permissioned: enterprise</a:t>
            </a:r>
            <a:endParaRPr lang="en-US" sz="1050" dirty="0"/>
          </a:p>
        </p:txBody>
      </p:sp>
      <p:sp>
        <p:nvSpPr>
          <p:cNvPr id="21" name="Text 21">
            <a:extLst>
              <a:ext uri="{FF2B5EF4-FFF2-40B4-BE49-F238E27FC236}">
                <a16:creationId xmlns:a16="http://schemas.microsoft.com/office/drawing/2014/main" id="{20DD93B8-C238-B460-4121-EDA2875ACE94}"/>
              </a:ext>
            </a:extLst>
          </p:cNvPr>
          <p:cNvSpPr/>
          <p:nvPr/>
        </p:nvSpPr>
        <p:spPr>
          <a:xfrm>
            <a:off x="5669280" y="3611880"/>
            <a:ext cx="3063240" cy="457200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00"/>
              </a:spcAft>
              <a:buNone/>
            </a:pPr>
            <a:r>
              <a:rPr lang="en-US" sz="10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Besu</a:t>
            </a:r>
            <a:endParaRPr lang="en-US" sz="1050" dirty="0"/>
          </a:p>
          <a:p>
            <a:pPr marL="0" indent="0" algn="ctr">
              <a:spcAft>
                <a:spcPts val="100"/>
              </a:spcAft>
              <a:buNone/>
            </a:pPr>
            <a:r>
              <a:rPr lang="en-US" sz="1050" dirty="0">
                <a:solidFill>
                  <a:srgbClr val="2C4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Enterprise Ethereum</a:t>
            </a:r>
            <a:endParaRPr lang="en-US" sz="1050" dirty="0"/>
          </a:p>
        </p:txBody>
      </p:sp>
      <p:sp>
        <p:nvSpPr>
          <p:cNvPr id="22" name="Text 22">
            <a:extLst>
              <a:ext uri="{FF2B5EF4-FFF2-40B4-BE49-F238E27FC236}">
                <a16:creationId xmlns:a16="http://schemas.microsoft.com/office/drawing/2014/main" id="{694E9286-E45A-920B-B175-B3FA51BBEDD4}"/>
              </a:ext>
            </a:extLst>
          </p:cNvPr>
          <p:cNvSpPr/>
          <p:nvPr/>
        </p:nvSpPr>
        <p:spPr>
          <a:xfrm>
            <a:off x="5669280" y="4096512"/>
            <a:ext cx="3063240" cy="457200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00"/>
              </a:spcAft>
              <a:buNone/>
            </a:pPr>
            <a:r>
              <a:rPr lang="en-US" sz="10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Quorum</a:t>
            </a:r>
            <a:endParaRPr lang="en-US" sz="1050" dirty="0"/>
          </a:p>
          <a:p>
            <a:pPr marL="0" indent="0" algn="ctr">
              <a:spcAft>
                <a:spcPts val="100"/>
              </a:spcAft>
              <a:buNone/>
            </a:pPr>
            <a:r>
              <a:rPr lang="en-US" sz="1050" dirty="0">
                <a:solidFill>
                  <a:srgbClr val="2C4A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Privacy-focused</a:t>
            </a:r>
            <a:endParaRPr lang="en-US" sz="1050" dirty="0"/>
          </a:p>
        </p:txBody>
      </p:sp>
      <p:sp>
        <p:nvSpPr>
          <p:cNvPr id="5" name="Text 11">
            <a:extLst>
              <a:ext uri="{FF2B5EF4-FFF2-40B4-BE49-F238E27FC236}">
                <a16:creationId xmlns:a16="http://schemas.microsoft.com/office/drawing/2014/main" id="{ED9A5ADC-DCE2-0E41-C401-C29BF3E14448}"/>
              </a:ext>
            </a:extLst>
          </p:cNvPr>
          <p:cNvSpPr/>
          <p:nvPr/>
        </p:nvSpPr>
        <p:spPr>
          <a:xfrm>
            <a:off x="792480" y="4709160"/>
            <a:ext cx="7437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SzPct val="100000"/>
            </a:pPr>
            <a:r>
              <a:rPr lang="en-US" sz="1200" i="1" dirty="0"/>
              <a:t>Title: </a:t>
            </a:r>
            <a:r>
              <a:rPr lang="en-GB" sz="1200" i="1" dirty="0"/>
              <a:t>Comparative Evaluation of Blockchain Technologies for IoT Energy Monitoring in Residential Settings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412480" y="1371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457200" y="228600"/>
            <a:ext cx="77724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2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Practical Demo:  [ICBC 2025]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868680"/>
            <a:ext cx="8229600" cy="22860"/>
          </a:xfrm>
          <a:prstGeom prst="rect">
            <a:avLst/>
          </a:prstGeom>
          <a:solidFill>
            <a:srgbClr val="DDDDDD"/>
          </a:solidFill>
          <a:ln w="12700">
            <a:solidFill>
              <a:srgbClr val="DDDD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4480" y="1344168"/>
            <a:ext cx="457200" cy="4572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640080" y="1892808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MONITOR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777240" y="2221992"/>
            <a:ext cx="2011680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IoT edge sensors collect temperature, humidity &amp; process parameters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2944368" y="2267712"/>
            <a:ext cx="438912" cy="36576"/>
          </a:xfrm>
          <a:prstGeom prst="rect">
            <a:avLst/>
          </a:prstGeom>
          <a:solidFill>
            <a:srgbClr val="AAAAAA"/>
          </a:solidFill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2" name="Text 8"/>
          <p:cNvSpPr/>
          <p:nvPr/>
        </p:nvSpPr>
        <p:spPr>
          <a:xfrm>
            <a:off x="3429000" y="1892808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CERTIFY</a:t>
            </a:r>
            <a:endParaRPr lang="en-US" sz="1100" dirty="0"/>
          </a:p>
        </p:txBody>
      </p:sp>
      <p:sp>
        <p:nvSpPr>
          <p:cNvPr id="13" name="Text 9"/>
          <p:cNvSpPr/>
          <p:nvPr/>
        </p:nvSpPr>
        <p:spPr>
          <a:xfrm>
            <a:off x="3566160" y="2221992"/>
            <a:ext cx="2011680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Smart contracts generate tamper-proof on-chain audit trails (2–4 s latency)</a:t>
            </a:r>
            <a:endParaRPr lang="en-US" sz="1200" dirty="0"/>
          </a:p>
        </p:txBody>
      </p:sp>
      <p:sp>
        <p:nvSpPr>
          <p:cNvPr id="14" name="Shape 10"/>
          <p:cNvSpPr/>
          <p:nvPr/>
        </p:nvSpPr>
        <p:spPr>
          <a:xfrm>
            <a:off x="5733288" y="2267712"/>
            <a:ext cx="438912" cy="36576"/>
          </a:xfrm>
          <a:prstGeom prst="rect">
            <a:avLst/>
          </a:prstGeom>
          <a:solidFill>
            <a:srgbClr val="AAAAAA"/>
          </a:solidFill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16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2320" y="1344168"/>
            <a:ext cx="457200" cy="45720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6217920" y="1892808"/>
            <a:ext cx="2286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ALERT</a:t>
            </a:r>
            <a:endParaRPr lang="en-US" sz="1100" dirty="0"/>
          </a:p>
        </p:txBody>
      </p:sp>
      <p:sp>
        <p:nvSpPr>
          <p:cNvPr id="18" name="Text 13"/>
          <p:cNvSpPr/>
          <p:nvPr/>
        </p:nvSpPr>
        <p:spPr>
          <a:xfrm>
            <a:off x="6355080" y="2221992"/>
            <a:ext cx="2011680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Automated compliance alerting triggered by on-chain events</a:t>
            </a:r>
            <a:endParaRPr lang="en-US" sz="1200" dirty="0"/>
          </a:p>
        </p:txBody>
      </p:sp>
      <p:sp>
        <p:nvSpPr>
          <p:cNvPr id="19" name="Text 14"/>
          <p:cNvSpPr/>
          <p:nvPr/>
        </p:nvSpPr>
        <p:spPr>
          <a:xfrm>
            <a:off x="457200" y="365760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100% upload reliability                 Annual cost: $3.91 USD                </a:t>
            </a:r>
            <a:r>
              <a:rPr lang="en-US" sz="1300" b="1" dirty="0" err="1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AssetChain</a:t>
            </a:r>
            <a:r>
              <a:rPr lang="en-US" sz="1300" b="1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blockchain</a:t>
            </a:r>
            <a:endParaRPr lang="en-US" sz="13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9585C9C-39CC-06EA-9648-DD57127533FB}"/>
              </a:ext>
            </a:extLst>
          </p:cNvPr>
          <p:cNvSpPr txBox="1"/>
          <p:nvPr/>
        </p:nvSpPr>
        <p:spPr>
          <a:xfrm>
            <a:off x="4283710" y="1397746"/>
            <a:ext cx="5765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1800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</a:t>
            </a:r>
            <a:endParaRPr lang="en-US" sz="1800" dirty="0"/>
          </a:p>
        </p:txBody>
      </p:sp>
      <p:sp>
        <p:nvSpPr>
          <p:cNvPr id="5" name="Text 11">
            <a:extLst>
              <a:ext uri="{FF2B5EF4-FFF2-40B4-BE49-F238E27FC236}">
                <a16:creationId xmlns:a16="http://schemas.microsoft.com/office/drawing/2014/main" id="{CDBD6A0C-EA55-489C-3BAC-0F3B2F1100C1}"/>
              </a:ext>
            </a:extLst>
          </p:cNvPr>
          <p:cNvSpPr/>
          <p:nvPr/>
        </p:nvSpPr>
        <p:spPr>
          <a:xfrm>
            <a:off x="792480" y="4709160"/>
            <a:ext cx="7437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SzPct val="100000"/>
            </a:pPr>
            <a:r>
              <a:rPr lang="en-US" sz="1200" i="1" dirty="0"/>
              <a:t>Title: </a:t>
            </a:r>
            <a:r>
              <a:rPr lang="en-GB" sz="1200" i="1" dirty="0"/>
              <a:t>Real-Time Monitoring and Transparency in Pizza Production Using IoT and Blockchain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412480" y="1371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457200" y="228600"/>
            <a:ext cx="77724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Smart Contract Libraries &amp; Co-Simulation Testbed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868680"/>
            <a:ext cx="8229600" cy="22860"/>
          </a:xfrm>
          <a:prstGeom prst="rect">
            <a:avLst/>
          </a:prstGeom>
          <a:solidFill>
            <a:srgbClr val="DDDDDD"/>
          </a:solidFill>
          <a:ln w="12700">
            <a:solidFill>
              <a:srgbClr val="DDDD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005840"/>
            <a:ext cx="365760" cy="36576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914400" y="1024128"/>
            <a:ext cx="3474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Move/Sui Library  [WETSEB 2025]</a:t>
            </a:r>
            <a:endParaRPr lang="en-US" sz="130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4880" y="1005840"/>
            <a:ext cx="365760" cy="36576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212080" y="1024128"/>
            <a:ext cx="34747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Energy Community Simulation  [IWBOSE 2025]</a:t>
            </a:r>
            <a:endParaRPr lang="en-US" sz="1300" dirty="0"/>
          </a:p>
        </p:txBody>
      </p:sp>
      <p:sp>
        <p:nvSpPr>
          <p:cNvPr id="12" name="Text 9">
            <a:extLst>
              <a:ext uri="{FF2B5EF4-FFF2-40B4-BE49-F238E27FC236}">
                <a16:creationId xmlns:a16="http://schemas.microsoft.com/office/drawing/2014/main" id="{C759572D-0D8C-A6E1-C155-5BF71B4EBCFA}"/>
              </a:ext>
            </a:extLst>
          </p:cNvPr>
          <p:cNvSpPr/>
          <p:nvPr/>
        </p:nvSpPr>
        <p:spPr>
          <a:xfrm>
            <a:off x="548640" y="1785620"/>
            <a:ext cx="3749040" cy="502412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2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Production-quality library for secure supply chain ownership management</a:t>
            </a:r>
          </a:p>
        </p:txBody>
      </p:sp>
      <p:sp>
        <p:nvSpPr>
          <p:cNvPr id="13" name="Text 10">
            <a:extLst>
              <a:ext uri="{FF2B5EF4-FFF2-40B4-BE49-F238E27FC236}">
                <a16:creationId xmlns:a16="http://schemas.microsoft.com/office/drawing/2014/main" id="{5674756C-BC87-2DCB-BF8A-6ED7F20BB6B2}"/>
              </a:ext>
            </a:extLst>
          </p:cNvPr>
          <p:cNvSpPr/>
          <p:nvPr/>
        </p:nvSpPr>
        <p:spPr>
          <a:xfrm>
            <a:off x="548640" y="2368804"/>
            <a:ext cx="3749040" cy="502412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2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Sui object-centric model: </a:t>
            </a:r>
            <a:r>
              <a:rPr lang="en-GB" sz="12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 IoT-integrated real-time condition monitoring</a:t>
            </a:r>
            <a:endParaRPr lang="en-US" sz="1200" dirty="0">
              <a:solidFill>
                <a:srgbClr val="444444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14" name="Text 11">
            <a:extLst>
              <a:ext uri="{FF2B5EF4-FFF2-40B4-BE49-F238E27FC236}">
                <a16:creationId xmlns:a16="http://schemas.microsoft.com/office/drawing/2014/main" id="{6097A9DD-F674-351E-195E-AE3A5D835301}"/>
              </a:ext>
            </a:extLst>
          </p:cNvPr>
          <p:cNvSpPr/>
          <p:nvPr/>
        </p:nvSpPr>
        <p:spPr>
          <a:xfrm>
            <a:off x="548640" y="2949448"/>
            <a:ext cx="3749040" cy="502412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2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Reusable certified ownership logic composable into REC transfers and tokenised carbon assets</a:t>
            </a:r>
          </a:p>
        </p:txBody>
      </p:sp>
      <p:sp>
        <p:nvSpPr>
          <p:cNvPr id="15" name="Text 12">
            <a:extLst>
              <a:ext uri="{FF2B5EF4-FFF2-40B4-BE49-F238E27FC236}">
                <a16:creationId xmlns:a16="http://schemas.microsoft.com/office/drawing/2014/main" id="{7B801032-2871-7F23-CABD-A8D11509546D}"/>
              </a:ext>
            </a:extLst>
          </p:cNvPr>
          <p:cNvSpPr/>
          <p:nvPr/>
        </p:nvSpPr>
        <p:spPr>
          <a:xfrm>
            <a:off x="548640" y="3526536"/>
            <a:ext cx="3749040" cy="463804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2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Demonstrates reusable smart contract libraries as a first-class SE artefact</a:t>
            </a:r>
          </a:p>
        </p:txBody>
      </p:sp>
      <p:sp>
        <p:nvSpPr>
          <p:cNvPr id="16" name="Text 19">
            <a:extLst>
              <a:ext uri="{FF2B5EF4-FFF2-40B4-BE49-F238E27FC236}">
                <a16:creationId xmlns:a16="http://schemas.microsoft.com/office/drawing/2014/main" id="{F0D1D00D-0520-0334-E725-F306D157406F}"/>
              </a:ext>
            </a:extLst>
          </p:cNvPr>
          <p:cNvSpPr/>
          <p:nvPr/>
        </p:nvSpPr>
        <p:spPr>
          <a:xfrm>
            <a:off x="4846320" y="1744599"/>
            <a:ext cx="3749040" cy="525272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2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Integrates MATLAB/Simulink with the Ethereum Sepolia public </a:t>
            </a:r>
            <a:r>
              <a:rPr lang="en-US" sz="1200" dirty="0" err="1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testnet</a:t>
            </a:r>
            <a:endParaRPr lang="en-US" sz="1200" dirty="0">
              <a:solidFill>
                <a:srgbClr val="444444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17" name="Text 20">
            <a:extLst>
              <a:ext uri="{FF2B5EF4-FFF2-40B4-BE49-F238E27FC236}">
                <a16:creationId xmlns:a16="http://schemas.microsoft.com/office/drawing/2014/main" id="{46E227AC-BE9D-5B02-1084-0B0A67616D3B}"/>
              </a:ext>
            </a:extLst>
          </p:cNvPr>
          <p:cNvSpPr/>
          <p:nvPr/>
        </p:nvSpPr>
        <p:spPr>
          <a:xfrm>
            <a:off x="4846320" y="2351913"/>
            <a:ext cx="3749040" cy="525272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2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Simulated PV generation and load profiles certified on-chain in real time via Solidity smart contracts</a:t>
            </a:r>
          </a:p>
        </p:txBody>
      </p:sp>
      <p:sp>
        <p:nvSpPr>
          <p:cNvPr id="18" name="Text 21">
            <a:extLst>
              <a:ext uri="{FF2B5EF4-FFF2-40B4-BE49-F238E27FC236}">
                <a16:creationId xmlns:a16="http://schemas.microsoft.com/office/drawing/2014/main" id="{BF30BADF-F7B5-D33A-5095-0EF9485D59D9}"/>
              </a:ext>
            </a:extLst>
          </p:cNvPr>
          <p:cNvSpPr/>
          <p:nvPr/>
        </p:nvSpPr>
        <p:spPr>
          <a:xfrm>
            <a:off x="4846320" y="3023997"/>
            <a:ext cx="3749040" cy="463804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2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ARIMA-based gas price prediction + 12-hour batch processing → 97.55% solar </a:t>
            </a:r>
            <a:r>
              <a:rPr lang="en-US" sz="1200" dirty="0" err="1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utilisation</a:t>
            </a:r>
            <a:endParaRPr lang="en-US" sz="1200" dirty="0">
              <a:solidFill>
                <a:srgbClr val="444444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19" name="Text 22">
            <a:extLst>
              <a:ext uri="{FF2B5EF4-FFF2-40B4-BE49-F238E27FC236}">
                <a16:creationId xmlns:a16="http://schemas.microsoft.com/office/drawing/2014/main" id="{54685A90-8B50-4F34-2A67-111F48C3F08D}"/>
              </a:ext>
            </a:extLst>
          </p:cNvPr>
          <p:cNvSpPr/>
          <p:nvPr/>
        </p:nvSpPr>
        <p:spPr>
          <a:xfrm>
            <a:off x="4846320" y="3638042"/>
            <a:ext cx="3749040" cy="463804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2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Enables evaluation of dispatching/settlement policies before live deployment</a:t>
            </a:r>
          </a:p>
        </p:txBody>
      </p:sp>
      <p:sp>
        <p:nvSpPr>
          <p:cNvPr id="7" name="Text 11">
            <a:extLst>
              <a:ext uri="{FF2B5EF4-FFF2-40B4-BE49-F238E27FC236}">
                <a16:creationId xmlns:a16="http://schemas.microsoft.com/office/drawing/2014/main" id="{7B77F1CE-8C55-EDF1-3BE7-AE7E733B5A15}"/>
              </a:ext>
            </a:extLst>
          </p:cNvPr>
          <p:cNvSpPr/>
          <p:nvPr/>
        </p:nvSpPr>
        <p:spPr>
          <a:xfrm>
            <a:off x="792480" y="4709160"/>
            <a:ext cx="7894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SzPct val="100000"/>
            </a:pPr>
            <a:r>
              <a:rPr lang="en-US" sz="1200" i="1" dirty="0"/>
              <a:t>Title: </a:t>
            </a:r>
            <a:r>
              <a:rPr lang="en-GB" sz="1200" i="1" dirty="0"/>
              <a:t>A Move Sui library for secure, certified and trusted supply chain ownership management</a:t>
            </a:r>
          </a:p>
          <a:p>
            <a:pPr algn="ctr">
              <a:buSzPct val="100000"/>
            </a:pPr>
            <a:r>
              <a:rPr lang="en-US" sz="1200" i="1" dirty="0"/>
              <a:t>Title: </a:t>
            </a:r>
            <a:r>
              <a:rPr lang="en-GB" sz="1200" i="1" dirty="0"/>
              <a:t>Leveraging Public Blockchain for Energy Community Simulation: A Novel Approach with Simulink and Ethereum </a:t>
            </a:r>
            <a:r>
              <a:rPr lang="en-GB" sz="1200" i="1" dirty="0" err="1"/>
              <a:t>Sepolia</a:t>
            </a:r>
            <a:endParaRPr lang="en-GB" sz="1200" i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412480" y="1371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457200" y="228600"/>
            <a:ext cx="77724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LLM-Guided Smart Contract Governance (RQ3)  [WETSEB 2026]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868680"/>
            <a:ext cx="8229600" cy="22860"/>
          </a:xfrm>
          <a:prstGeom prst="rect">
            <a:avLst/>
          </a:prstGeom>
          <a:solidFill>
            <a:srgbClr val="DDDDDD"/>
          </a:solidFill>
          <a:ln w="12700">
            <a:solidFill>
              <a:srgbClr val="DDDD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Text 4"/>
          <p:cNvSpPr/>
          <p:nvPr/>
        </p:nvSpPr>
        <p:spPr>
          <a:xfrm>
            <a:off x="169164" y="1278001"/>
            <a:ext cx="1408941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algn="ctr">
              <a:buNone/>
            </a:pPr>
            <a:r>
              <a:rPr lang="en-GB" sz="1200" dirty="0"/>
              <a:t>IoT Smart Meter Data + Policy Docs </a:t>
            </a:r>
            <a:endParaRPr lang="en-US" sz="1200" dirty="0">
              <a:solidFill>
                <a:srgbClr val="444444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8" name="Shape 5"/>
          <p:cNvSpPr/>
          <p:nvPr/>
        </p:nvSpPr>
        <p:spPr>
          <a:xfrm>
            <a:off x="1629410" y="1739773"/>
            <a:ext cx="301752" cy="36576"/>
          </a:xfrm>
          <a:prstGeom prst="rect">
            <a:avLst/>
          </a:prstGeom>
          <a:solidFill>
            <a:srgbClr val="AAAAAA"/>
          </a:solidFill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0" name="Text 7"/>
          <p:cNvSpPr/>
          <p:nvPr/>
        </p:nvSpPr>
        <p:spPr>
          <a:xfrm>
            <a:off x="2135125" y="1300099"/>
            <a:ext cx="1186688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GB" sz="1200" dirty="0"/>
              <a:t>RAG-enhanced LLM (GPT-3.5)</a:t>
            </a:r>
            <a:endParaRPr lang="en-US" sz="1200" dirty="0">
              <a:solidFill>
                <a:srgbClr val="444444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11" name="Shape 8"/>
          <p:cNvSpPr/>
          <p:nvPr/>
        </p:nvSpPr>
        <p:spPr>
          <a:xfrm>
            <a:off x="3536696" y="1749171"/>
            <a:ext cx="301752" cy="36576"/>
          </a:xfrm>
          <a:prstGeom prst="rect">
            <a:avLst/>
          </a:prstGeom>
          <a:solidFill>
            <a:srgbClr val="AAAAAA"/>
          </a:solidFill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3" name="Text 10"/>
          <p:cNvSpPr/>
          <p:nvPr/>
        </p:nvSpPr>
        <p:spPr>
          <a:xfrm>
            <a:off x="3967985" y="1305687"/>
            <a:ext cx="1215898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GB" sz="1200" dirty="0"/>
              <a:t>Structured JSON</a:t>
            </a:r>
          </a:p>
          <a:p>
            <a:pPr algn="ctr"/>
            <a:r>
              <a:rPr lang="en-GB" sz="1200" dirty="0"/>
              <a:t> Policy</a:t>
            </a:r>
            <a:endParaRPr lang="en-US" sz="1200" dirty="0">
              <a:solidFill>
                <a:srgbClr val="444444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14" name="Shape 11"/>
          <p:cNvSpPr/>
          <p:nvPr/>
        </p:nvSpPr>
        <p:spPr>
          <a:xfrm>
            <a:off x="5361049" y="1722374"/>
            <a:ext cx="301752" cy="36576"/>
          </a:xfrm>
          <a:prstGeom prst="rect">
            <a:avLst/>
          </a:prstGeom>
          <a:solidFill>
            <a:srgbClr val="AAAAAA"/>
          </a:solidFill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6" name="Text 13"/>
          <p:cNvSpPr/>
          <p:nvPr/>
        </p:nvSpPr>
        <p:spPr>
          <a:xfrm>
            <a:off x="5792338" y="1291971"/>
            <a:ext cx="1165102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GB" sz="1200" dirty="0"/>
              <a:t>Smart Contract Execution </a:t>
            </a:r>
            <a:endParaRPr lang="en-US" sz="1200" dirty="0">
              <a:solidFill>
                <a:srgbClr val="444444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18" name="Text 20">
            <a:extLst>
              <a:ext uri="{FF2B5EF4-FFF2-40B4-BE49-F238E27FC236}">
                <a16:creationId xmlns:a16="http://schemas.microsoft.com/office/drawing/2014/main" id="{61241E92-EF13-924E-1613-B22DA9610917}"/>
              </a:ext>
            </a:extLst>
          </p:cNvPr>
          <p:cNvSpPr/>
          <p:nvPr/>
        </p:nvSpPr>
        <p:spPr>
          <a:xfrm>
            <a:off x="631445" y="2676271"/>
            <a:ext cx="4552438" cy="644525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200"/>
              </a:spcAft>
            </a:pPr>
            <a:r>
              <a:rPr lang="en-US" sz="11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Novel contribution</a:t>
            </a:r>
            <a:r>
              <a:rPr lang="en-US" sz="12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</a:t>
            </a:r>
            <a:r>
              <a:rPr lang="en-GB" sz="12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Framework combining retrieval-augmented LLMs, real IoT energy data, and blockchain smart contracts for automated energy policy generation</a:t>
            </a:r>
            <a:r>
              <a:rPr lang="en-US" sz="12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</a:t>
            </a:r>
          </a:p>
        </p:txBody>
      </p:sp>
      <p:sp>
        <p:nvSpPr>
          <p:cNvPr id="19" name="Text 21">
            <a:extLst>
              <a:ext uri="{FF2B5EF4-FFF2-40B4-BE49-F238E27FC236}">
                <a16:creationId xmlns:a16="http://schemas.microsoft.com/office/drawing/2014/main" id="{F2E60DE5-726A-3F5A-C4B2-49612886A725}"/>
              </a:ext>
            </a:extLst>
          </p:cNvPr>
          <p:cNvSpPr/>
          <p:nvPr/>
        </p:nvSpPr>
        <p:spPr>
          <a:xfrm>
            <a:off x="631445" y="3296666"/>
            <a:ext cx="4552438" cy="675132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200"/>
              </a:spcAft>
            </a:pPr>
            <a:r>
              <a:rPr lang="en-US" sz="11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Demand-Response: </a:t>
            </a:r>
            <a:r>
              <a:rPr lang="en-GB" sz="12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LLM integrates IoT time-series data with scientific literature and regulatory documents to produce structured, machine-readable JSON policy outputs</a:t>
            </a:r>
            <a:endParaRPr lang="en-US" sz="1200" dirty="0">
              <a:solidFill>
                <a:srgbClr val="444444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20" name="Text 22">
            <a:extLst>
              <a:ext uri="{FF2B5EF4-FFF2-40B4-BE49-F238E27FC236}">
                <a16:creationId xmlns:a16="http://schemas.microsoft.com/office/drawing/2014/main" id="{D3DEA0E3-8F87-519A-F006-C3AB4FFF80E1}"/>
              </a:ext>
            </a:extLst>
          </p:cNvPr>
          <p:cNvSpPr/>
          <p:nvPr/>
        </p:nvSpPr>
        <p:spPr>
          <a:xfrm>
            <a:off x="631445" y="3912362"/>
            <a:ext cx="4552438" cy="675132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200"/>
              </a:spcAft>
            </a:pPr>
            <a:r>
              <a:rPr lang="en-US" sz="11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Smart Contract: </a:t>
            </a:r>
            <a:r>
              <a:rPr lang="en-GB" sz="12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Structured JSON (trigger, action, token reward, penalty, rationale) is automatically ingested by the smart contract layer without human reinterpretation.</a:t>
            </a:r>
            <a:endParaRPr lang="en-US" sz="1200" dirty="0">
              <a:solidFill>
                <a:srgbClr val="444444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22" name="Text 25">
            <a:extLst>
              <a:ext uri="{FF2B5EF4-FFF2-40B4-BE49-F238E27FC236}">
                <a16:creationId xmlns:a16="http://schemas.microsoft.com/office/drawing/2014/main" id="{ECC956B1-FB30-F476-62F2-31BD110404BF}"/>
              </a:ext>
            </a:extLst>
          </p:cNvPr>
          <p:cNvSpPr/>
          <p:nvPr/>
        </p:nvSpPr>
        <p:spPr>
          <a:xfrm>
            <a:off x="5476239" y="2242820"/>
            <a:ext cx="2311401" cy="328930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1300" b="1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Results vs Static Baselines</a:t>
            </a:r>
            <a:endParaRPr lang="en-US" sz="1300" dirty="0"/>
          </a:p>
        </p:txBody>
      </p:sp>
      <p:sp>
        <p:nvSpPr>
          <p:cNvPr id="23" name="Text 26">
            <a:extLst>
              <a:ext uri="{FF2B5EF4-FFF2-40B4-BE49-F238E27FC236}">
                <a16:creationId xmlns:a16="http://schemas.microsoft.com/office/drawing/2014/main" id="{DADECEBF-C937-D84B-3CBE-FBD0568C7E88}"/>
              </a:ext>
            </a:extLst>
          </p:cNvPr>
          <p:cNvSpPr/>
          <p:nvPr/>
        </p:nvSpPr>
        <p:spPr>
          <a:xfrm>
            <a:off x="5628639" y="2605532"/>
            <a:ext cx="3071370" cy="658368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2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12–18% </a:t>
            </a:r>
            <a:r>
              <a:rPr lang="en-GB" sz="12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more load shifted into solar generation windows (Simulation)</a:t>
            </a:r>
            <a:endParaRPr lang="en-US" sz="1200" dirty="0">
              <a:solidFill>
                <a:srgbClr val="444444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24" name="Text 27">
            <a:extLst>
              <a:ext uri="{FF2B5EF4-FFF2-40B4-BE49-F238E27FC236}">
                <a16:creationId xmlns:a16="http://schemas.microsoft.com/office/drawing/2014/main" id="{D5F6DFDD-37B6-26AE-7274-C0F3B3A972F3}"/>
              </a:ext>
            </a:extLst>
          </p:cNvPr>
          <p:cNvSpPr/>
          <p:nvPr/>
        </p:nvSpPr>
        <p:spPr>
          <a:xfrm>
            <a:off x="5625591" y="3222879"/>
            <a:ext cx="3071370" cy="658368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US" sz="12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17% higher token rewards </a:t>
            </a:r>
            <a:r>
              <a:rPr lang="en-GB" sz="12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static rule-based baselines</a:t>
            </a:r>
            <a:endParaRPr lang="en-US" sz="1200" dirty="0">
              <a:solidFill>
                <a:srgbClr val="444444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25" name="Text 28">
            <a:extLst>
              <a:ext uri="{FF2B5EF4-FFF2-40B4-BE49-F238E27FC236}">
                <a16:creationId xmlns:a16="http://schemas.microsoft.com/office/drawing/2014/main" id="{4F46572F-E5BD-1502-A9BD-593FB48C9BFA}"/>
              </a:ext>
            </a:extLst>
          </p:cNvPr>
          <p:cNvSpPr/>
          <p:nvPr/>
        </p:nvSpPr>
        <p:spPr>
          <a:xfrm>
            <a:off x="5631686" y="3951732"/>
            <a:ext cx="3071369" cy="658368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spcAft>
                <a:spcPts val="200"/>
              </a:spcAft>
              <a:buSzPct val="100000"/>
              <a:buChar char="•"/>
            </a:pPr>
            <a:r>
              <a:rPr lang="en-GB" sz="12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RAG-equipped LLM produced valid JSON outputs in 96% of cases vs. 72% without RAG</a:t>
            </a:r>
            <a:endParaRPr lang="en-US" sz="1200" dirty="0">
              <a:solidFill>
                <a:srgbClr val="444444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26" name="Text 19">
            <a:extLst>
              <a:ext uri="{FF2B5EF4-FFF2-40B4-BE49-F238E27FC236}">
                <a16:creationId xmlns:a16="http://schemas.microsoft.com/office/drawing/2014/main" id="{4A023C78-F673-5398-74F1-90B039185457}"/>
              </a:ext>
            </a:extLst>
          </p:cNvPr>
          <p:cNvSpPr/>
          <p:nvPr/>
        </p:nvSpPr>
        <p:spPr>
          <a:xfrm>
            <a:off x="631445" y="2336546"/>
            <a:ext cx="4114800" cy="292608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30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It Works</a:t>
            </a:r>
            <a:endParaRPr lang="en-US" sz="1300" dirty="0"/>
          </a:p>
        </p:txBody>
      </p:sp>
      <p:sp>
        <p:nvSpPr>
          <p:cNvPr id="5" name="Text 11">
            <a:extLst>
              <a:ext uri="{FF2B5EF4-FFF2-40B4-BE49-F238E27FC236}">
                <a16:creationId xmlns:a16="http://schemas.microsoft.com/office/drawing/2014/main" id="{32BC6FFA-9D51-98CC-996E-393F1BBC7AD3}"/>
              </a:ext>
            </a:extLst>
          </p:cNvPr>
          <p:cNvSpPr/>
          <p:nvPr/>
        </p:nvSpPr>
        <p:spPr>
          <a:xfrm>
            <a:off x="792480" y="4709160"/>
            <a:ext cx="7437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SzPct val="100000"/>
            </a:pPr>
            <a:r>
              <a:rPr lang="en-US" sz="1200" i="1" dirty="0"/>
              <a:t>Title: </a:t>
            </a:r>
            <a:r>
              <a:rPr lang="en-GB" sz="1200" i="1" dirty="0"/>
              <a:t>Retrospective Simulation of LLM-Guided Smart Contract Policies Using Real IoT Energy Data</a:t>
            </a:r>
          </a:p>
        </p:txBody>
      </p:sp>
      <p:sp>
        <p:nvSpPr>
          <p:cNvPr id="6" name="Shape 11">
            <a:extLst>
              <a:ext uri="{FF2B5EF4-FFF2-40B4-BE49-F238E27FC236}">
                <a16:creationId xmlns:a16="http://schemas.microsoft.com/office/drawing/2014/main" id="{66C7CAB5-E974-A798-CA33-EDE027D21436}"/>
              </a:ext>
            </a:extLst>
          </p:cNvPr>
          <p:cNvSpPr/>
          <p:nvPr/>
        </p:nvSpPr>
        <p:spPr>
          <a:xfrm>
            <a:off x="7212838" y="1724914"/>
            <a:ext cx="301752" cy="36576"/>
          </a:xfrm>
          <a:prstGeom prst="rect">
            <a:avLst/>
          </a:prstGeom>
          <a:solidFill>
            <a:srgbClr val="AAAAAA"/>
          </a:solidFill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9" name="Text 13">
            <a:extLst>
              <a:ext uri="{FF2B5EF4-FFF2-40B4-BE49-F238E27FC236}">
                <a16:creationId xmlns:a16="http://schemas.microsoft.com/office/drawing/2014/main" id="{6369CCFE-9131-FEE2-772D-A7B89A385F38}"/>
              </a:ext>
            </a:extLst>
          </p:cNvPr>
          <p:cNvSpPr/>
          <p:nvPr/>
        </p:nvSpPr>
        <p:spPr>
          <a:xfrm>
            <a:off x="7565895" y="1259713"/>
            <a:ext cx="1165101" cy="9601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GB" sz="1200" dirty="0"/>
              <a:t>Token-Based Incentive</a:t>
            </a:r>
            <a:endParaRPr lang="en-US" sz="1200" dirty="0">
              <a:solidFill>
                <a:srgbClr val="444444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412480" y="1371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457200" y="228600"/>
            <a:ext cx="77724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2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 Study: </a:t>
            </a:r>
            <a:r>
              <a:rPr lang="en-GB" sz="22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IoT &amp; Blockchain for Food Waste Reduction </a:t>
            </a:r>
            <a:r>
              <a:rPr lang="en-US" sz="22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[WETSEB 2026]</a:t>
            </a:r>
          </a:p>
        </p:txBody>
      </p:sp>
      <p:sp>
        <p:nvSpPr>
          <p:cNvPr id="4" name="Shape 2"/>
          <p:cNvSpPr/>
          <p:nvPr/>
        </p:nvSpPr>
        <p:spPr>
          <a:xfrm>
            <a:off x="457200" y="868680"/>
            <a:ext cx="8229600" cy="22860"/>
          </a:xfrm>
          <a:prstGeom prst="rect">
            <a:avLst/>
          </a:prstGeom>
          <a:solidFill>
            <a:srgbClr val="DDDDDD"/>
          </a:solidFill>
          <a:ln w="12700">
            <a:solidFill>
              <a:srgbClr val="DDDD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Text 3">
            <a:extLst>
              <a:ext uri="{FF2B5EF4-FFF2-40B4-BE49-F238E27FC236}">
                <a16:creationId xmlns:a16="http://schemas.microsoft.com/office/drawing/2014/main" id="{96246578-AD81-DFE6-1B44-0A6DFE089296}"/>
              </a:ext>
            </a:extLst>
          </p:cNvPr>
          <p:cNvSpPr/>
          <p:nvPr/>
        </p:nvSpPr>
        <p:spPr>
          <a:xfrm>
            <a:off x="365760" y="1135380"/>
            <a:ext cx="8321040" cy="475488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Food waste contributes approximately </a:t>
            </a:r>
            <a:r>
              <a:rPr lang="en-GB" sz="125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222 million tons of food wasted annually in developed countries</a:t>
            </a:r>
            <a:endParaRPr lang="en-US" sz="1250" b="1" dirty="0">
              <a:solidFill>
                <a:srgbClr val="0A2540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8" name="Text 7">
            <a:extLst>
              <a:ext uri="{FF2B5EF4-FFF2-40B4-BE49-F238E27FC236}">
                <a16:creationId xmlns:a16="http://schemas.microsoft.com/office/drawing/2014/main" id="{865785B1-4CE4-5167-35C8-0F23E8C32950}"/>
              </a:ext>
            </a:extLst>
          </p:cNvPr>
          <p:cNvSpPr/>
          <p:nvPr/>
        </p:nvSpPr>
        <p:spPr>
          <a:xfrm>
            <a:off x="1188720" y="1897380"/>
            <a:ext cx="868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30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Detects</a:t>
            </a:r>
            <a:endParaRPr lang="en-US" sz="1300" dirty="0"/>
          </a:p>
        </p:txBody>
      </p:sp>
      <p:sp>
        <p:nvSpPr>
          <p:cNvPr id="9" name="Text 8">
            <a:extLst>
              <a:ext uri="{FF2B5EF4-FFF2-40B4-BE49-F238E27FC236}">
                <a16:creationId xmlns:a16="http://schemas.microsoft.com/office/drawing/2014/main" id="{3703AFB9-9159-D2F6-0122-D2A9A1C1EC98}"/>
              </a:ext>
            </a:extLst>
          </p:cNvPr>
          <p:cNvSpPr/>
          <p:nvPr/>
        </p:nvSpPr>
        <p:spPr>
          <a:xfrm>
            <a:off x="594360" y="2244852"/>
            <a:ext cx="2499360" cy="868680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200"/>
              </a:spcAft>
            </a:pPr>
            <a:r>
              <a:rPr lang="en-GB" sz="12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Temperature &amp; humidity breaches in refrigerator storage (threshold: 2–6°C); 7 persistent violations detected, zero false alarms</a:t>
            </a:r>
            <a:endParaRPr lang="en-US" sz="1200" dirty="0">
              <a:solidFill>
                <a:srgbClr val="444444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10" name="Text 11">
            <a:extLst>
              <a:ext uri="{FF2B5EF4-FFF2-40B4-BE49-F238E27FC236}">
                <a16:creationId xmlns:a16="http://schemas.microsoft.com/office/drawing/2014/main" id="{43E9FD6E-8F89-D066-4C6C-979000FD0A10}"/>
              </a:ext>
            </a:extLst>
          </p:cNvPr>
          <p:cNvSpPr/>
          <p:nvPr/>
        </p:nvSpPr>
        <p:spPr>
          <a:xfrm>
            <a:off x="4038600" y="1897380"/>
            <a:ext cx="1249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30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Certifies</a:t>
            </a:r>
            <a:endParaRPr lang="en-US" sz="1300" dirty="0"/>
          </a:p>
        </p:txBody>
      </p:sp>
      <p:sp>
        <p:nvSpPr>
          <p:cNvPr id="11" name="Text 12">
            <a:extLst>
              <a:ext uri="{FF2B5EF4-FFF2-40B4-BE49-F238E27FC236}">
                <a16:creationId xmlns:a16="http://schemas.microsoft.com/office/drawing/2014/main" id="{482F7F56-B361-4C52-E760-3D3E3DD5CA65}"/>
              </a:ext>
            </a:extLst>
          </p:cNvPr>
          <p:cNvSpPr/>
          <p:nvPr/>
        </p:nvSpPr>
        <p:spPr>
          <a:xfrm>
            <a:off x="3413760" y="2244852"/>
            <a:ext cx="2499360" cy="868680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200"/>
              </a:spcAft>
            </a:pPr>
            <a:r>
              <a:rPr lang="en-GB" sz="12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Critical events and cryptographic hashes of CSV reports anchored on </a:t>
            </a:r>
            <a:r>
              <a:rPr lang="en-GB" sz="1200" dirty="0" err="1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AssetChain</a:t>
            </a:r>
            <a:r>
              <a:rPr lang="en-GB" sz="12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blockchain</a:t>
            </a:r>
            <a:endParaRPr lang="en-US" sz="1200" dirty="0">
              <a:solidFill>
                <a:srgbClr val="444444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12" name="Text 15">
            <a:extLst>
              <a:ext uri="{FF2B5EF4-FFF2-40B4-BE49-F238E27FC236}">
                <a16:creationId xmlns:a16="http://schemas.microsoft.com/office/drawing/2014/main" id="{9D5579FF-4EF4-65FD-1BE5-205E29BA2120}"/>
              </a:ext>
            </a:extLst>
          </p:cNvPr>
          <p:cNvSpPr/>
          <p:nvPr/>
        </p:nvSpPr>
        <p:spPr>
          <a:xfrm>
            <a:off x="6522720" y="1901952"/>
            <a:ext cx="1249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30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Reports</a:t>
            </a:r>
            <a:endParaRPr lang="en-US" sz="1300" dirty="0"/>
          </a:p>
        </p:txBody>
      </p:sp>
      <p:sp>
        <p:nvSpPr>
          <p:cNvPr id="13" name="Text 16">
            <a:extLst>
              <a:ext uri="{FF2B5EF4-FFF2-40B4-BE49-F238E27FC236}">
                <a16:creationId xmlns:a16="http://schemas.microsoft.com/office/drawing/2014/main" id="{CBCF13CF-2A4B-67E6-E14D-295550CADBE5}"/>
              </a:ext>
            </a:extLst>
          </p:cNvPr>
          <p:cNvSpPr/>
          <p:nvPr/>
        </p:nvSpPr>
        <p:spPr>
          <a:xfrm>
            <a:off x="6233160" y="2244852"/>
            <a:ext cx="2499360" cy="868680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200"/>
              </a:spcAft>
            </a:pPr>
            <a:r>
              <a:rPr lang="en-GB" sz="12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Automated daily CSV report sent to owner via Telegram; 100% upload reliability</a:t>
            </a:r>
            <a:endParaRPr lang="en-US" sz="1200" dirty="0">
              <a:solidFill>
                <a:srgbClr val="444444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14" name="Text 17">
            <a:extLst>
              <a:ext uri="{FF2B5EF4-FFF2-40B4-BE49-F238E27FC236}">
                <a16:creationId xmlns:a16="http://schemas.microsoft.com/office/drawing/2014/main" id="{8CF08476-71F2-1495-ADAF-DEC55FAACA70}"/>
              </a:ext>
            </a:extLst>
          </p:cNvPr>
          <p:cNvSpPr/>
          <p:nvPr/>
        </p:nvSpPr>
        <p:spPr>
          <a:xfrm>
            <a:off x="502920" y="3369564"/>
            <a:ext cx="8321040" cy="333756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200"/>
              </a:spcAft>
              <a:buNone/>
            </a:pPr>
            <a:r>
              <a:rPr lang="en-US" sz="120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Trustworthiness: </a:t>
            </a:r>
            <a:r>
              <a:rPr lang="en-US" sz="12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Waste reduction claims cannot be falsified or retroactively altered on-chain.</a:t>
            </a:r>
          </a:p>
        </p:txBody>
      </p:sp>
      <p:sp>
        <p:nvSpPr>
          <p:cNvPr id="15" name="Text 18">
            <a:extLst>
              <a:ext uri="{FF2B5EF4-FFF2-40B4-BE49-F238E27FC236}">
                <a16:creationId xmlns:a16="http://schemas.microsoft.com/office/drawing/2014/main" id="{D893ABE0-36C5-607D-DAAC-7A6BAE0CDFA3}"/>
              </a:ext>
            </a:extLst>
          </p:cNvPr>
          <p:cNvSpPr/>
          <p:nvPr/>
        </p:nvSpPr>
        <p:spPr>
          <a:xfrm>
            <a:off x="502920" y="3749040"/>
            <a:ext cx="8321040" cy="329184"/>
          </a:xfrm>
          <a:prstGeom prst="rect">
            <a:avLst/>
          </a:prstGeom>
          <a:noFill/>
          <a:ln/>
        </p:spPr>
        <p:txBody>
          <a:bodyPr wrap="square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200"/>
              </a:spcAft>
            </a:pPr>
            <a:r>
              <a:rPr lang="en-US" sz="1200" b="1" dirty="0">
                <a:solidFill>
                  <a:srgbClr val="0A25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Compliance: </a:t>
            </a:r>
            <a:r>
              <a:rPr lang="en-GB" sz="12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Supports HACCP-compliant audit trails for food safety inspections</a:t>
            </a:r>
            <a:endParaRPr lang="en-US" sz="1200" dirty="0">
              <a:solidFill>
                <a:srgbClr val="444444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5" name="Text 11">
            <a:extLst>
              <a:ext uri="{FF2B5EF4-FFF2-40B4-BE49-F238E27FC236}">
                <a16:creationId xmlns:a16="http://schemas.microsoft.com/office/drawing/2014/main" id="{DEFFB538-CAFF-7B8D-F8EF-346D79ED43C9}"/>
              </a:ext>
            </a:extLst>
          </p:cNvPr>
          <p:cNvSpPr/>
          <p:nvPr/>
        </p:nvSpPr>
        <p:spPr>
          <a:xfrm>
            <a:off x="792480" y="4709160"/>
            <a:ext cx="7437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SzPct val="100000"/>
            </a:pPr>
            <a:r>
              <a:rPr lang="en-US" sz="1200" i="1" dirty="0"/>
              <a:t>Title: </a:t>
            </a:r>
            <a:r>
              <a:rPr lang="en-GB" sz="1200" i="1" dirty="0"/>
              <a:t>Leveraging IoT and Blockchain to Reduce Food Waste: A Case Study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412480" y="137160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8888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457200" y="228600"/>
            <a:ext cx="77724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22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Architecture for Carbon Credit Certification (RQ2) [IWBOSE 2026]</a:t>
            </a:r>
          </a:p>
        </p:txBody>
      </p:sp>
      <p:sp>
        <p:nvSpPr>
          <p:cNvPr id="4" name="Shape 2"/>
          <p:cNvSpPr/>
          <p:nvPr/>
        </p:nvSpPr>
        <p:spPr>
          <a:xfrm>
            <a:off x="457200" y="868680"/>
            <a:ext cx="8229600" cy="22860"/>
          </a:xfrm>
          <a:prstGeom prst="rect">
            <a:avLst/>
          </a:prstGeom>
          <a:solidFill>
            <a:srgbClr val="DDDDDD"/>
          </a:solidFill>
          <a:ln w="12700">
            <a:solidFill>
              <a:srgbClr val="DDDDDD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7" name="Text 4"/>
          <p:cNvSpPr/>
          <p:nvPr/>
        </p:nvSpPr>
        <p:spPr>
          <a:xfrm>
            <a:off x="320040" y="1097280"/>
            <a:ext cx="19202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GB" sz="1100" b="1" dirty="0"/>
              <a:t>Physical Sensing Layer</a:t>
            </a:r>
            <a:endParaRPr lang="en-US" sz="1100" b="1" dirty="0"/>
          </a:p>
        </p:txBody>
      </p:sp>
      <p:sp>
        <p:nvSpPr>
          <p:cNvPr id="8" name="Shape 5"/>
          <p:cNvSpPr/>
          <p:nvPr/>
        </p:nvSpPr>
        <p:spPr>
          <a:xfrm>
            <a:off x="2258568" y="1513332"/>
            <a:ext cx="256032" cy="36576"/>
          </a:xfrm>
          <a:prstGeom prst="rect">
            <a:avLst/>
          </a:prstGeom>
          <a:solidFill>
            <a:srgbClr val="AAAAAA"/>
          </a:solidFill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0" name="Text 7"/>
          <p:cNvSpPr/>
          <p:nvPr/>
        </p:nvSpPr>
        <p:spPr>
          <a:xfrm>
            <a:off x="2487168" y="1097280"/>
            <a:ext cx="19202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GB" sz="1100" b="1" dirty="0"/>
              <a:t>Data Collection Layer </a:t>
            </a:r>
            <a:endParaRPr lang="en-US" sz="1100" b="1" dirty="0"/>
          </a:p>
        </p:txBody>
      </p:sp>
      <p:sp>
        <p:nvSpPr>
          <p:cNvPr id="11" name="Shape 8"/>
          <p:cNvSpPr/>
          <p:nvPr/>
        </p:nvSpPr>
        <p:spPr>
          <a:xfrm>
            <a:off x="4425696" y="1513332"/>
            <a:ext cx="256032" cy="36576"/>
          </a:xfrm>
          <a:prstGeom prst="rect">
            <a:avLst/>
          </a:prstGeom>
          <a:solidFill>
            <a:srgbClr val="AAAAAA"/>
          </a:solidFill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3" name="Text 10"/>
          <p:cNvSpPr/>
          <p:nvPr/>
        </p:nvSpPr>
        <p:spPr>
          <a:xfrm>
            <a:off x="4663440" y="1097280"/>
            <a:ext cx="19202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GB" sz="1100" b="1" dirty="0"/>
              <a:t>Data Aggregation Layer</a:t>
            </a:r>
            <a:endParaRPr lang="en-US" sz="1100" b="1" dirty="0"/>
          </a:p>
        </p:txBody>
      </p:sp>
      <p:sp>
        <p:nvSpPr>
          <p:cNvPr id="14" name="Shape 11"/>
          <p:cNvSpPr/>
          <p:nvPr/>
        </p:nvSpPr>
        <p:spPr>
          <a:xfrm>
            <a:off x="6601968" y="1513332"/>
            <a:ext cx="256032" cy="36576"/>
          </a:xfrm>
          <a:prstGeom prst="rect">
            <a:avLst/>
          </a:prstGeom>
          <a:solidFill>
            <a:srgbClr val="AAAAAA"/>
          </a:solidFill>
          <a:ln w="12700">
            <a:solidFill>
              <a:srgbClr val="AAAAAA"/>
            </a:solidFill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6" name="Text 13"/>
          <p:cNvSpPr/>
          <p:nvPr/>
        </p:nvSpPr>
        <p:spPr>
          <a:xfrm>
            <a:off x="6839712" y="1225296"/>
            <a:ext cx="1920240" cy="7406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/>
            <a:r>
              <a:rPr lang="en-GB" sz="1100" b="1" dirty="0"/>
              <a:t>Blockchain &amp; Certification Layer</a:t>
            </a:r>
            <a:endParaRPr lang="en-US" sz="1100" b="1" dirty="0"/>
          </a:p>
        </p:txBody>
      </p:sp>
      <p:sp>
        <p:nvSpPr>
          <p:cNvPr id="17" name="Text 14"/>
          <p:cNvSpPr/>
          <p:nvPr/>
        </p:nvSpPr>
        <p:spPr>
          <a:xfrm>
            <a:off x="457200" y="2148840"/>
            <a:ext cx="8229600" cy="2346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GB" sz="1400" dirty="0"/>
              <a:t>Four-layer BOSE architecture for carbon credit certification demonstrated on a 100 </a:t>
            </a:r>
            <a:r>
              <a:rPr lang="en-GB" sz="1400" dirty="0" err="1"/>
              <a:t>kWp</a:t>
            </a:r>
            <a:r>
              <a:rPr lang="en-GB" sz="1400" dirty="0"/>
              <a:t> solar PV case study</a:t>
            </a:r>
            <a:endParaRPr lang="en-US" sz="1400" dirty="0">
              <a:solidFill>
                <a:srgbClr val="222222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>
              <a:spcAft>
                <a:spcPts val="500"/>
              </a:spcAft>
              <a:buSzPct val="100000"/>
            </a:pPr>
            <a:endParaRPr lang="en-US" sz="1400" dirty="0">
              <a:solidFill>
                <a:srgbClr val="222222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r>
              <a:rPr lang="en-US" sz="14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Design explicitly addresses:</a:t>
            </a:r>
          </a:p>
          <a:p>
            <a:pPr marL="342900" indent="-342900">
              <a:spcAft>
                <a:spcPts val="500"/>
              </a:spcAft>
              <a:buSzPct val="100000"/>
              <a:buChar char="•"/>
            </a:pPr>
            <a:endParaRPr lang="en-US" sz="1400" dirty="0"/>
          </a:p>
          <a:p>
            <a:pPr marL="685800" lvl="1" indent="-342900">
              <a:spcAft>
                <a:spcPts val="300"/>
              </a:spcAft>
              <a:buSzPct val="100000"/>
              <a:buChar char="•"/>
            </a:pPr>
            <a:r>
              <a:rPr lang="en-GB" sz="1200" dirty="0"/>
              <a:t>Carbon Markets— the viable pathway for PV operators</a:t>
            </a:r>
            <a:endParaRPr lang="en-US" sz="1400" dirty="0"/>
          </a:p>
          <a:p>
            <a:pPr marL="685800" lvl="1" indent="-342900">
              <a:spcAft>
                <a:spcPts val="300"/>
              </a:spcAft>
              <a:buSzPct val="100000"/>
              <a:buChar char="•"/>
            </a:pPr>
            <a:r>
              <a:rPr lang="en-GB" sz="1200" b="1" dirty="0"/>
              <a:t>Hyperledger Fabric: </a:t>
            </a:r>
            <a:r>
              <a:rPr lang="en-GB" sz="1200" dirty="0"/>
              <a:t>near-zero cost, 3,500 TPS, GDPR-compliant private channels</a:t>
            </a:r>
            <a:endParaRPr lang="en-US" sz="1400" dirty="0"/>
          </a:p>
          <a:p>
            <a:pPr marL="685800" lvl="1" indent="-342900">
              <a:spcAft>
                <a:spcPts val="300"/>
              </a:spcAft>
              <a:buSzPct val="100000"/>
              <a:buChar char="•"/>
            </a:pPr>
            <a:r>
              <a:rPr lang="en-GB" sz="1200" b="1" dirty="0"/>
              <a:t>Roles: </a:t>
            </a:r>
            <a:r>
              <a:rPr lang="en-GB" sz="1200" dirty="0"/>
              <a:t>renewable energy producer, certification body, authorized auditors</a:t>
            </a:r>
          </a:p>
          <a:p>
            <a:pPr marL="685800" lvl="1" indent="-342900">
              <a:spcAft>
                <a:spcPts val="300"/>
              </a:spcAft>
              <a:buSzPct val="100000"/>
              <a:buChar char="•"/>
            </a:pPr>
            <a:r>
              <a:rPr lang="en-GB" sz="1200" b="1" dirty="0"/>
              <a:t>Batching strategy: </a:t>
            </a:r>
            <a:r>
              <a:rPr lang="en-GB" sz="1200" dirty="0"/>
              <a:t>1,440 raw readings to 288 daily blockchain transactions, reducing costs ~80%</a:t>
            </a:r>
            <a:endParaRPr lang="en-US" sz="1200" dirty="0"/>
          </a:p>
        </p:txBody>
      </p:sp>
      <p:sp>
        <p:nvSpPr>
          <p:cNvPr id="5" name="Text 11">
            <a:extLst>
              <a:ext uri="{FF2B5EF4-FFF2-40B4-BE49-F238E27FC236}">
                <a16:creationId xmlns:a16="http://schemas.microsoft.com/office/drawing/2014/main" id="{95D3D475-71C2-CBD1-46C0-E6E991A6BF2F}"/>
              </a:ext>
            </a:extLst>
          </p:cNvPr>
          <p:cNvSpPr/>
          <p:nvPr/>
        </p:nvSpPr>
        <p:spPr>
          <a:xfrm>
            <a:off x="792480" y="4709160"/>
            <a:ext cx="7437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SzPct val="100000"/>
            </a:pPr>
            <a:r>
              <a:rPr lang="en-US" sz="1200" i="1" dirty="0"/>
              <a:t>Title: </a:t>
            </a:r>
            <a:r>
              <a:rPr lang="en-GB" sz="1200" i="1" dirty="0"/>
              <a:t>A Blockchain-Oriented Software Engineering Architecture for Carbon Credit Certification Systems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1680</TotalTime>
  <Words>1533</Words>
  <Application>Microsoft Office PowerPoint</Application>
  <PresentationFormat>On-screen Show (16:9)</PresentationFormat>
  <Paragraphs>226</Paragraphs>
  <Slides>14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Aptos</vt:lpstr>
      <vt:lpstr>Arial</vt:lpstr>
      <vt:lpstr>Calibri</vt:lpstr>
      <vt:lpstr>-webkit-standard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Blockchain-Oriented Software Engineering for Smart Energy Systems</dc:title>
  <dc:subject>PptxGenJS Presentation</dc:subject>
  <dc:creator>Azmat Ullah</dc:creator>
  <cp:lastModifiedBy>Azmat Ullah</cp:lastModifiedBy>
  <cp:revision>39</cp:revision>
  <dcterms:created xsi:type="dcterms:W3CDTF">2026-05-31T10:06:14Z</dcterms:created>
  <dcterms:modified xsi:type="dcterms:W3CDTF">2026-06-03T15:33:28Z</dcterms:modified>
</cp:coreProperties>
</file>