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71" r:id="rId3"/>
    <p:sldId id="284" r:id="rId4"/>
    <p:sldId id="259" r:id="rId5"/>
    <p:sldId id="279" r:id="rId6"/>
    <p:sldId id="280" r:id="rId7"/>
    <p:sldId id="262" r:id="rId8"/>
    <p:sldId id="281" r:id="rId9"/>
    <p:sldId id="276" r:id="rId10"/>
    <p:sldId id="264" r:id="rId11"/>
    <p:sldId id="265" r:id="rId12"/>
    <p:sldId id="278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–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162" autoAdjust="0"/>
  </p:normalViewPr>
  <p:slideViewPr>
    <p:cSldViewPr snapToGrid="0" snapToObjects="1">
      <p:cViewPr varScale="1">
        <p:scale>
          <a:sx n="59" d="100"/>
          <a:sy n="59" d="100"/>
        </p:scale>
        <p:origin x="152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D1B2A"/>
                </a:solidFill>
                <a:latin typeface="Arial"/>
              </a:defRPr>
            </a:pPr>
            <a:r>
              <a:rPr lang="en-GB" sz="1200" b="0" i="0" u="none" strike="noStrike">
                <a:solidFill>
                  <a:srgbClr val="0D1B2A"/>
                </a:solidFill>
                <a:latin typeface="Arial"/>
              </a:rPr>
              <a:t>Reading Classification (n = 10,241)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rgbClr val="2D6A4F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D6A4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6DF-4FEF-BB52-084D33469290}"/>
              </c:ext>
            </c:extLst>
          </c:dPt>
          <c:dPt>
            <c:idx val="1"/>
            <c:invertIfNegative val="0"/>
            <c:bubble3D val="0"/>
            <c:spPr>
              <a:solidFill>
                <a:srgbClr val="AE201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6DF-4FEF-BB52-084D33469290}"/>
              </c:ext>
            </c:extLst>
          </c:dPt>
          <c:dPt>
            <c:idx val="2"/>
            <c:invertIfNegative val="0"/>
            <c:bubble3D val="0"/>
            <c:spPr>
              <a:solidFill>
                <a:srgbClr val="E9C46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6DF-4FEF-BB52-084D33469290}"/>
              </c:ext>
            </c:extLst>
          </c:dPt>
          <c:dPt>
            <c:idx val="3"/>
            <c:invertIfNegative val="0"/>
            <c:bubble3D val="0"/>
            <c:spPr>
              <a:solidFill>
                <a:srgbClr val="5B8D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6DF-4FEF-BB52-084D3346929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Normal</c:v>
                </c:pt>
                <c:pt idx="1">
                  <c:v>AI Anomaly</c:v>
                </c:pt>
                <c:pt idx="2">
                  <c:v>Rule Violation
(Temp)</c:v>
                </c:pt>
                <c:pt idx="3">
                  <c:v>Rule Violation
(Humidity)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9729</c:v>
                </c:pt>
                <c:pt idx="1">
                  <c:v>512</c:v>
                </c:pt>
                <c:pt idx="2">
                  <c:v>484</c:v>
                </c:pt>
                <c:pt idx="3">
                  <c:v>2743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6DF-4FEF-BB52-084D334692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0D1B2A"/>
                </a:solidFill>
                <a:latin typeface="Arial"/>
              </a:defRPr>
            </a:pPr>
            <a:r>
              <a:rPr lang="en-GB" sz="1200" b="0" i="0" u="none" strike="noStrike">
                <a:solidFill>
                  <a:srgbClr val="0D1B2A"/>
                </a:solidFill>
                <a:latin typeface="Arial"/>
              </a:rPr>
              <a:t>Four-Way Classification of 10,241 Readings</a:t>
            </a:r>
          </a:p>
        </c:rich>
      </c:tx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Classification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D6A4F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6726-4E05-A888-DDA760746FB4}"/>
              </c:ext>
            </c:extLst>
          </c:dPt>
          <c:dPt>
            <c:idx val="1"/>
            <c:bubble3D val="0"/>
            <c:spPr>
              <a:solidFill>
                <a:srgbClr val="E9C46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726-4E05-A888-DDA760746FB4}"/>
              </c:ext>
            </c:extLst>
          </c:dPt>
          <c:dPt>
            <c:idx val="2"/>
            <c:bubble3D val="0"/>
            <c:spPr>
              <a:solidFill>
                <a:srgbClr val="AE201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6726-4E05-A888-DDA760746FB4}"/>
              </c:ext>
            </c:extLst>
          </c:dPt>
          <c:dPt>
            <c:idx val="3"/>
            <c:bubble3D val="0"/>
            <c:spPr>
              <a:solidFill>
                <a:srgbClr val="8FA3B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726-4E05-A888-DDA760746FB4}"/>
              </c:ext>
            </c:extLst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26-4E05-A888-DDA760746FB4}"/>
                </c:ext>
              </c:extLst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26-4E05-A888-DDA760746FB4}"/>
                </c:ext>
              </c:extLst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26-4E05-A888-DDA760746FB4}"/>
                </c:ext>
              </c:extLst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26-4E05-A888-DDA760746FB4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Safe + Normal (67.4%)</c:v>
                </c:pt>
                <c:pt idx="1">
                  <c:v>Safe + AI Anomaly (1.4%)</c:v>
                </c:pt>
                <c:pt idx="2">
                  <c:v>Rule Violation + AI Anomaly (3.6%)</c:v>
                </c:pt>
                <c:pt idx="3">
                  <c:v>Rule Violation + Normal (27.6%)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6907</c:v>
                </c:pt>
                <c:pt idx="1">
                  <c:v>147</c:v>
                </c:pt>
                <c:pt idx="2">
                  <c:v>365</c:v>
                </c:pt>
                <c:pt idx="3">
                  <c:v>2822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726-4E05-A888-DDA760746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3744333094726797E-2"/>
          <c:y val="0.87926061799093291"/>
          <c:w val="0.92746082876004132"/>
          <c:h val="0.10179998806967311"/>
        </c:manualLayout>
      </c:layout>
      <c:overlay val="0"/>
      <c:txPr>
        <a:bodyPr/>
        <a:lstStyle/>
        <a:p>
          <a:pPr>
            <a:defRPr sz="900">
              <a:solidFill>
                <a:srgbClr val="1E293B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4F9FB"/>
    </a:solidFill>
    <a:ln>
      <a:noFill/>
    </a:ln>
    <a:effectLst/>
  </c:sp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DA5E5-8D24-4557-8A44-D900AF0E82CA}" type="doc">
      <dgm:prSet loTypeId="urn:microsoft.com/office/officeart/2018/2/layout/IconLabelList" loCatId="icon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5FE045-F3CD-4967-90A8-4A5AF702D872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Dairy products like cheese are highly sensitive to temperature and humidity fluctuations throughout the cold chain.</a:t>
          </a:r>
          <a:endParaRPr lang="en-US" sz="1200" dirty="0"/>
        </a:p>
      </dgm:t>
    </dgm:pt>
    <dgm:pt modelId="{8DFE49D4-1767-4AEC-85D6-74AB7C8156EC}" type="sibTrans" cxnId="{FBAE59B9-4F8A-4126-A9F5-0C4A2F111F17}">
      <dgm:prSet/>
      <dgm:spPr/>
      <dgm:t>
        <a:bodyPr/>
        <a:lstStyle/>
        <a:p>
          <a:endParaRPr lang="en-GB"/>
        </a:p>
      </dgm:t>
    </dgm:pt>
    <dgm:pt modelId="{7AFDF057-A000-4DB5-9071-EBEA0B0AD3ED}" type="parTrans" cxnId="{FBAE59B9-4F8A-4126-A9F5-0C4A2F111F17}">
      <dgm:prSet/>
      <dgm:spPr/>
      <dgm:t>
        <a:bodyPr/>
        <a:lstStyle/>
        <a:p>
          <a:endParaRPr lang="en-GB"/>
        </a:p>
      </dgm:t>
    </dgm:pt>
    <dgm:pt modelId="{047492CE-C0CE-4D22-A0BF-C61C00C2944C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Regulation EC 853/2004 requires strict traceability and accountability across all stages of the supply chain.</a:t>
          </a:r>
          <a:endParaRPr lang="en-US" dirty="0"/>
        </a:p>
      </dgm:t>
    </dgm:pt>
    <dgm:pt modelId="{57EC8BB1-942E-45E5-88F7-61E974FBF5E8}" type="parTrans" cxnId="{E61D34C0-5D99-48B2-87A9-FB555577A488}">
      <dgm:prSet/>
      <dgm:spPr/>
      <dgm:t>
        <a:bodyPr/>
        <a:lstStyle/>
        <a:p>
          <a:endParaRPr lang="en-GB"/>
        </a:p>
      </dgm:t>
    </dgm:pt>
    <dgm:pt modelId="{617CA366-C42F-49D6-BCBF-CCAE933660BE}" type="sibTrans" cxnId="{E61D34C0-5D99-48B2-87A9-FB555577A488}">
      <dgm:prSet/>
      <dgm:spPr/>
      <dgm:t>
        <a:bodyPr/>
        <a:lstStyle/>
        <a:p>
          <a:endParaRPr lang="en-GB"/>
        </a:p>
      </dgm:t>
    </dgm:pt>
    <dgm:pt modelId="{31C06084-8AF4-4CAD-A27F-BCB19013E687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Traditional systems use manual checks or simple threshold loggers  missing gradual faults like compressor wear or subtle statistical deviations.</a:t>
          </a:r>
          <a:endParaRPr lang="en-US" dirty="0"/>
        </a:p>
      </dgm:t>
    </dgm:pt>
    <dgm:pt modelId="{F0603BF3-2459-46E8-8ACA-E827C1D7C884}" type="parTrans" cxnId="{3821F1A1-E23A-4632-90A1-AC19127923CF}">
      <dgm:prSet/>
      <dgm:spPr/>
      <dgm:t>
        <a:bodyPr/>
        <a:lstStyle/>
        <a:p>
          <a:endParaRPr lang="en-GB"/>
        </a:p>
      </dgm:t>
    </dgm:pt>
    <dgm:pt modelId="{50A6648F-3038-4F2A-8523-FB61722A354B}" type="sibTrans" cxnId="{3821F1A1-E23A-4632-90A1-AC19127923CF}">
      <dgm:prSet/>
      <dgm:spPr/>
      <dgm:t>
        <a:bodyPr/>
        <a:lstStyle/>
        <a:p>
          <a:endParaRPr lang="en-GB"/>
        </a:p>
      </dgm:t>
    </dgm:pt>
    <dgm:pt modelId="{6541914D-9E37-4309-93BC-7DD387E0C88E}" type="pres">
      <dgm:prSet presAssocID="{7A5DA5E5-8D24-4557-8A44-D900AF0E82CA}" presName="root" presStyleCnt="0">
        <dgm:presLayoutVars>
          <dgm:dir/>
          <dgm:resizeHandles val="exact"/>
        </dgm:presLayoutVars>
      </dgm:prSet>
      <dgm:spPr/>
    </dgm:pt>
    <dgm:pt modelId="{5B8AF720-F882-4D26-9418-559AA5442630}" type="pres">
      <dgm:prSet presAssocID="{755FE045-F3CD-4967-90A8-4A5AF702D872}" presName="compNode" presStyleCnt="0"/>
      <dgm:spPr/>
    </dgm:pt>
    <dgm:pt modelId="{2C367CF6-EA63-4BE8-83B1-E0E024C1D5A7}" type="pres">
      <dgm:prSet presAssocID="{755FE045-F3CD-4967-90A8-4A5AF702D872}" presName="iconRect" presStyleLbl="node1" presStyleIdx="0" presStyleCnt="3" custLinFactNeighborX="-8089" custLinFactNeighborY="679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7A690D1-3825-46E1-8846-675F044070C1}" type="pres">
      <dgm:prSet presAssocID="{755FE045-F3CD-4967-90A8-4A5AF702D872}" presName="spaceRect" presStyleCnt="0"/>
      <dgm:spPr/>
    </dgm:pt>
    <dgm:pt modelId="{CB181472-D0D4-4017-B861-1A602DD530AE}" type="pres">
      <dgm:prSet presAssocID="{755FE045-F3CD-4967-90A8-4A5AF702D872}" presName="textRect" presStyleLbl="revTx" presStyleIdx="0" presStyleCnt="3" custScaleX="107546" custScaleY="98655" custLinFactNeighborX="5776" custLinFactNeighborY="48718">
        <dgm:presLayoutVars>
          <dgm:chMax val="1"/>
          <dgm:chPref val="1"/>
        </dgm:presLayoutVars>
      </dgm:prSet>
      <dgm:spPr/>
    </dgm:pt>
    <dgm:pt modelId="{A7485D8F-A8D7-4A50-9901-21B57621E99E}" type="pres">
      <dgm:prSet presAssocID="{8DFE49D4-1767-4AEC-85D6-74AB7C8156EC}" presName="sibTrans" presStyleCnt="0"/>
      <dgm:spPr/>
    </dgm:pt>
    <dgm:pt modelId="{DEC76F14-7E29-4E1F-82AD-317A835EBD26}" type="pres">
      <dgm:prSet presAssocID="{047492CE-C0CE-4D22-A0BF-C61C00C2944C}" presName="compNode" presStyleCnt="0"/>
      <dgm:spPr/>
    </dgm:pt>
    <dgm:pt modelId="{8C81E7D5-77C3-4CDF-9E7C-F71021091A82}" type="pres">
      <dgm:prSet presAssocID="{047492CE-C0CE-4D22-A0BF-C61C00C2944C}" presName="iconRect" presStyleLbl="nod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67ADDBEB-8FE1-4581-89D0-7D7BC321556F}" type="pres">
      <dgm:prSet presAssocID="{047492CE-C0CE-4D22-A0BF-C61C00C2944C}" presName="spaceRect" presStyleCnt="0"/>
      <dgm:spPr/>
    </dgm:pt>
    <dgm:pt modelId="{5E3848DC-E735-43BB-BCC9-FE196DF4B4D6}" type="pres">
      <dgm:prSet presAssocID="{047492CE-C0CE-4D22-A0BF-C61C00C2944C}" presName="textRect" presStyleLbl="revTx" presStyleIdx="1" presStyleCnt="3" custScaleX="89450" custLinFactNeighborX="6097" custLinFactNeighborY="49971">
        <dgm:presLayoutVars>
          <dgm:chMax val="1"/>
          <dgm:chPref val="1"/>
        </dgm:presLayoutVars>
      </dgm:prSet>
      <dgm:spPr/>
    </dgm:pt>
    <dgm:pt modelId="{97C6E34D-BF25-4AA8-8670-08A3F52C6309}" type="pres">
      <dgm:prSet presAssocID="{617CA366-C42F-49D6-BCBF-CCAE933660BE}" presName="sibTrans" presStyleCnt="0"/>
      <dgm:spPr/>
    </dgm:pt>
    <dgm:pt modelId="{3B02C46B-EDA6-4D55-AEE4-C75337724406}" type="pres">
      <dgm:prSet presAssocID="{31C06084-8AF4-4CAD-A27F-BCB19013E687}" presName="compNode" presStyleCnt="0"/>
      <dgm:spPr/>
    </dgm:pt>
    <dgm:pt modelId="{6E6EA135-EE5D-49F6-8EEB-833FEEF12930}" type="pres">
      <dgm:prSet presAssocID="{31C06084-8AF4-4CAD-A27F-BCB19013E687}" presName="iconRect" presStyleLbl="node1" presStyleIdx="2" presStyleCnt="3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FF40B71C-336C-4881-8534-73D9525AA2DA}" type="pres">
      <dgm:prSet presAssocID="{31C06084-8AF4-4CAD-A27F-BCB19013E687}" presName="spaceRect" presStyleCnt="0"/>
      <dgm:spPr/>
    </dgm:pt>
    <dgm:pt modelId="{87DA3EAD-1EDA-418C-B577-E461141D78B8}" type="pres">
      <dgm:prSet presAssocID="{31C06084-8AF4-4CAD-A27F-BCB19013E687}" presName="textRect" presStyleLbl="revTx" presStyleIdx="2" presStyleCnt="3" custLinFactNeighborX="-1800" custLinFactNeighborY="51613">
        <dgm:presLayoutVars>
          <dgm:chMax val="1"/>
          <dgm:chPref val="1"/>
        </dgm:presLayoutVars>
      </dgm:prSet>
      <dgm:spPr/>
    </dgm:pt>
  </dgm:ptLst>
  <dgm:cxnLst>
    <dgm:cxn modelId="{736F6E2A-9EC2-4B26-A8DE-8EFB7F1D0CD9}" type="presOf" srcId="{7A5DA5E5-8D24-4557-8A44-D900AF0E82CA}" destId="{6541914D-9E37-4309-93BC-7DD387E0C88E}" srcOrd="0" destOrd="0" presId="urn:microsoft.com/office/officeart/2018/2/layout/IconLabelList"/>
    <dgm:cxn modelId="{47550142-B159-41D0-9DFF-1D33CDDBA1D1}" type="presOf" srcId="{755FE045-F3CD-4967-90A8-4A5AF702D872}" destId="{CB181472-D0D4-4017-B861-1A602DD530AE}" srcOrd="0" destOrd="0" presId="urn:microsoft.com/office/officeart/2018/2/layout/IconLabelList"/>
    <dgm:cxn modelId="{9C54C771-2B83-4042-A690-A236468C9399}" type="presOf" srcId="{047492CE-C0CE-4D22-A0BF-C61C00C2944C}" destId="{5E3848DC-E735-43BB-BCC9-FE196DF4B4D6}" srcOrd="0" destOrd="0" presId="urn:microsoft.com/office/officeart/2018/2/layout/IconLabelList"/>
    <dgm:cxn modelId="{3F23D89D-ADC8-456D-AB4A-0C6E7E8CCB63}" type="presOf" srcId="{31C06084-8AF4-4CAD-A27F-BCB19013E687}" destId="{87DA3EAD-1EDA-418C-B577-E461141D78B8}" srcOrd="0" destOrd="0" presId="urn:microsoft.com/office/officeart/2018/2/layout/IconLabelList"/>
    <dgm:cxn modelId="{3821F1A1-E23A-4632-90A1-AC19127923CF}" srcId="{7A5DA5E5-8D24-4557-8A44-D900AF0E82CA}" destId="{31C06084-8AF4-4CAD-A27F-BCB19013E687}" srcOrd="2" destOrd="0" parTransId="{F0603BF3-2459-46E8-8ACA-E827C1D7C884}" sibTransId="{50A6648F-3038-4F2A-8523-FB61722A354B}"/>
    <dgm:cxn modelId="{FBAE59B9-4F8A-4126-A9F5-0C4A2F111F17}" srcId="{7A5DA5E5-8D24-4557-8A44-D900AF0E82CA}" destId="{755FE045-F3CD-4967-90A8-4A5AF702D872}" srcOrd="0" destOrd="0" parTransId="{7AFDF057-A000-4DB5-9071-EBEA0B0AD3ED}" sibTransId="{8DFE49D4-1767-4AEC-85D6-74AB7C8156EC}"/>
    <dgm:cxn modelId="{E61D34C0-5D99-48B2-87A9-FB555577A488}" srcId="{7A5DA5E5-8D24-4557-8A44-D900AF0E82CA}" destId="{047492CE-C0CE-4D22-A0BF-C61C00C2944C}" srcOrd="1" destOrd="0" parTransId="{57EC8BB1-942E-45E5-88F7-61E974FBF5E8}" sibTransId="{617CA366-C42F-49D6-BCBF-CCAE933660BE}"/>
    <dgm:cxn modelId="{D33BDDD0-EBE9-47DC-AE11-132E6E73581A}" type="presParOf" srcId="{6541914D-9E37-4309-93BC-7DD387E0C88E}" destId="{5B8AF720-F882-4D26-9418-559AA5442630}" srcOrd="0" destOrd="0" presId="urn:microsoft.com/office/officeart/2018/2/layout/IconLabelList"/>
    <dgm:cxn modelId="{D185433A-C023-4851-B759-0A5C4AB6B856}" type="presParOf" srcId="{5B8AF720-F882-4D26-9418-559AA5442630}" destId="{2C367CF6-EA63-4BE8-83B1-E0E024C1D5A7}" srcOrd="0" destOrd="0" presId="urn:microsoft.com/office/officeart/2018/2/layout/IconLabelList"/>
    <dgm:cxn modelId="{7BEC6205-5682-40AE-A560-56C8E55495A4}" type="presParOf" srcId="{5B8AF720-F882-4D26-9418-559AA5442630}" destId="{A7A690D1-3825-46E1-8846-675F044070C1}" srcOrd="1" destOrd="0" presId="urn:microsoft.com/office/officeart/2018/2/layout/IconLabelList"/>
    <dgm:cxn modelId="{CFB22ACE-D8CC-4D17-9355-9E2AD3C8A59A}" type="presParOf" srcId="{5B8AF720-F882-4D26-9418-559AA5442630}" destId="{CB181472-D0D4-4017-B861-1A602DD530AE}" srcOrd="2" destOrd="0" presId="urn:microsoft.com/office/officeart/2018/2/layout/IconLabelList"/>
    <dgm:cxn modelId="{E62D94EF-FFBE-4C48-82F8-C6A61F583616}" type="presParOf" srcId="{6541914D-9E37-4309-93BC-7DD387E0C88E}" destId="{A7485D8F-A8D7-4A50-9901-21B57621E99E}" srcOrd="1" destOrd="0" presId="urn:microsoft.com/office/officeart/2018/2/layout/IconLabelList"/>
    <dgm:cxn modelId="{B95C71B6-91D6-4EB4-9BB9-4E48E2D4F612}" type="presParOf" srcId="{6541914D-9E37-4309-93BC-7DD387E0C88E}" destId="{DEC76F14-7E29-4E1F-82AD-317A835EBD26}" srcOrd="2" destOrd="0" presId="urn:microsoft.com/office/officeart/2018/2/layout/IconLabelList"/>
    <dgm:cxn modelId="{5404182B-69FF-4204-9A85-845E28B5A75E}" type="presParOf" srcId="{DEC76F14-7E29-4E1F-82AD-317A835EBD26}" destId="{8C81E7D5-77C3-4CDF-9E7C-F71021091A82}" srcOrd="0" destOrd="0" presId="urn:microsoft.com/office/officeart/2018/2/layout/IconLabelList"/>
    <dgm:cxn modelId="{4A7E32BC-D7D6-40C7-A614-AD14757D37CA}" type="presParOf" srcId="{DEC76F14-7E29-4E1F-82AD-317A835EBD26}" destId="{67ADDBEB-8FE1-4581-89D0-7D7BC321556F}" srcOrd="1" destOrd="0" presId="urn:microsoft.com/office/officeart/2018/2/layout/IconLabelList"/>
    <dgm:cxn modelId="{32B9DA26-DD57-42C8-A552-7449BE9FCDB5}" type="presParOf" srcId="{DEC76F14-7E29-4E1F-82AD-317A835EBD26}" destId="{5E3848DC-E735-43BB-BCC9-FE196DF4B4D6}" srcOrd="2" destOrd="0" presId="urn:microsoft.com/office/officeart/2018/2/layout/IconLabelList"/>
    <dgm:cxn modelId="{3439C2D0-74D9-4BCA-AF45-17EF874C1427}" type="presParOf" srcId="{6541914D-9E37-4309-93BC-7DD387E0C88E}" destId="{97C6E34D-BF25-4AA8-8670-08A3F52C6309}" srcOrd="3" destOrd="0" presId="urn:microsoft.com/office/officeart/2018/2/layout/IconLabelList"/>
    <dgm:cxn modelId="{BB11BBC6-DCBB-47C0-BB34-71A9719EC039}" type="presParOf" srcId="{6541914D-9E37-4309-93BC-7DD387E0C88E}" destId="{3B02C46B-EDA6-4D55-AEE4-C75337724406}" srcOrd="4" destOrd="0" presId="urn:microsoft.com/office/officeart/2018/2/layout/IconLabelList"/>
    <dgm:cxn modelId="{59FEB1D3-A6E6-4E0A-AD1F-B2D4DC56D027}" type="presParOf" srcId="{3B02C46B-EDA6-4D55-AEE4-C75337724406}" destId="{6E6EA135-EE5D-49F6-8EEB-833FEEF12930}" srcOrd="0" destOrd="0" presId="urn:microsoft.com/office/officeart/2018/2/layout/IconLabelList"/>
    <dgm:cxn modelId="{DD1DBA48-A9D9-45DB-8E32-1069B910FE5B}" type="presParOf" srcId="{3B02C46B-EDA6-4D55-AEE4-C75337724406}" destId="{FF40B71C-336C-4881-8534-73D9525AA2DA}" srcOrd="1" destOrd="0" presId="urn:microsoft.com/office/officeart/2018/2/layout/IconLabelList"/>
    <dgm:cxn modelId="{389C71BB-F53C-4EF8-9CC2-FB77B17C9353}" type="presParOf" srcId="{3B02C46B-EDA6-4D55-AEE4-C75337724406}" destId="{87DA3EAD-1EDA-418C-B577-E461141D78B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ACF12-D90B-43F8-99DE-208367E259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AFFEC9D-A7B6-415F-BA37-ECB48FC7F0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Immutable Audit Trail</a:t>
          </a:r>
          <a:r>
            <a:rPr lang="en-GB" b="1" dirty="0"/>
            <a:t>: </a:t>
          </a:r>
          <a:r>
            <a:rPr lang="en-GB" dirty="0"/>
            <a:t>(</a:t>
          </a:r>
          <a:r>
            <a:rPr lang="en-US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Every anomaly record contains timestamp, temperature, humidity, anomaly score, SHA-256 hash, and ECDSA signature  permanently on-chain.</a:t>
          </a:r>
          <a:endParaRPr lang="en-US" dirty="0"/>
        </a:p>
      </dgm:t>
    </dgm:pt>
    <dgm:pt modelId="{9B743A31-E40A-41CE-9E7D-46BBE29161BE}" type="parTrans" cxnId="{4975BC4A-3820-48E6-AF50-CE80FC7AD3EC}">
      <dgm:prSet/>
      <dgm:spPr/>
      <dgm:t>
        <a:bodyPr/>
        <a:lstStyle/>
        <a:p>
          <a:endParaRPr lang="en-US"/>
        </a:p>
      </dgm:t>
    </dgm:pt>
    <dgm:pt modelId="{058C44C1-CB99-457A-9541-B56A7C2F18A2}" type="sibTrans" cxnId="{4975BC4A-3820-48E6-AF50-CE80FC7AD3EC}">
      <dgm:prSet/>
      <dgm:spPr/>
      <dgm:t>
        <a:bodyPr/>
        <a:lstStyle/>
        <a:p>
          <a:endParaRPr lang="en-US"/>
        </a:p>
      </dgm:t>
    </dgm:pt>
    <dgm:pt modelId="{F2FFE69A-AB73-4DFC-B456-CF9F08363D4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Fee-Free Anchoring</a:t>
          </a:r>
          <a:r>
            <a:rPr lang="it-IT" b="1" dirty="0"/>
            <a:t>:</a:t>
          </a:r>
          <a:r>
            <a:rPr lang="it-IT" dirty="0"/>
            <a:t> </a:t>
          </a:r>
          <a:r>
            <a:rPr lang="en-US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DAG-based IOTA Tangle enables up to 2,880 submissions/day at zero cost, making high-frequency IoT logging economically viable.</a:t>
          </a:r>
          <a:endParaRPr lang="en-US" dirty="0"/>
        </a:p>
      </dgm:t>
    </dgm:pt>
    <dgm:pt modelId="{DE440AF1-15B1-40E9-9ADB-EABAE92C60DE}" type="parTrans" cxnId="{706E5860-07D0-4C5D-9DA1-FAFDCA298786}">
      <dgm:prSet/>
      <dgm:spPr/>
      <dgm:t>
        <a:bodyPr/>
        <a:lstStyle/>
        <a:p>
          <a:endParaRPr lang="en-US"/>
        </a:p>
      </dgm:t>
    </dgm:pt>
    <dgm:pt modelId="{8A5477D0-22A6-4ECD-B9C4-B168FB66A0F1}" type="sibTrans" cxnId="{706E5860-07D0-4C5D-9DA1-FAFDCA298786}">
      <dgm:prSet/>
      <dgm:spPr/>
      <dgm:t>
        <a:bodyPr/>
        <a:lstStyle/>
        <a:p>
          <a:endParaRPr lang="en-US"/>
        </a:p>
      </dgm:t>
    </dgm:pt>
    <dgm:pt modelId="{0A73326E-D54A-4706-BDAA-F2AB1511353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Proof-of-Existence</a:t>
          </a:r>
          <a:r>
            <a:rPr lang="en-GB" b="1" dirty="0"/>
            <a:t>:</a:t>
          </a:r>
          <a:r>
            <a:rPr lang="en-GB" dirty="0"/>
            <a:t> </a:t>
          </a:r>
          <a:r>
            <a:rPr lang="en-US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Daily CSV logs are hashed and anchored to the Tangle every 24 hours, enabling third-party verification of historical data integrity.</a:t>
          </a:r>
          <a:endParaRPr lang="en-US" dirty="0"/>
        </a:p>
      </dgm:t>
    </dgm:pt>
    <dgm:pt modelId="{A2A1D2AF-9353-4367-AB71-956B7CB52969}" type="parTrans" cxnId="{07022C92-6B40-48E7-A54D-222736BF55AE}">
      <dgm:prSet/>
      <dgm:spPr/>
      <dgm:t>
        <a:bodyPr/>
        <a:lstStyle/>
        <a:p>
          <a:endParaRPr lang="en-US"/>
        </a:p>
      </dgm:t>
    </dgm:pt>
    <dgm:pt modelId="{A057B219-4E7B-4E96-9CFA-53593ED1AFA1}" type="sibTrans" cxnId="{07022C92-6B40-48E7-A54D-222736BF55AE}">
      <dgm:prSet/>
      <dgm:spPr/>
      <dgm:t>
        <a:bodyPr/>
        <a:lstStyle/>
        <a:p>
          <a:endParaRPr lang="en-US"/>
        </a:p>
      </dgm:t>
    </dgm:pt>
    <dgm:pt modelId="{E863E8C7-376C-4C66-A3F7-E509CFD852E2}" type="pres">
      <dgm:prSet presAssocID="{734ACF12-D90B-43F8-99DE-208367E2597D}" presName="root" presStyleCnt="0">
        <dgm:presLayoutVars>
          <dgm:dir/>
          <dgm:resizeHandles val="exact"/>
        </dgm:presLayoutVars>
      </dgm:prSet>
      <dgm:spPr/>
    </dgm:pt>
    <dgm:pt modelId="{73C4F5AA-9184-44EE-A6DE-86BED911338B}" type="pres">
      <dgm:prSet presAssocID="{FAFFEC9D-A7B6-415F-BA37-ECB48FC7F066}" presName="compNode" presStyleCnt="0"/>
      <dgm:spPr/>
    </dgm:pt>
    <dgm:pt modelId="{24314C6D-479F-4ABF-A70A-95377C7D4D29}" type="pres">
      <dgm:prSet presAssocID="{FAFFEC9D-A7B6-415F-BA37-ECB48FC7F066}" presName="bgRect" presStyleLbl="bgShp" presStyleIdx="0" presStyleCnt="3"/>
      <dgm:spPr/>
    </dgm:pt>
    <dgm:pt modelId="{9767EB29-6245-4D6E-ABD8-5CBA7A079A77}" type="pres">
      <dgm:prSet presAssocID="{FAFFEC9D-A7B6-415F-BA37-ECB48FC7F066}" presName="iconRect" presStyleLbl="node1" presStyleIdx="0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5F1F238B-39CD-4A5F-A225-3D61A79ACD72}" type="pres">
      <dgm:prSet presAssocID="{FAFFEC9D-A7B6-415F-BA37-ECB48FC7F066}" presName="spaceRect" presStyleCnt="0"/>
      <dgm:spPr/>
    </dgm:pt>
    <dgm:pt modelId="{EF5DDAC3-7C11-4DF2-A38A-BE3FCC140B1B}" type="pres">
      <dgm:prSet presAssocID="{FAFFEC9D-A7B6-415F-BA37-ECB48FC7F066}" presName="parTx" presStyleLbl="revTx" presStyleIdx="0" presStyleCnt="3">
        <dgm:presLayoutVars>
          <dgm:chMax val="0"/>
          <dgm:chPref val="0"/>
        </dgm:presLayoutVars>
      </dgm:prSet>
      <dgm:spPr/>
    </dgm:pt>
    <dgm:pt modelId="{AE0A633C-F163-4B70-993B-F95C96A1C77A}" type="pres">
      <dgm:prSet presAssocID="{058C44C1-CB99-457A-9541-B56A7C2F18A2}" presName="sibTrans" presStyleCnt="0"/>
      <dgm:spPr/>
    </dgm:pt>
    <dgm:pt modelId="{FCFE4949-1018-4B54-8AFA-214F7D0FE7AF}" type="pres">
      <dgm:prSet presAssocID="{F2FFE69A-AB73-4DFC-B456-CF9F08363D44}" presName="compNode" presStyleCnt="0"/>
      <dgm:spPr/>
    </dgm:pt>
    <dgm:pt modelId="{C229C6DA-42A7-4483-ABC1-6D7B77B9F515}" type="pres">
      <dgm:prSet presAssocID="{F2FFE69A-AB73-4DFC-B456-CF9F08363D44}" presName="bgRect" presStyleLbl="bgShp" presStyleIdx="1" presStyleCnt="3"/>
      <dgm:spPr/>
    </dgm:pt>
    <dgm:pt modelId="{C4723A3F-55AB-4026-A849-6F210B3207DE}" type="pres">
      <dgm:prSet presAssocID="{F2FFE69A-AB73-4DFC-B456-CF9F08363D44}" presName="iconRect" presStyleLbl="nod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</dgm:pt>
    <dgm:pt modelId="{1E91CFF7-D525-4B5C-8A1E-F64C3239E237}" type="pres">
      <dgm:prSet presAssocID="{F2FFE69A-AB73-4DFC-B456-CF9F08363D44}" presName="spaceRect" presStyleCnt="0"/>
      <dgm:spPr/>
    </dgm:pt>
    <dgm:pt modelId="{E9AF89BB-6EB8-4CF6-A2EA-AB1517B01D74}" type="pres">
      <dgm:prSet presAssocID="{F2FFE69A-AB73-4DFC-B456-CF9F08363D44}" presName="parTx" presStyleLbl="revTx" presStyleIdx="1" presStyleCnt="3">
        <dgm:presLayoutVars>
          <dgm:chMax val="0"/>
          <dgm:chPref val="0"/>
        </dgm:presLayoutVars>
      </dgm:prSet>
      <dgm:spPr/>
    </dgm:pt>
    <dgm:pt modelId="{9D3CA41B-D2CF-4476-86C2-4B8B40B4568A}" type="pres">
      <dgm:prSet presAssocID="{8A5477D0-22A6-4ECD-B9C4-B168FB66A0F1}" presName="sibTrans" presStyleCnt="0"/>
      <dgm:spPr/>
    </dgm:pt>
    <dgm:pt modelId="{94999A52-177B-41A9-B856-47069BADAE76}" type="pres">
      <dgm:prSet presAssocID="{0A73326E-D54A-4706-BDAA-F2AB1511353F}" presName="compNode" presStyleCnt="0"/>
      <dgm:spPr/>
    </dgm:pt>
    <dgm:pt modelId="{9E48E881-1EA2-4BB1-B801-DDB53C5EC3F5}" type="pres">
      <dgm:prSet presAssocID="{0A73326E-D54A-4706-BDAA-F2AB1511353F}" presName="bgRect" presStyleLbl="bgShp" presStyleIdx="2" presStyleCnt="3"/>
      <dgm:spPr/>
    </dgm:pt>
    <dgm:pt modelId="{DFB1159E-6180-4CC9-9F28-01973496E31A}" type="pres">
      <dgm:prSet presAssocID="{0A73326E-D54A-4706-BDAA-F2AB1511353F}" presName="iconRect" presStyleLbl="node1" presStyleIdx="2" presStyleCnt="3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0082AA1D-7D11-4B99-AC54-078656F6C4B1}" type="pres">
      <dgm:prSet presAssocID="{0A73326E-D54A-4706-BDAA-F2AB1511353F}" presName="spaceRect" presStyleCnt="0"/>
      <dgm:spPr/>
    </dgm:pt>
    <dgm:pt modelId="{090A4A11-7C7A-472D-A48B-19D3E7696ADA}" type="pres">
      <dgm:prSet presAssocID="{0A73326E-D54A-4706-BDAA-F2AB1511353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C335C08-2093-4376-AC53-55A66FF916FF}" type="presOf" srcId="{734ACF12-D90B-43F8-99DE-208367E2597D}" destId="{E863E8C7-376C-4C66-A3F7-E509CFD852E2}" srcOrd="0" destOrd="0" presId="urn:microsoft.com/office/officeart/2018/2/layout/IconVerticalSolidList"/>
    <dgm:cxn modelId="{1407DD35-764E-41F4-ACEE-74C20A282F5A}" type="presOf" srcId="{0A73326E-D54A-4706-BDAA-F2AB1511353F}" destId="{090A4A11-7C7A-472D-A48B-19D3E7696ADA}" srcOrd="0" destOrd="0" presId="urn:microsoft.com/office/officeart/2018/2/layout/IconVerticalSolidList"/>
    <dgm:cxn modelId="{6D1B0E60-9939-4D5E-8DA2-7EE638F18F42}" type="presOf" srcId="{FAFFEC9D-A7B6-415F-BA37-ECB48FC7F066}" destId="{EF5DDAC3-7C11-4DF2-A38A-BE3FCC140B1B}" srcOrd="0" destOrd="0" presId="urn:microsoft.com/office/officeart/2018/2/layout/IconVerticalSolidList"/>
    <dgm:cxn modelId="{706E5860-07D0-4C5D-9DA1-FAFDCA298786}" srcId="{734ACF12-D90B-43F8-99DE-208367E2597D}" destId="{F2FFE69A-AB73-4DFC-B456-CF9F08363D44}" srcOrd="1" destOrd="0" parTransId="{DE440AF1-15B1-40E9-9ADB-EABAE92C60DE}" sibTransId="{8A5477D0-22A6-4ECD-B9C4-B168FB66A0F1}"/>
    <dgm:cxn modelId="{4975BC4A-3820-48E6-AF50-CE80FC7AD3EC}" srcId="{734ACF12-D90B-43F8-99DE-208367E2597D}" destId="{FAFFEC9D-A7B6-415F-BA37-ECB48FC7F066}" srcOrd="0" destOrd="0" parTransId="{9B743A31-E40A-41CE-9E7D-46BBE29161BE}" sibTransId="{058C44C1-CB99-457A-9541-B56A7C2F18A2}"/>
    <dgm:cxn modelId="{07022C92-6B40-48E7-A54D-222736BF55AE}" srcId="{734ACF12-D90B-43F8-99DE-208367E2597D}" destId="{0A73326E-D54A-4706-BDAA-F2AB1511353F}" srcOrd="2" destOrd="0" parTransId="{A2A1D2AF-9353-4367-AB71-956B7CB52969}" sibTransId="{A057B219-4E7B-4E96-9CFA-53593ED1AFA1}"/>
    <dgm:cxn modelId="{4F7417E8-4E84-4F36-9889-F0E7A2897C0C}" type="presOf" srcId="{F2FFE69A-AB73-4DFC-B456-CF9F08363D44}" destId="{E9AF89BB-6EB8-4CF6-A2EA-AB1517B01D74}" srcOrd="0" destOrd="0" presId="urn:microsoft.com/office/officeart/2018/2/layout/IconVerticalSolidList"/>
    <dgm:cxn modelId="{AF36CEAB-E113-42DE-A3EE-0D35C4449AD6}" type="presParOf" srcId="{E863E8C7-376C-4C66-A3F7-E509CFD852E2}" destId="{73C4F5AA-9184-44EE-A6DE-86BED911338B}" srcOrd="0" destOrd="0" presId="urn:microsoft.com/office/officeart/2018/2/layout/IconVerticalSolidList"/>
    <dgm:cxn modelId="{3C03DFFA-F08F-4305-A3E2-6C08B32A1BA8}" type="presParOf" srcId="{73C4F5AA-9184-44EE-A6DE-86BED911338B}" destId="{24314C6D-479F-4ABF-A70A-95377C7D4D29}" srcOrd="0" destOrd="0" presId="urn:microsoft.com/office/officeart/2018/2/layout/IconVerticalSolidList"/>
    <dgm:cxn modelId="{55FAFA08-7EDC-4DC0-B910-F862468915D9}" type="presParOf" srcId="{73C4F5AA-9184-44EE-A6DE-86BED911338B}" destId="{9767EB29-6245-4D6E-ABD8-5CBA7A079A77}" srcOrd="1" destOrd="0" presId="urn:microsoft.com/office/officeart/2018/2/layout/IconVerticalSolidList"/>
    <dgm:cxn modelId="{C2AA7B4E-2C79-42CA-A543-76F7C145FB8E}" type="presParOf" srcId="{73C4F5AA-9184-44EE-A6DE-86BED911338B}" destId="{5F1F238B-39CD-4A5F-A225-3D61A79ACD72}" srcOrd="2" destOrd="0" presId="urn:microsoft.com/office/officeart/2018/2/layout/IconVerticalSolidList"/>
    <dgm:cxn modelId="{A1F35FA8-E6BB-46CE-B1B5-B644E3CB0092}" type="presParOf" srcId="{73C4F5AA-9184-44EE-A6DE-86BED911338B}" destId="{EF5DDAC3-7C11-4DF2-A38A-BE3FCC140B1B}" srcOrd="3" destOrd="0" presId="urn:microsoft.com/office/officeart/2018/2/layout/IconVerticalSolidList"/>
    <dgm:cxn modelId="{DB27D70A-AA4D-4721-96E6-4D99A4287033}" type="presParOf" srcId="{E863E8C7-376C-4C66-A3F7-E509CFD852E2}" destId="{AE0A633C-F163-4B70-993B-F95C96A1C77A}" srcOrd="1" destOrd="0" presId="urn:microsoft.com/office/officeart/2018/2/layout/IconVerticalSolidList"/>
    <dgm:cxn modelId="{8D6DF4B0-E775-4422-9C5E-32E7C61EA4AE}" type="presParOf" srcId="{E863E8C7-376C-4C66-A3F7-E509CFD852E2}" destId="{FCFE4949-1018-4B54-8AFA-214F7D0FE7AF}" srcOrd="2" destOrd="0" presId="urn:microsoft.com/office/officeart/2018/2/layout/IconVerticalSolidList"/>
    <dgm:cxn modelId="{1873563C-7614-41D6-A159-72796DEFEA67}" type="presParOf" srcId="{FCFE4949-1018-4B54-8AFA-214F7D0FE7AF}" destId="{C229C6DA-42A7-4483-ABC1-6D7B77B9F515}" srcOrd="0" destOrd="0" presId="urn:microsoft.com/office/officeart/2018/2/layout/IconVerticalSolidList"/>
    <dgm:cxn modelId="{E99BB516-37A7-4A8C-B285-834A027B7929}" type="presParOf" srcId="{FCFE4949-1018-4B54-8AFA-214F7D0FE7AF}" destId="{C4723A3F-55AB-4026-A849-6F210B3207DE}" srcOrd="1" destOrd="0" presId="urn:microsoft.com/office/officeart/2018/2/layout/IconVerticalSolidList"/>
    <dgm:cxn modelId="{EAB8F8C9-174B-448E-AD11-6AF265BBAF42}" type="presParOf" srcId="{FCFE4949-1018-4B54-8AFA-214F7D0FE7AF}" destId="{1E91CFF7-D525-4B5C-8A1E-F64C3239E237}" srcOrd="2" destOrd="0" presId="urn:microsoft.com/office/officeart/2018/2/layout/IconVerticalSolidList"/>
    <dgm:cxn modelId="{0D226E51-E37F-4DB5-88B6-8FC6369623DC}" type="presParOf" srcId="{FCFE4949-1018-4B54-8AFA-214F7D0FE7AF}" destId="{E9AF89BB-6EB8-4CF6-A2EA-AB1517B01D74}" srcOrd="3" destOrd="0" presId="urn:microsoft.com/office/officeart/2018/2/layout/IconVerticalSolidList"/>
    <dgm:cxn modelId="{BBB25CAB-3F68-4DBF-BB70-0A3418C35452}" type="presParOf" srcId="{E863E8C7-376C-4C66-A3F7-E509CFD852E2}" destId="{9D3CA41B-D2CF-4476-86C2-4B8B40B4568A}" srcOrd="3" destOrd="0" presId="urn:microsoft.com/office/officeart/2018/2/layout/IconVerticalSolidList"/>
    <dgm:cxn modelId="{D267AEC9-0185-4E53-B59F-C32FE655D9B1}" type="presParOf" srcId="{E863E8C7-376C-4C66-A3F7-E509CFD852E2}" destId="{94999A52-177B-41A9-B856-47069BADAE76}" srcOrd="4" destOrd="0" presId="urn:microsoft.com/office/officeart/2018/2/layout/IconVerticalSolidList"/>
    <dgm:cxn modelId="{5450F105-D024-4C0F-B329-458C80E1D4A5}" type="presParOf" srcId="{94999A52-177B-41A9-B856-47069BADAE76}" destId="{9E48E881-1EA2-4BB1-B801-DDB53C5EC3F5}" srcOrd="0" destOrd="0" presId="urn:microsoft.com/office/officeart/2018/2/layout/IconVerticalSolidList"/>
    <dgm:cxn modelId="{76FA8A1E-A5DE-448A-841A-D61714D983AD}" type="presParOf" srcId="{94999A52-177B-41A9-B856-47069BADAE76}" destId="{DFB1159E-6180-4CC9-9F28-01973496E31A}" srcOrd="1" destOrd="0" presId="urn:microsoft.com/office/officeart/2018/2/layout/IconVerticalSolidList"/>
    <dgm:cxn modelId="{5237A716-6738-4C77-9AF5-CEF818B58515}" type="presParOf" srcId="{94999A52-177B-41A9-B856-47069BADAE76}" destId="{0082AA1D-7D11-4B99-AC54-078656F6C4B1}" srcOrd="2" destOrd="0" presId="urn:microsoft.com/office/officeart/2018/2/layout/IconVerticalSolidList"/>
    <dgm:cxn modelId="{21C4C927-2F09-4982-A556-F3E13F01154D}" type="presParOf" srcId="{94999A52-177B-41A9-B856-47069BADAE76}" destId="{090A4A11-7C7A-472D-A48B-19D3E7696AD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9E991B-D0E8-422D-8BD8-E186AE35B58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E692CF0-054F-42AD-8248-01A539ACB8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Multi-Sensor Fusion  </a:t>
          </a:r>
          <a:endParaRPr lang="en-US"/>
        </a:p>
      </dgm:t>
    </dgm:pt>
    <dgm:pt modelId="{BF880268-55DC-44D5-BF3E-2E48E287523D}" type="parTrans" cxnId="{8C9C9AC8-AC03-4730-A7C3-8E31F3D8436B}">
      <dgm:prSet/>
      <dgm:spPr/>
      <dgm:t>
        <a:bodyPr/>
        <a:lstStyle/>
        <a:p>
          <a:endParaRPr lang="en-US"/>
        </a:p>
      </dgm:t>
    </dgm:pt>
    <dgm:pt modelId="{41122855-85A9-419A-BDA0-0833202147B5}" type="sibTrans" cxnId="{8C9C9AC8-AC03-4730-A7C3-8E31F3D8436B}">
      <dgm:prSet/>
      <dgm:spPr/>
      <dgm:t>
        <a:bodyPr/>
        <a:lstStyle/>
        <a:p>
          <a:endParaRPr lang="en-US"/>
        </a:p>
      </dgm:t>
    </dgm:pt>
    <dgm:pt modelId="{F10DB822-5653-4BA2-AFA9-859B353DC84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Federated Learning </a:t>
          </a:r>
          <a:endParaRPr lang="en-US"/>
        </a:p>
      </dgm:t>
    </dgm:pt>
    <dgm:pt modelId="{5093B2EA-672C-42A0-BBA6-3AACCA0EC691}" type="parTrans" cxnId="{2314FA6D-B9E3-4773-914B-454BF8A56531}">
      <dgm:prSet/>
      <dgm:spPr/>
      <dgm:t>
        <a:bodyPr/>
        <a:lstStyle/>
        <a:p>
          <a:endParaRPr lang="en-US"/>
        </a:p>
      </dgm:t>
    </dgm:pt>
    <dgm:pt modelId="{4597C33E-A781-4A21-9C39-2B1788E9BB9A}" type="sibTrans" cxnId="{2314FA6D-B9E3-4773-914B-454BF8A56531}">
      <dgm:prSet/>
      <dgm:spPr/>
      <dgm:t>
        <a:bodyPr/>
        <a:lstStyle/>
        <a:p>
          <a:endParaRPr lang="en-US"/>
        </a:p>
      </dgm:t>
    </dgm:pt>
    <dgm:pt modelId="{6EFA15A9-00F2-4899-883F-B4A2462073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Upstream Extension </a:t>
          </a:r>
          <a:endParaRPr lang="en-US" dirty="0"/>
        </a:p>
      </dgm:t>
    </dgm:pt>
    <dgm:pt modelId="{3350C96A-835E-4009-822B-208931010463}" type="parTrans" cxnId="{B22322FF-ED8B-465D-B03F-579828F784AD}">
      <dgm:prSet/>
      <dgm:spPr/>
      <dgm:t>
        <a:bodyPr/>
        <a:lstStyle/>
        <a:p>
          <a:endParaRPr lang="en-US"/>
        </a:p>
      </dgm:t>
    </dgm:pt>
    <dgm:pt modelId="{91894EED-B28A-44BE-B51A-114983E238E4}" type="sibTrans" cxnId="{B22322FF-ED8B-465D-B03F-579828F784AD}">
      <dgm:prSet/>
      <dgm:spPr/>
      <dgm:t>
        <a:bodyPr/>
        <a:lstStyle/>
        <a:p>
          <a:endParaRPr lang="en-US"/>
        </a:p>
      </dgm:t>
    </dgm:pt>
    <dgm:pt modelId="{A2B33BCB-174E-4F2E-AA6B-41AD29E44187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 b="1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Automated Retraining </a:t>
          </a:r>
          <a:endParaRPr lang="en-GB"/>
        </a:p>
      </dgm:t>
    </dgm:pt>
    <dgm:pt modelId="{DADF60EF-119C-4A55-A75B-9CAD84589489}" type="parTrans" cxnId="{85EA5096-13E7-4AFB-9681-2033A4B41E27}">
      <dgm:prSet/>
      <dgm:spPr/>
      <dgm:t>
        <a:bodyPr/>
        <a:lstStyle/>
        <a:p>
          <a:endParaRPr lang="en-GB"/>
        </a:p>
      </dgm:t>
    </dgm:pt>
    <dgm:pt modelId="{747BE3CB-2173-4983-9731-304F4CE5B89C}" type="sibTrans" cxnId="{85EA5096-13E7-4AFB-9681-2033A4B41E27}">
      <dgm:prSet/>
      <dgm:spPr/>
      <dgm:t>
        <a:bodyPr/>
        <a:lstStyle/>
        <a:p>
          <a:endParaRPr lang="en-GB"/>
        </a:p>
      </dgm:t>
    </dgm:pt>
    <dgm:pt modelId="{DBE9293D-418E-4DD3-A4D6-A1720C39A97E}" type="pres">
      <dgm:prSet presAssocID="{849E991B-D0E8-422D-8BD8-E186AE35B58B}" presName="root" presStyleCnt="0">
        <dgm:presLayoutVars>
          <dgm:dir/>
          <dgm:resizeHandles val="exact"/>
        </dgm:presLayoutVars>
      </dgm:prSet>
      <dgm:spPr/>
    </dgm:pt>
    <dgm:pt modelId="{1CCCC123-EA15-440C-ADEB-FF5E6F531700}" type="pres">
      <dgm:prSet presAssocID="{DE692CF0-054F-42AD-8248-01A539ACB8E5}" presName="compNode" presStyleCnt="0"/>
      <dgm:spPr/>
    </dgm:pt>
    <dgm:pt modelId="{F43DC6B6-576E-45E1-AB74-EEA52669A2BE}" type="pres">
      <dgm:prSet presAssocID="{DE692CF0-054F-42AD-8248-01A539ACB8E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412127D5-76E6-44D9-918B-BB7B243505E3}" type="pres">
      <dgm:prSet presAssocID="{DE692CF0-054F-42AD-8248-01A539ACB8E5}" presName="spaceRect" presStyleCnt="0"/>
      <dgm:spPr/>
    </dgm:pt>
    <dgm:pt modelId="{F8DBA13C-8D59-411D-A6E5-201FD2A62928}" type="pres">
      <dgm:prSet presAssocID="{DE692CF0-054F-42AD-8248-01A539ACB8E5}" presName="textRect" presStyleLbl="revTx" presStyleIdx="0" presStyleCnt="4">
        <dgm:presLayoutVars>
          <dgm:chMax val="1"/>
          <dgm:chPref val="1"/>
        </dgm:presLayoutVars>
      </dgm:prSet>
      <dgm:spPr/>
    </dgm:pt>
    <dgm:pt modelId="{3FB9218D-ABCB-4B99-BB55-5FEED7FE743B}" type="pres">
      <dgm:prSet presAssocID="{41122855-85A9-419A-BDA0-0833202147B5}" presName="sibTrans" presStyleCnt="0"/>
      <dgm:spPr/>
    </dgm:pt>
    <dgm:pt modelId="{36D0F58F-13F2-4CE7-ADDC-713BCD7699BB}" type="pres">
      <dgm:prSet presAssocID="{A2B33BCB-174E-4F2E-AA6B-41AD29E44187}" presName="compNode" presStyleCnt="0"/>
      <dgm:spPr/>
    </dgm:pt>
    <dgm:pt modelId="{A41AA352-BD09-4B84-9C2A-65C6CE3B9FA0}" type="pres">
      <dgm:prSet presAssocID="{A2B33BCB-174E-4F2E-AA6B-41AD29E4418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251614CC-0D22-41DB-8F17-0717377CBB9C}" type="pres">
      <dgm:prSet presAssocID="{A2B33BCB-174E-4F2E-AA6B-41AD29E44187}" presName="spaceRect" presStyleCnt="0"/>
      <dgm:spPr/>
    </dgm:pt>
    <dgm:pt modelId="{393DC929-417E-4295-A525-A226D93FAF72}" type="pres">
      <dgm:prSet presAssocID="{A2B33BCB-174E-4F2E-AA6B-41AD29E44187}" presName="textRect" presStyleLbl="revTx" presStyleIdx="1" presStyleCnt="4">
        <dgm:presLayoutVars>
          <dgm:chMax val="1"/>
          <dgm:chPref val="1"/>
        </dgm:presLayoutVars>
      </dgm:prSet>
      <dgm:spPr/>
    </dgm:pt>
    <dgm:pt modelId="{C4B0B421-4E90-4791-9633-38D5BCC5C9BC}" type="pres">
      <dgm:prSet presAssocID="{747BE3CB-2173-4983-9731-304F4CE5B89C}" presName="sibTrans" presStyleCnt="0"/>
      <dgm:spPr/>
    </dgm:pt>
    <dgm:pt modelId="{1430095C-6E65-4E8B-A0DA-44C769E7AC8F}" type="pres">
      <dgm:prSet presAssocID="{F10DB822-5653-4BA2-AFA9-859B353DC84F}" presName="compNode" presStyleCnt="0"/>
      <dgm:spPr/>
    </dgm:pt>
    <dgm:pt modelId="{118A42D8-24A6-44CC-9F9F-C15A5C686AEA}" type="pres">
      <dgm:prSet presAssocID="{F10DB822-5653-4BA2-AFA9-859B353DC84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BD3DD198-4715-44B6-A360-11D4B10876F6}" type="pres">
      <dgm:prSet presAssocID="{F10DB822-5653-4BA2-AFA9-859B353DC84F}" presName="spaceRect" presStyleCnt="0"/>
      <dgm:spPr/>
    </dgm:pt>
    <dgm:pt modelId="{A0607DEB-FC9B-431C-8336-366C7F7537D2}" type="pres">
      <dgm:prSet presAssocID="{F10DB822-5653-4BA2-AFA9-859B353DC84F}" presName="textRect" presStyleLbl="revTx" presStyleIdx="2" presStyleCnt="4">
        <dgm:presLayoutVars>
          <dgm:chMax val="1"/>
          <dgm:chPref val="1"/>
        </dgm:presLayoutVars>
      </dgm:prSet>
      <dgm:spPr/>
    </dgm:pt>
    <dgm:pt modelId="{E74D1582-AA13-4684-BA7B-227D6BA74686}" type="pres">
      <dgm:prSet presAssocID="{4597C33E-A781-4A21-9C39-2B1788E9BB9A}" presName="sibTrans" presStyleCnt="0"/>
      <dgm:spPr/>
    </dgm:pt>
    <dgm:pt modelId="{CF1D9FF2-6CE7-4966-ABD4-944918FEF341}" type="pres">
      <dgm:prSet presAssocID="{6EFA15A9-00F2-4899-883F-B4A2462073B1}" presName="compNode" presStyleCnt="0"/>
      <dgm:spPr/>
    </dgm:pt>
    <dgm:pt modelId="{093FB3D2-2879-4CB7-B521-A0531DF276C6}" type="pres">
      <dgm:prSet presAssocID="{6EFA15A9-00F2-4899-883F-B4A2462073B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74D6A39B-76C6-49AA-9CEB-F0047745918D}" type="pres">
      <dgm:prSet presAssocID="{6EFA15A9-00F2-4899-883F-B4A2462073B1}" presName="spaceRect" presStyleCnt="0"/>
      <dgm:spPr/>
    </dgm:pt>
    <dgm:pt modelId="{BDD537FD-7678-4D03-A300-07A82D6657CB}" type="pres">
      <dgm:prSet presAssocID="{6EFA15A9-00F2-4899-883F-B4A2462073B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B9F2A08-DB7F-45F7-B74F-0B5FB0AEE73A}" type="presOf" srcId="{849E991B-D0E8-422D-8BD8-E186AE35B58B}" destId="{DBE9293D-418E-4DD3-A4D6-A1720C39A97E}" srcOrd="0" destOrd="0" presId="urn:microsoft.com/office/officeart/2018/2/layout/IconLabelList"/>
    <dgm:cxn modelId="{BB370723-5E02-467A-9769-C1A3089EAFC2}" type="presOf" srcId="{DE692CF0-054F-42AD-8248-01A539ACB8E5}" destId="{F8DBA13C-8D59-411D-A6E5-201FD2A62928}" srcOrd="0" destOrd="0" presId="urn:microsoft.com/office/officeart/2018/2/layout/IconLabelList"/>
    <dgm:cxn modelId="{2314FA6D-B9E3-4773-914B-454BF8A56531}" srcId="{849E991B-D0E8-422D-8BD8-E186AE35B58B}" destId="{F10DB822-5653-4BA2-AFA9-859B353DC84F}" srcOrd="2" destOrd="0" parTransId="{5093B2EA-672C-42A0-BBA6-3AACCA0EC691}" sibTransId="{4597C33E-A781-4A21-9C39-2B1788E9BB9A}"/>
    <dgm:cxn modelId="{11C64E82-7967-45C3-9E18-A9A796BECC24}" type="presOf" srcId="{A2B33BCB-174E-4F2E-AA6B-41AD29E44187}" destId="{393DC929-417E-4295-A525-A226D93FAF72}" srcOrd="0" destOrd="0" presId="urn:microsoft.com/office/officeart/2018/2/layout/IconLabelList"/>
    <dgm:cxn modelId="{85EA5096-13E7-4AFB-9681-2033A4B41E27}" srcId="{849E991B-D0E8-422D-8BD8-E186AE35B58B}" destId="{A2B33BCB-174E-4F2E-AA6B-41AD29E44187}" srcOrd="1" destOrd="0" parTransId="{DADF60EF-119C-4A55-A75B-9CAD84589489}" sibTransId="{747BE3CB-2173-4983-9731-304F4CE5B89C}"/>
    <dgm:cxn modelId="{3294A3BA-1542-4F14-BF22-14B3A9F72D7E}" type="presOf" srcId="{6EFA15A9-00F2-4899-883F-B4A2462073B1}" destId="{BDD537FD-7678-4D03-A300-07A82D6657CB}" srcOrd="0" destOrd="0" presId="urn:microsoft.com/office/officeart/2018/2/layout/IconLabelList"/>
    <dgm:cxn modelId="{8C9C9AC8-AC03-4730-A7C3-8E31F3D8436B}" srcId="{849E991B-D0E8-422D-8BD8-E186AE35B58B}" destId="{DE692CF0-054F-42AD-8248-01A539ACB8E5}" srcOrd="0" destOrd="0" parTransId="{BF880268-55DC-44D5-BF3E-2E48E287523D}" sibTransId="{41122855-85A9-419A-BDA0-0833202147B5}"/>
    <dgm:cxn modelId="{00C96FEC-CDC8-4552-9089-AC5AE44C3AD3}" type="presOf" srcId="{F10DB822-5653-4BA2-AFA9-859B353DC84F}" destId="{A0607DEB-FC9B-431C-8336-366C7F7537D2}" srcOrd="0" destOrd="0" presId="urn:microsoft.com/office/officeart/2018/2/layout/IconLabelList"/>
    <dgm:cxn modelId="{B22322FF-ED8B-465D-B03F-579828F784AD}" srcId="{849E991B-D0E8-422D-8BD8-E186AE35B58B}" destId="{6EFA15A9-00F2-4899-883F-B4A2462073B1}" srcOrd="3" destOrd="0" parTransId="{3350C96A-835E-4009-822B-208931010463}" sibTransId="{91894EED-B28A-44BE-B51A-114983E238E4}"/>
    <dgm:cxn modelId="{87629633-A77B-4330-A73E-8FB75FAAAA7E}" type="presParOf" srcId="{DBE9293D-418E-4DD3-A4D6-A1720C39A97E}" destId="{1CCCC123-EA15-440C-ADEB-FF5E6F531700}" srcOrd="0" destOrd="0" presId="urn:microsoft.com/office/officeart/2018/2/layout/IconLabelList"/>
    <dgm:cxn modelId="{3CE51822-C4F3-4E2B-AE5D-184785E8CD88}" type="presParOf" srcId="{1CCCC123-EA15-440C-ADEB-FF5E6F531700}" destId="{F43DC6B6-576E-45E1-AB74-EEA52669A2BE}" srcOrd="0" destOrd="0" presId="urn:microsoft.com/office/officeart/2018/2/layout/IconLabelList"/>
    <dgm:cxn modelId="{4B72C114-B21E-4E7E-B590-A33A6B178EBA}" type="presParOf" srcId="{1CCCC123-EA15-440C-ADEB-FF5E6F531700}" destId="{412127D5-76E6-44D9-918B-BB7B243505E3}" srcOrd="1" destOrd="0" presId="urn:microsoft.com/office/officeart/2018/2/layout/IconLabelList"/>
    <dgm:cxn modelId="{19A39875-F137-4AC4-98BD-303DFA766A70}" type="presParOf" srcId="{1CCCC123-EA15-440C-ADEB-FF5E6F531700}" destId="{F8DBA13C-8D59-411D-A6E5-201FD2A62928}" srcOrd="2" destOrd="0" presId="urn:microsoft.com/office/officeart/2018/2/layout/IconLabelList"/>
    <dgm:cxn modelId="{9EE796B8-63B4-4595-BE89-ABF7CC8B5748}" type="presParOf" srcId="{DBE9293D-418E-4DD3-A4D6-A1720C39A97E}" destId="{3FB9218D-ABCB-4B99-BB55-5FEED7FE743B}" srcOrd="1" destOrd="0" presId="urn:microsoft.com/office/officeart/2018/2/layout/IconLabelList"/>
    <dgm:cxn modelId="{8FD75863-BA48-4DC9-953B-FB7880D63F07}" type="presParOf" srcId="{DBE9293D-418E-4DD3-A4D6-A1720C39A97E}" destId="{36D0F58F-13F2-4CE7-ADDC-713BCD7699BB}" srcOrd="2" destOrd="0" presId="urn:microsoft.com/office/officeart/2018/2/layout/IconLabelList"/>
    <dgm:cxn modelId="{F5C51994-BDAC-4B59-855F-06F64455A4BE}" type="presParOf" srcId="{36D0F58F-13F2-4CE7-ADDC-713BCD7699BB}" destId="{A41AA352-BD09-4B84-9C2A-65C6CE3B9FA0}" srcOrd="0" destOrd="0" presId="urn:microsoft.com/office/officeart/2018/2/layout/IconLabelList"/>
    <dgm:cxn modelId="{19460705-E855-491D-A080-588DA2386D23}" type="presParOf" srcId="{36D0F58F-13F2-4CE7-ADDC-713BCD7699BB}" destId="{251614CC-0D22-41DB-8F17-0717377CBB9C}" srcOrd="1" destOrd="0" presId="urn:microsoft.com/office/officeart/2018/2/layout/IconLabelList"/>
    <dgm:cxn modelId="{DE652AEA-E040-4C8D-A066-C5E3B0A84A75}" type="presParOf" srcId="{36D0F58F-13F2-4CE7-ADDC-713BCD7699BB}" destId="{393DC929-417E-4295-A525-A226D93FAF72}" srcOrd="2" destOrd="0" presId="urn:microsoft.com/office/officeart/2018/2/layout/IconLabelList"/>
    <dgm:cxn modelId="{776D054C-7D70-4E45-ABB6-EE1BB9DEFFE6}" type="presParOf" srcId="{DBE9293D-418E-4DD3-A4D6-A1720C39A97E}" destId="{C4B0B421-4E90-4791-9633-38D5BCC5C9BC}" srcOrd="3" destOrd="0" presId="urn:microsoft.com/office/officeart/2018/2/layout/IconLabelList"/>
    <dgm:cxn modelId="{35B0E30B-0C8E-4D83-94C8-701C0C115DBE}" type="presParOf" srcId="{DBE9293D-418E-4DD3-A4D6-A1720C39A97E}" destId="{1430095C-6E65-4E8B-A0DA-44C769E7AC8F}" srcOrd="4" destOrd="0" presId="urn:microsoft.com/office/officeart/2018/2/layout/IconLabelList"/>
    <dgm:cxn modelId="{0DEBEF4F-4CAE-4990-9471-C5A79FE62032}" type="presParOf" srcId="{1430095C-6E65-4E8B-A0DA-44C769E7AC8F}" destId="{118A42D8-24A6-44CC-9F9F-C15A5C686AEA}" srcOrd="0" destOrd="0" presId="urn:microsoft.com/office/officeart/2018/2/layout/IconLabelList"/>
    <dgm:cxn modelId="{CAAEF1ED-E255-47EA-B896-30A77989899E}" type="presParOf" srcId="{1430095C-6E65-4E8B-A0DA-44C769E7AC8F}" destId="{BD3DD198-4715-44B6-A360-11D4B10876F6}" srcOrd="1" destOrd="0" presId="urn:microsoft.com/office/officeart/2018/2/layout/IconLabelList"/>
    <dgm:cxn modelId="{BFA58F0B-2C51-41DA-932B-0EC5B0A5B913}" type="presParOf" srcId="{1430095C-6E65-4E8B-A0DA-44C769E7AC8F}" destId="{A0607DEB-FC9B-431C-8336-366C7F7537D2}" srcOrd="2" destOrd="0" presId="urn:microsoft.com/office/officeart/2018/2/layout/IconLabelList"/>
    <dgm:cxn modelId="{59DF09C8-704E-4ED9-BED1-259E32D09A1D}" type="presParOf" srcId="{DBE9293D-418E-4DD3-A4D6-A1720C39A97E}" destId="{E74D1582-AA13-4684-BA7B-227D6BA74686}" srcOrd="5" destOrd="0" presId="urn:microsoft.com/office/officeart/2018/2/layout/IconLabelList"/>
    <dgm:cxn modelId="{2E93DFC1-75AC-4562-AA79-C376C6A31A6F}" type="presParOf" srcId="{DBE9293D-418E-4DD3-A4D6-A1720C39A97E}" destId="{CF1D9FF2-6CE7-4966-ABD4-944918FEF341}" srcOrd="6" destOrd="0" presId="urn:microsoft.com/office/officeart/2018/2/layout/IconLabelList"/>
    <dgm:cxn modelId="{4854E491-5A5C-40D4-BCC8-DB12A19BB17E}" type="presParOf" srcId="{CF1D9FF2-6CE7-4966-ABD4-944918FEF341}" destId="{093FB3D2-2879-4CB7-B521-A0531DF276C6}" srcOrd="0" destOrd="0" presId="urn:microsoft.com/office/officeart/2018/2/layout/IconLabelList"/>
    <dgm:cxn modelId="{D9A96812-A4BC-4EBB-B55C-BC2CB75F102C}" type="presParOf" srcId="{CF1D9FF2-6CE7-4966-ABD4-944918FEF341}" destId="{74D6A39B-76C6-49AA-9CEB-F0047745918D}" srcOrd="1" destOrd="0" presId="urn:microsoft.com/office/officeart/2018/2/layout/IconLabelList"/>
    <dgm:cxn modelId="{7A895089-FFEE-4828-A93B-191C8B91D047}" type="presParOf" srcId="{CF1D9FF2-6CE7-4966-ABD4-944918FEF341}" destId="{BDD537FD-7678-4D03-A300-07A82D6657C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67CF6-EA63-4BE8-83B1-E0E024C1D5A7}">
      <dsp:nvSpPr>
        <dsp:cNvPr id="0" name=""/>
        <dsp:cNvSpPr/>
      </dsp:nvSpPr>
      <dsp:spPr>
        <a:xfrm>
          <a:off x="864118" y="548279"/>
          <a:ext cx="984803" cy="984803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181472-D0D4-4017-B861-1A602DD530AE}">
      <dsp:nvSpPr>
        <dsp:cNvPr id="0" name=""/>
        <dsp:cNvSpPr/>
      </dsp:nvSpPr>
      <dsp:spPr>
        <a:xfrm>
          <a:off x="385790" y="2206185"/>
          <a:ext cx="2353591" cy="74455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Dairy products like cheese are highly sensitive to temperature and humidity fluctuations throughout the cold chain.</a:t>
          </a:r>
          <a:endParaRPr lang="en-US" sz="1200" kern="1200" dirty="0"/>
        </a:p>
      </dsp:txBody>
      <dsp:txXfrm>
        <a:off x="385790" y="2206185"/>
        <a:ext cx="2353591" cy="744559"/>
      </dsp:txXfrm>
    </dsp:sp>
    <dsp:sp modelId="{8C81E7D5-77C3-4CDF-9E7C-F71021091A82}">
      <dsp:nvSpPr>
        <dsp:cNvPr id="0" name=""/>
        <dsp:cNvSpPr/>
      </dsp:nvSpPr>
      <dsp:spPr>
        <a:xfrm>
          <a:off x="3597780" y="539054"/>
          <a:ext cx="984803" cy="98480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3848DC-E735-43BB-BCC9-FE196DF4B4D6}">
      <dsp:nvSpPr>
        <dsp:cNvPr id="0" name=""/>
        <dsp:cNvSpPr/>
      </dsp:nvSpPr>
      <dsp:spPr>
        <a:xfrm>
          <a:off x="3244826" y="2208028"/>
          <a:ext cx="1957569" cy="7547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Regulation EC 853/2004 requires strict traceability and accountability across all stages of the supply chain.</a:t>
          </a:r>
          <a:endParaRPr lang="en-US" sz="1100" kern="1200" dirty="0"/>
        </a:p>
      </dsp:txBody>
      <dsp:txXfrm>
        <a:off x="3244826" y="2208028"/>
        <a:ext cx="1957569" cy="754710"/>
      </dsp:txXfrm>
    </dsp:sp>
    <dsp:sp modelId="{6E6EA135-EE5D-49F6-8EEB-833FEEF12930}">
      <dsp:nvSpPr>
        <dsp:cNvPr id="0" name=""/>
        <dsp:cNvSpPr/>
      </dsp:nvSpPr>
      <dsp:spPr>
        <a:xfrm>
          <a:off x="6169210" y="539054"/>
          <a:ext cx="984803" cy="984803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DA3EAD-1EDA-418C-B577-E461141D78B8}">
      <dsp:nvSpPr>
        <dsp:cNvPr id="0" name=""/>
        <dsp:cNvSpPr/>
      </dsp:nvSpPr>
      <dsp:spPr>
        <a:xfrm>
          <a:off x="5527994" y="2220421"/>
          <a:ext cx="2188451" cy="7547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Traditional systems use manual checks or simple threshold loggers  missing gradual faults like compressor wear or subtle statistical deviations.</a:t>
          </a:r>
          <a:endParaRPr lang="en-US" sz="1100" kern="1200" dirty="0"/>
        </a:p>
      </dsp:txBody>
      <dsp:txXfrm>
        <a:off x="5527994" y="2220421"/>
        <a:ext cx="2188451" cy="754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14C6D-479F-4ABF-A70A-95377C7D4D29}">
      <dsp:nvSpPr>
        <dsp:cNvPr id="0" name=""/>
        <dsp:cNvSpPr/>
      </dsp:nvSpPr>
      <dsp:spPr>
        <a:xfrm>
          <a:off x="0" y="3410"/>
          <a:ext cx="4683949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7EB29-6245-4D6E-ABD8-5CBA7A079A77}">
      <dsp:nvSpPr>
        <dsp:cNvPr id="0" name=""/>
        <dsp:cNvSpPr/>
      </dsp:nvSpPr>
      <dsp:spPr>
        <a:xfrm>
          <a:off x="454107" y="341177"/>
          <a:ext cx="826457" cy="825650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5DDAC3-7C11-4DF2-A38A-BE3FCC140B1B}">
      <dsp:nvSpPr>
        <dsp:cNvPr id="0" name=""/>
        <dsp:cNvSpPr/>
      </dsp:nvSpPr>
      <dsp:spPr>
        <a:xfrm>
          <a:off x="1734673" y="3410"/>
          <a:ext cx="2896733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Immutable Audit Trail</a:t>
          </a:r>
          <a:r>
            <a:rPr lang="en-GB" sz="1400" b="1" kern="1200" dirty="0"/>
            <a:t>: </a:t>
          </a:r>
          <a:r>
            <a:rPr lang="en-GB" sz="1400" kern="1200" dirty="0"/>
            <a:t>(</a:t>
          </a:r>
          <a:r>
            <a:rPr lang="en-US" sz="14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Every anomaly record contains timestamp, temperature, humidity, anomaly score, SHA-256 hash, and ECDSA signature  permanently on-chain.</a:t>
          </a:r>
          <a:endParaRPr lang="en-US" sz="1400" kern="1200" dirty="0"/>
        </a:p>
      </dsp:txBody>
      <dsp:txXfrm>
        <a:off x="1734673" y="3410"/>
        <a:ext cx="2896733" cy="1595007"/>
      </dsp:txXfrm>
    </dsp:sp>
    <dsp:sp modelId="{C229C6DA-42A7-4483-ABC1-6D7B77B9F515}">
      <dsp:nvSpPr>
        <dsp:cNvPr id="0" name=""/>
        <dsp:cNvSpPr/>
      </dsp:nvSpPr>
      <dsp:spPr>
        <a:xfrm>
          <a:off x="0" y="1997169"/>
          <a:ext cx="4683949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23A3F-55AB-4026-A849-6F210B3207DE}">
      <dsp:nvSpPr>
        <dsp:cNvPr id="0" name=""/>
        <dsp:cNvSpPr/>
      </dsp:nvSpPr>
      <dsp:spPr>
        <a:xfrm>
          <a:off x="454107" y="2334936"/>
          <a:ext cx="826457" cy="825650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F89BB-6EB8-4CF6-A2EA-AB1517B01D74}">
      <dsp:nvSpPr>
        <dsp:cNvPr id="0" name=""/>
        <dsp:cNvSpPr/>
      </dsp:nvSpPr>
      <dsp:spPr>
        <a:xfrm>
          <a:off x="1734673" y="1997169"/>
          <a:ext cx="2896733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Fee-Free Anchoring</a:t>
          </a:r>
          <a:r>
            <a:rPr lang="it-IT" sz="1400" b="1" kern="1200" dirty="0"/>
            <a:t>:</a:t>
          </a:r>
          <a:r>
            <a:rPr lang="it-IT" sz="1400" kern="1200" dirty="0"/>
            <a:t> </a:t>
          </a:r>
          <a:r>
            <a:rPr lang="en-US" sz="14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DAG-based IOTA Tangle enables up to 2,880 submissions/day at zero cost, making high-frequency IoT logging economically viable.</a:t>
          </a:r>
          <a:endParaRPr lang="en-US" sz="1400" kern="1200" dirty="0"/>
        </a:p>
      </dsp:txBody>
      <dsp:txXfrm>
        <a:off x="1734673" y="1997169"/>
        <a:ext cx="2896733" cy="1595007"/>
      </dsp:txXfrm>
    </dsp:sp>
    <dsp:sp modelId="{9E48E881-1EA2-4BB1-B801-DDB53C5EC3F5}">
      <dsp:nvSpPr>
        <dsp:cNvPr id="0" name=""/>
        <dsp:cNvSpPr/>
      </dsp:nvSpPr>
      <dsp:spPr>
        <a:xfrm>
          <a:off x="0" y="3990928"/>
          <a:ext cx="4683949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1159E-6180-4CC9-9F28-01973496E31A}">
      <dsp:nvSpPr>
        <dsp:cNvPr id="0" name=""/>
        <dsp:cNvSpPr/>
      </dsp:nvSpPr>
      <dsp:spPr>
        <a:xfrm>
          <a:off x="454107" y="4328695"/>
          <a:ext cx="826457" cy="825650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A4A11-7C7A-472D-A48B-19D3E7696ADA}">
      <dsp:nvSpPr>
        <dsp:cNvPr id="0" name=""/>
        <dsp:cNvSpPr/>
      </dsp:nvSpPr>
      <dsp:spPr>
        <a:xfrm>
          <a:off x="1734673" y="3990928"/>
          <a:ext cx="2896733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Proof-of-Existence</a:t>
          </a:r>
          <a:r>
            <a:rPr lang="en-GB" sz="1400" b="1" kern="1200" dirty="0"/>
            <a:t>:</a:t>
          </a:r>
          <a:r>
            <a:rPr lang="en-GB" sz="1400" kern="1200" dirty="0"/>
            <a:t> </a:t>
          </a:r>
          <a:r>
            <a:rPr lang="en-US" sz="1400" kern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Daily CSV logs are hashed and anchored to the Tangle every 24 hours, enabling third-party verification of historical data integrity.</a:t>
          </a:r>
          <a:endParaRPr lang="en-US" sz="1400" kern="1200" dirty="0"/>
        </a:p>
      </dsp:txBody>
      <dsp:txXfrm>
        <a:off x="1734673" y="3990928"/>
        <a:ext cx="2896733" cy="1595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DC6B6-576E-45E1-AB74-EEA52669A2BE}">
      <dsp:nvSpPr>
        <dsp:cNvPr id="0" name=""/>
        <dsp:cNvSpPr/>
      </dsp:nvSpPr>
      <dsp:spPr>
        <a:xfrm>
          <a:off x="1678374" y="169110"/>
          <a:ext cx="541845" cy="54184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DBA13C-8D59-411D-A6E5-201FD2A62928}">
      <dsp:nvSpPr>
        <dsp:cNvPr id="0" name=""/>
        <dsp:cNvSpPr/>
      </dsp:nvSpPr>
      <dsp:spPr>
        <a:xfrm>
          <a:off x="1347246" y="891611"/>
          <a:ext cx="1204101" cy="48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Multi-Sensor Fusion  </a:t>
          </a:r>
          <a:endParaRPr lang="en-US" sz="1500" kern="1200"/>
        </a:p>
      </dsp:txBody>
      <dsp:txXfrm>
        <a:off x="1347246" y="891611"/>
        <a:ext cx="1204101" cy="481640"/>
      </dsp:txXfrm>
    </dsp:sp>
    <dsp:sp modelId="{A41AA352-BD09-4B84-9C2A-65C6CE3B9FA0}">
      <dsp:nvSpPr>
        <dsp:cNvPr id="0" name=""/>
        <dsp:cNvSpPr/>
      </dsp:nvSpPr>
      <dsp:spPr>
        <a:xfrm>
          <a:off x="3093193" y="169110"/>
          <a:ext cx="541845" cy="54184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3DC929-417E-4295-A525-A226D93FAF72}">
      <dsp:nvSpPr>
        <dsp:cNvPr id="0" name=""/>
        <dsp:cNvSpPr/>
      </dsp:nvSpPr>
      <dsp:spPr>
        <a:xfrm>
          <a:off x="2762065" y="891611"/>
          <a:ext cx="1204101" cy="48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Automated Retraining </a:t>
          </a:r>
          <a:endParaRPr lang="en-GB" sz="1500" kern="1200"/>
        </a:p>
      </dsp:txBody>
      <dsp:txXfrm>
        <a:off x="2762065" y="891611"/>
        <a:ext cx="1204101" cy="481640"/>
      </dsp:txXfrm>
    </dsp:sp>
    <dsp:sp modelId="{118A42D8-24A6-44CC-9F9F-C15A5C686AEA}">
      <dsp:nvSpPr>
        <dsp:cNvPr id="0" name=""/>
        <dsp:cNvSpPr/>
      </dsp:nvSpPr>
      <dsp:spPr>
        <a:xfrm>
          <a:off x="4508012" y="169110"/>
          <a:ext cx="541845" cy="54184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07DEB-FC9B-431C-8336-366C7F7537D2}">
      <dsp:nvSpPr>
        <dsp:cNvPr id="0" name=""/>
        <dsp:cNvSpPr/>
      </dsp:nvSpPr>
      <dsp:spPr>
        <a:xfrm>
          <a:off x="4176884" y="891611"/>
          <a:ext cx="1204101" cy="48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Federated Learning </a:t>
          </a:r>
          <a:endParaRPr lang="en-US" sz="1500" kern="1200"/>
        </a:p>
      </dsp:txBody>
      <dsp:txXfrm>
        <a:off x="4176884" y="891611"/>
        <a:ext cx="1204101" cy="481640"/>
      </dsp:txXfrm>
    </dsp:sp>
    <dsp:sp modelId="{093FB3D2-2879-4CB7-B521-A0531DF276C6}">
      <dsp:nvSpPr>
        <dsp:cNvPr id="0" name=""/>
        <dsp:cNvSpPr/>
      </dsp:nvSpPr>
      <dsp:spPr>
        <a:xfrm>
          <a:off x="5922832" y="169110"/>
          <a:ext cx="541845" cy="54184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D537FD-7678-4D03-A300-07A82D6657CB}">
      <dsp:nvSpPr>
        <dsp:cNvPr id="0" name=""/>
        <dsp:cNvSpPr/>
      </dsp:nvSpPr>
      <dsp:spPr>
        <a:xfrm>
          <a:off x="5591704" y="891611"/>
          <a:ext cx="1204101" cy="48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17BEBB"/>
              </a:solidFill>
              <a:latin typeface="Calibri" pitchFamily="34" charset="0"/>
              <a:ea typeface="Calibri" pitchFamily="34" charset="-122"/>
              <a:cs typeface="Calibri" pitchFamily="34" charset="-120"/>
            </a:rPr>
            <a:t>Upstream Extension </a:t>
          </a:r>
          <a:endParaRPr lang="en-US" sz="1500" kern="1200" dirty="0"/>
        </a:p>
      </dsp:txBody>
      <dsp:txXfrm>
        <a:off x="5591704" y="891611"/>
        <a:ext cx="1204101" cy="481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43CC7-FE7E-4C6C-8D12-F990713F368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64DA1-5AFF-4D99-8429-FA917251F7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99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64DA1-5AFF-4D99-8429-FA917251F7E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52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21BBB-D0B5-539F-6017-5B6895CE5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21DBFB-C62A-6BC1-6D93-391748378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A9B3ED-7F26-3F68-AF0F-8DC99B043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0C5C3-BEF9-C66B-3A95-DA563FD39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64DA1-5AFF-4D99-8429-FA917251F7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417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64DA1-5AFF-4D99-8429-FA917251F7E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72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A64DA1-5AFF-4D99-8429-FA917251F7E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858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844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566626"/>
            <a:ext cx="8520600" cy="99384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rmAutofit fontScale="90000"/>
          </a:bodyPr>
          <a:lstStyle/>
          <a:p>
            <a:r>
              <a:rPr lang="en-US" sz="2800" dirty="0" err="1"/>
              <a:t>BlockCold</a:t>
            </a:r>
            <a:r>
              <a:rPr lang="en-US" sz="2800" dirty="0"/>
              <a:t>: AI and Blockchain for Secure IoT Food Cold Chains Monitoring</a:t>
            </a:r>
            <a:endParaRPr lang="en-GB" sz="28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551553"/>
            <a:ext cx="8520600" cy="79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2500" lnSpcReduction="10000"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018"/>
            </a:pPr>
            <a:r>
              <a:rPr lang="en-GB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DLT Workshop</a:t>
            </a:r>
            <a:r>
              <a:rPr lang="en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r>
              <a:rPr lang="en-US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DLT2026  Pula (Cagliari), Italy  June 4–6, 2026</a:t>
            </a:r>
            <a:endParaRPr lang="en-US" sz="1800" dirty="0"/>
          </a:p>
        </p:txBody>
      </p:sp>
      <p:sp>
        <p:nvSpPr>
          <p:cNvPr id="56" name="Google Shape;56;p13"/>
          <p:cNvSpPr txBox="1"/>
          <p:nvPr/>
        </p:nvSpPr>
        <p:spPr>
          <a:xfrm>
            <a:off x="5158200" y="428475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1200" b="1" u="sng">
                <a:solidFill>
                  <a:schemeClr val="dk2"/>
                </a:solidFill>
              </a:rPr>
              <a:t>Antonio Pierro</a:t>
            </a:r>
            <a:endParaRPr sz="1200" b="1" u="sng">
              <a:solidFill>
                <a:schemeClr val="dk2"/>
              </a:solidFill>
            </a:endParaRPr>
          </a:p>
          <a:p>
            <a:pPr algn="ctr"/>
            <a:r>
              <a:rPr lang="en" sz="1200">
                <a:solidFill>
                  <a:schemeClr val="dk2"/>
                </a:solidFill>
              </a:rPr>
              <a:t>antonio.pierro@unica.it</a:t>
            </a:r>
            <a:endParaRPr sz="1200">
              <a:solidFill>
                <a:schemeClr val="dk2"/>
              </a:solidFill>
            </a:endParaRPr>
          </a:p>
          <a:p>
            <a:pPr algn="ctr"/>
            <a:r>
              <a:rPr lang="en" sz="1200">
                <a:solidFill>
                  <a:schemeClr val="dk2"/>
                </a:solidFill>
              </a:rPr>
              <a:t>University of Cagliari</a:t>
            </a:r>
            <a:endParaRPr sz="1200">
              <a:solidFill>
                <a:schemeClr val="dk2"/>
              </a:solidFill>
            </a:endParaRPr>
          </a:p>
          <a:p>
            <a:pPr algn="ctr"/>
            <a:r>
              <a:rPr lang="en" sz="1200">
                <a:solidFill>
                  <a:schemeClr val="dk2"/>
                </a:solidFill>
              </a:rPr>
              <a:t> Italy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987825" y="428475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1200" b="1" u="sng" dirty="0">
                <a:solidFill>
                  <a:schemeClr val="dk2"/>
                </a:solidFill>
              </a:rPr>
              <a:t>Azmat Ullah</a:t>
            </a:r>
            <a:endParaRPr sz="1200" b="1" u="sng" dirty="0">
              <a:solidFill>
                <a:schemeClr val="dk2"/>
              </a:solidFill>
            </a:endParaRPr>
          </a:p>
          <a:p>
            <a:pPr algn="ctr"/>
            <a:r>
              <a:rPr lang="en" sz="1200" dirty="0">
                <a:solidFill>
                  <a:schemeClr val="dk2"/>
                </a:solidFill>
              </a:rPr>
              <a:t>azmat.ullah@unicam.it</a:t>
            </a:r>
            <a:endParaRPr sz="1200" dirty="0">
              <a:solidFill>
                <a:schemeClr val="dk2"/>
              </a:solidFill>
            </a:endParaRPr>
          </a:p>
          <a:p>
            <a:pPr algn="ctr"/>
            <a:r>
              <a:rPr lang="en" sz="1200" dirty="0">
                <a:solidFill>
                  <a:schemeClr val="dk2"/>
                </a:solidFill>
              </a:rPr>
              <a:t>University of Camerino</a:t>
            </a:r>
            <a:endParaRPr sz="1200" dirty="0">
              <a:solidFill>
                <a:schemeClr val="dk2"/>
              </a:solidFill>
            </a:endParaRPr>
          </a:p>
          <a:p>
            <a:pPr algn="ctr"/>
            <a:r>
              <a:rPr lang="en" sz="1200" dirty="0">
                <a:solidFill>
                  <a:schemeClr val="dk2"/>
                </a:solidFill>
              </a:rPr>
              <a:t> Italy</a:t>
            </a:r>
            <a:endParaRPr dirty="0"/>
          </a:p>
        </p:txBody>
      </p:sp>
      <p:pic>
        <p:nvPicPr>
          <p:cNvPr id="58" name="Google Shape;58;p13" descr="A black background with blu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74" y="5895074"/>
            <a:ext cx="2663157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descr="A blue logo with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53627" y="5895074"/>
            <a:ext cx="1981500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4501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Results: Environmental Monitoring</a:t>
            </a:r>
            <a:endParaRPr lang="en-US" sz="2800" dirty="0"/>
          </a:p>
        </p:txBody>
      </p:sp>
      <p:graphicFrame>
        <p:nvGraphicFramePr>
          <p:cNvPr id="3" name="Chart 0"/>
          <p:cNvGraphicFramePr/>
          <p:nvPr/>
        </p:nvGraphicFramePr>
        <p:xfrm>
          <a:off x="365760" y="1680210"/>
          <a:ext cx="502920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1"/>
          <p:cNvSpPr/>
          <p:nvPr/>
        </p:nvSpPr>
        <p:spPr>
          <a:xfrm>
            <a:off x="5577840" y="163449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5577840" y="2091690"/>
            <a:ext cx="32004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669280" y="210997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95.0%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669280" y="243916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readings classified normal (n=9,729)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577840" y="2932938"/>
            <a:ext cx="32004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5669280" y="2951226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5669280" y="328041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classified anomalous (n=512)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5577840" y="3774186"/>
            <a:ext cx="32004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5669280" y="379247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71.3%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5669280" y="4121658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AI anomalies matched rule violations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577840" y="4615434"/>
            <a:ext cx="3200400" cy="7315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5669280" y="463372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28.7%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5669280" y="4962906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 in-range statistical deviations (n=147)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06374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Performance &amp; In-Range Anomalies</a:t>
            </a:r>
            <a:endParaRPr lang="en-US" sz="2800" dirty="0"/>
          </a:p>
        </p:txBody>
      </p:sp>
      <p:graphicFrame>
        <p:nvGraphicFramePr>
          <p:cNvPr id="3" name="Chart 0"/>
          <p:cNvGraphicFramePr/>
          <p:nvPr>
            <p:extLst>
              <p:ext uri="{D42A27DB-BD31-4B8C-83A1-F6EECF244321}">
                <p14:modId xmlns:p14="http://schemas.microsoft.com/office/powerpoint/2010/main" val="4016113275"/>
              </p:ext>
            </p:extLst>
          </p:nvPr>
        </p:nvGraphicFramePr>
        <p:xfrm>
          <a:off x="274320" y="1634490"/>
          <a:ext cx="502920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577840" y="177165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Discovery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577840" y="2119122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147 anomalies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5577840" y="2622042"/>
            <a:ext cx="30175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detected within the safe threshold range, invisible to rule-based methods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577840" y="4194810"/>
            <a:ext cx="3017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Distribution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577840" y="4560570"/>
            <a:ext cx="3017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readings cluster at 0.000 – +0.179</a:t>
            </a:r>
          </a:p>
          <a:p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Anomalies range from −0.191 to 0.000</a:t>
            </a:r>
          </a:p>
          <a:p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score-based separation — no overlap.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F7DF4E-C583-28B2-E863-5C2253DE4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6DC39-9E36-F346-001B-243946257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46" y="386930"/>
            <a:ext cx="754959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dirty="0"/>
              <a:t>Conclusions &amp; Future Work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1" y="1998845"/>
            <a:ext cx="859094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09330F-7B42-D953-BA71-CF97A1B57A35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23318" y="2332075"/>
            <a:ext cx="781700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3" name="Rectangle 1">
            <a:extLst>
              <a:ext uri="{FF2B5EF4-FFF2-40B4-BE49-F238E27FC236}">
                <a16:creationId xmlns:a16="http://schemas.microsoft.com/office/drawing/2014/main" id="{414552D0-FE16-2CF3-0A2F-26F5EC77E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555202"/>
              </p:ext>
            </p:extLst>
          </p:nvPr>
        </p:nvGraphicFramePr>
        <p:xfrm>
          <a:off x="237959" y="4779389"/>
          <a:ext cx="8143052" cy="154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3">
            <a:extLst>
              <a:ext uri="{FF2B5EF4-FFF2-40B4-BE49-F238E27FC236}">
                <a16:creationId xmlns:a16="http://schemas.microsoft.com/office/drawing/2014/main" id="{90D81435-DFE0-8733-A016-2152D292C575}"/>
              </a:ext>
            </a:extLst>
          </p:cNvPr>
          <p:cNvSpPr/>
          <p:nvPr/>
        </p:nvSpPr>
        <p:spPr>
          <a:xfrm>
            <a:off x="237959" y="2389218"/>
            <a:ext cx="8046378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BlockCold provides a tamper-proof, fully auditable food safety pipeline combining Isolation Forest edge AI, TROPIC01 hardware signing, and IOTA Tangle anchoring. Deployed for 5 months in a real cheese facility, it detects anomalies threshold-based systems miss, generates an EU-compliant forensic record, and runs on commodity hardware at zero blockchain cost.</a:t>
            </a:r>
            <a:endParaRPr lang="en-US" sz="1250" dirty="0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3AB56748-14C6-AD6B-8EEF-B722C612FD1A}"/>
              </a:ext>
            </a:extLst>
          </p:cNvPr>
          <p:cNvSpPr/>
          <p:nvPr/>
        </p:nvSpPr>
        <p:spPr>
          <a:xfrm>
            <a:off x="208824" y="3634856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BEB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147</a:t>
            </a:r>
            <a:endParaRPr lang="en-US" sz="2400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4F06EE7D-2923-D71A-1029-1862E2A35152}"/>
              </a:ext>
            </a:extLst>
          </p:cNvPr>
          <p:cNvSpPr/>
          <p:nvPr/>
        </p:nvSpPr>
        <p:spPr>
          <a:xfrm>
            <a:off x="208824" y="4110344"/>
            <a:ext cx="20299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In-range anomalies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unique to AI</a:t>
            </a:r>
            <a:endParaRPr lang="en-US" sz="1000" dirty="0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14FFCB6C-2023-0BAB-BF13-A6E291EDB888}"/>
              </a:ext>
            </a:extLst>
          </p:cNvPr>
          <p:cNvSpPr/>
          <p:nvPr/>
        </p:nvSpPr>
        <p:spPr>
          <a:xfrm>
            <a:off x="2385096" y="3634856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BEB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71.3%</a:t>
            </a:r>
            <a:endParaRPr lang="en-US" sz="2400" dirty="0"/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3D41B420-007C-D3A6-610D-DFF7E89DC69A}"/>
              </a:ext>
            </a:extLst>
          </p:cNvPr>
          <p:cNvSpPr/>
          <p:nvPr/>
        </p:nvSpPr>
        <p:spPr>
          <a:xfrm>
            <a:off x="2385096" y="4110344"/>
            <a:ext cx="20299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AI anomalies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match rule violations</a:t>
            </a:r>
            <a:endParaRPr lang="en-US" sz="1000" dirty="0"/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63F0120E-A57D-E293-ADA4-A919B485DC7F}"/>
              </a:ext>
            </a:extLst>
          </p:cNvPr>
          <p:cNvSpPr/>
          <p:nvPr/>
        </p:nvSpPr>
        <p:spPr>
          <a:xfrm>
            <a:off x="4561368" y="3634856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BEB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~$0</a:t>
            </a:r>
            <a:endParaRPr lang="en-US" sz="2400" dirty="0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90AF2C36-5A61-ED6C-9CC8-E5302AF74225}"/>
              </a:ext>
            </a:extLst>
          </p:cNvPr>
          <p:cNvSpPr/>
          <p:nvPr/>
        </p:nvSpPr>
        <p:spPr>
          <a:xfrm>
            <a:off x="4561368" y="4110344"/>
            <a:ext cx="20299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Blockchain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cost</a:t>
            </a:r>
            <a:endParaRPr lang="en-US" sz="1000" dirty="0"/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40A1C031-0B1D-732B-7F1B-0DA966AB5706}"/>
              </a:ext>
            </a:extLst>
          </p:cNvPr>
          <p:cNvSpPr/>
          <p:nvPr/>
        </p:nvSpPr>
        <p:spPr>
          <a:xfrm>
            <a:off x="6737640" y="3634856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7BEB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&lt; 1ms</a:t>
            </a:r>
            <a:endParaRPr lang="en-US" sz="2400" dirty="0"/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9A56188D-3EEE-273E-8593-FC88F089CA6C}"/>
              </a:ext>
            </a:extLst>
          </p:cNvPr>
          <p:cNvSpPr/>
          <p:nvPr/>
        </p:nvSpPr>
        <p:spPr>
          <a:xfrm>
            <a:off x="6737640" y="4110344"/>
            <a:ext cx="202996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Inference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latency</a:t>
            </a:r>
            <a:endParaRPr lang="en-US" sz="100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9DEF50DC-6478-9CAA-9D1C-5DE468BACECC}"/>
              </a:ext>
            </a:extLst>
          </p:cNvPr>
          <p:cNvSpPr/>
          <p:nvPr/>
        </p:nvSpPr>
        <p:spPr>
          <a:xfrm>
            <a:off x="81449" y="4688803"/>
            <a:ext cx="1813452" cy="2758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BEB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Future Directions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60369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E810E-E61B-9E8D-4443-176F18656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64;p14">
            <a:extLst>
              <a:ext uri="{FF2B5EF4-FFF2-40B4-BE49-F238E27FC236}">
                <a16:creationId xmlns:a16="http://schemas.microsoft.com/office/drawing/2014/main" id="{09236697-EAB8-87A8-9140-E1399515F6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24091" y="383666"/>
            <a:ext cx="1766493" cy="50881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1BF88523-45BE-436B-427C-DB616414CA08}"/>
              </a:ext>
            </a:extLst>
          </p:cNvPr>
          <p:cNvSpPr txBox="1">
            <a:spLocks/>
          </p:cNvSpPr>
          <p:nvPr/>
        </p:nvSpPr>
        <p:spPr>
          <a:xfrm>
            <a:off x="663572" y="2991119"/>
            <a:ext cx="8027597" cy="1376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3600" dirty="0">
                <a:latin typeface="-webkit-standard"/>
              </a:rPr>
            </a:br>
            <a:endParaRPr lang="en-IT" sz="3600" dirty="0">
              <a:latin typeface="-webkit-standard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CC78F3D0-B380-4467-4293-AD862153B4CB}"/>
              </a:ext>
            </a:extLst>
          </p:cNvPr>
          <p:cNvSpPr txBox="1"/>
          <p:nvPr/>
        </p:nvSpPr>
        <p:spPr>
          <a:xfrm>
            <a:off x="3053689" y="5738507"/>
            <a:ext cx="2884221" cy="3851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normAutofit/>
          </a:bodyPr>
          <a:lstStyle/>
          <a:p>
            <a:pPr algn="ctr" defTabSz="685800">
              <a:spcBef>
                <a:spcPts val="75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i="1" dirty="0">
                <a:solidFill>
                  <a:srgbClr val="000000"/>
                </a:solidFill>
                <a:latin typeface="Aptos"/>
              </a:rPr>
              <a:t>Email: Ullah.azmat@unica.it</a:t>
            </a:r>
            <a:endParaRPr lang="en-IT" sz="1600" i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9EFAB588-404A-6E4B-FFBA-E0CABB115A13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1A1964D-5017-FB58-3DC8-936D6252C978}"/>
              </a:ext>
            </a:extLst>
          </p:cNvPr>
          <p:cNvSpPr txBox="1">
            <a:spLocks/>
          </p:cNvSpPr>
          <p:nvPr/>
        </p:nvSpPr>
        <p:spPr>
          <a:xfrm>
            <a:off x="375329" y="2369296"/>
            <a:ext cx="8604082" cy="1079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</a:pPr>
            <a:r>
              <a:rPr lang="en-US" sz="8000" b="1" dirty="0"/>
              <a:t>Thank You</a:t>
            </a:r>
          </a:p>
        </p:txBody>
      </p:sp>
      <p:pic>
        <p:nvPicPr>
          <p:cNvPr id="7" name="Google Shape;58;p1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99E4243-CA21-B608-DDF0-9CCD04F12A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416" y="383666"/>
            <a:ext cx="2663157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 descr="A blue logo with text&#10;&#10;Description automatically generated">
            <a:extLst>
              <a:ext uri="{FF2B5EF4-FFF2-40B4-BE49-F238E27FC236}">
                <a16:creationId xmlns:a16="http://schemas.microsoft.com/office/drawing/2014/main" id="{2A6B77AC-7180-6C45-3A55-DA518590262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9669" y="441990"/>
            <a:ext cx="1981500" cy="79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630686-DC0A-3BF0-A7EE-8DA19ECBDBE2}"/>
              </a:ext>
            </a:extLst>
          </p:cNvPr>
          <p:cNvSpPr txBox="1"/>
          <p:nvPr/>
        </p:nvSpPr>
        <p:spPr>
          <a:xfrm>
            <a:off x="2772017" y="3973801"/>
            <a:ext cx="39027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43652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30E128-0678-727C-3F6F-970E03F2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1216596"/>
            <a:ext cx="7457037" cy="1147781"/>
          </a:xfrm>
        </p:spPr>
        <p:txBody>
          <a:bodyPr anchor="ctr">
            <a:normAutofit fontScale="90000"/>
          </a:bodyPr>
          <a:lstStyle/>
          <a:p>
            <a:r>
              <a:rPr lang="en-GB" sz="4000" dirty="0"/>
              <a:t>Motivation &amp; Problem Statement</a:t>
            </a:r>
            <a:br>
              <a:rPr lang="en-GB" sz="4000" dirty="0"/>
            </a:br>
            <a:endParaRPr lang="en-GB" sz="4200" dirty="0"/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E4A01AA5-F1D7-9939-B11F-0F3BB7D27F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848299"/>
              </p:ext>
            </p:extLst>
          </p:nvPr>
        </p:nvGraphicFramePr>
        <p:xfrm>
          <a:off x="628650" y="3017522"/>
          <a:ext cx="8015223" cy="3124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90E9513-02B7-1F67-36CF-35CB0DF76343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8A7C42A3-075E-A629-FCF0-9C25C9A4E0AB}"/>
              </a:ext>
            </a:extLst>
          </p:cNvPr>
          <p:cNvSpPr/>
          <p:nvPr/>
        </p:nvSpPr>
        <p:spPr>
          <a:xfrm>
            <a:off x="947780" y="4579855"/>
            <a:ext cx="1997545" cy="365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Safety</a:t>
            </a:r>
            <a:endParaRPr lang="en-US" sz="1400" dirty="0"/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18C0E082-17B3-9341-A113-A81374AD1A95}"/>
              </a:ext>
            </a:extLst>
          </p:cNvPr>
          <p:cNvSpPr/>
          <p:nvPr/>
        </p:nvSpPr>
        <p:spPr>
          <a:xfrm>
            <a:off x="6467612" y="4579855"/>
            <a:ext cx="167465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140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A00DB22A-70F0-4C72-BAD3-FF79E27AB165}"/>
              </a:ext>
            </a:extLst>
          </p:cNvPr>
          <p:cNvSpPr/>
          <p:nvPr/>
        </p:nvSpPr>
        <p:spPr>
          <a:xfrm>
            <a:off x="3707696" y="4579855"/>
            <a:ext cx="1997545" cy="4457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Compliance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6046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E3ED-A8F4-EE74-DB72-182328533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1551E9D-8EF1-756D-17BE-E19656B90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ECC4F7-3035-B13A-CB09-9DD7F01C7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F6A42F-0266-C4AC-40C0-D5CEFAC5C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F52B84-F1E1-298D-B8B1-EA7136068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9F72A60-1B75-0445-6F2A-5D7FA2B11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39F1F62-C0C1-F494-405E-2310CAE18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FABF53-07F4-ACF9-7591-7E972D80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1216596"/>
            <a:ext cx="7457037" cy="1147781"/>
          </a:xfrm>
        </p:spPr>
        <p:txBody>
          <a:bodyPr anchor="ctr">
            <a:normAutofit/>
          </a:bodyPr>
          <a:lstStyle/>
          <a:p>
            <a:r>
              <a:rPr lang="en-GB" sz="4000" dirty="0"/>
              <a:t>The </a:t>
            </a:r>
            <a:r>
              <a:rPr lang="en-GB" sz="4000" dirty="0" err="1"/>
              <a:t>BlockCold</a:t>
            </a:r>
            <a:r>
              <a:rPr lang="en-GB" sz="4000" dirty="0"/>
              <a:t> Solution</a:t>
            </a:r>
            <a:endParaRPr lang="en-GB" sz="42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D1F2715-41DD-5BDA-E46D-6CE44273D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8C22A66-791C-9DAC-D20C-D8C77E63B74B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D20D2179-A7C4-5CB1-E642-42CB0EF133F1}"/>
              </a:ext>
            </a:extLst>
          </p:cNvPr>
          <p:cNvSpPr/>
          <p:nvPr/>
        </p:nvSpPr>
        <p:spPr>
          <a:xfrm>
            <a:off x="1175432" y="3590078"/>
            <a:ext cx="548640" cy="548640"/>
          </a:xfrm>
          <a:prstGeom prst="ellipse">
            <a:avLst/>
          </a:prstGeom>
          <a:solidFill>
            <a:srgbClr val="0A9396"/>
          </a:solidFill>
          <a:ln w="12700">
            <a:solidFill>
              <a:srgbClr val="0A939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id="{BA0F95C6-CD4B-C753-74FC-11F2FE147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440" y="3654086"/>
            <a:ext cx="420624" cy="420624"/>
          </a:xfrm>
          <a:prstGeom prst="rect">
            <a:avLst/>
          </a:prstGeom>
        </p:spPr>
      </p:pic>
      <p:sp>
        <p:nvSpPr>
          <p:cNvPr id="17" name="Text 6">
            <a:extLst>
              <a:ext uri="{FF2B5EF4-FFF2-40B4-BE49-F238E27FC236}">
                <a16:creationId xmlns:a16="http://schemas.microsoft.com/office/drawing/2014/main" id="{1DD6E9E5-6BF0-5415-9D11-8C998B58512F}"/>
              </a:ext>
            </a:extLst>
          </p:cNvPr>
          <p:cNvSpPr/>
          <p:nvPr/>
        </p:nvSpPr>
        <p:spPr>
          <a:xfrm>
            <a:off x="650515" y="4646902"/>
            <a:ext cx="175428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Edge Isolation Forest</a:t>
            </a:r>
            <a:endParaRPr lang="en-US" sz="140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B860CD09-7D9C-8C23-646F-9A128CE8FEC9}"/>
              </a:ext>
            </a:extLst>
          </p:cNvPr>
          <p:cNvSpPr/>
          <p:nvPr/>
        </p:nvSpPr>
        <p:spPr>
          <a:xfrm>
            <a:off x="480059" y="5162074"/>
            <a:ext cx="2006610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Unsupervised anomaly detection, no labeled fault data required. Inference in &lt; 1 ms on Raspberry Pi 4B.</a:t>
            </a:r>
            <a:endParaRPr lang="en-US" sz="1100" dirty="0"/>
          </a:p>
        </p:txBody>
      </p:sp>
      <p:sp>
        <p:nvSpPr>
          <p:cNvPr id="22" name="Shape 10">
            <a:extLst>
              <a:ext uri="{FF2B5EF4-FFF2-40B4-BE49-F238E27FC236}">
                <a16:creationId xmlns:a16="http://schemas.microsoft.com/office/drawing/2014/main" id="{4AD52D85-B4FA-88DA-D539-6AF1AED7A0F2}"/>
              </a:ext>
            </a:extLst>
          </p:cNvPr>
          <p:cNvSpPr/>
          <p:nvPr/>
        </p:nvSpPr>
        <p:spPr>
          <a:xfrm>
            <a:off x="4360668" y="3590078"/>
            <a:ext cx="548640" cy="548640"/>
          </a:xfrm>
          <a:prstGeom prst="ellipse">
            <a:avLst/>
          </a:prstGeom>
          <a:solidFill>
            <a:srgbClr val="E9C46A"/>
          </a:solidFill>
          <a:ln w="12700">
            <a:solidFill>
              <a:srgbClr val="E9C46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4" name="Image 1" descr="preencoded.png">
            <a:extLst>
              <a:ext uri="{FF2B5EF4-FFF2-40B4-BE49-F238E27FC236}">
                <a16:creationId xmlns:a16="http://schemas.microsoft.com/office/drawing/2014/main" id="{D9CF2764-C848-CB83-F5FC-422DAD445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676" y="3654086"/>
            <a:ext cx="420624" cy="420624"/>
          </a:xfrm>
          <a:prstGeom prst="rect">
            <a:avLst/>
          </a:prstGeom>
        </p:spPr>
      </p:pic>
      <p:sp>
        <p:nvSpPr>
          <p:cNvPr id="26" name="Text 11">
            <a:extLst>
              <a:ext uri="{FF2B5EF4-FFF2-40B4-BE49-F238E27FC236}">
                <a16:creationId xmlns:a16="http://schemas.microsoft.com/office/drawing/2014/main" id="{5A1CA060-92B8-DF0F-8501-0C099F748D1A}"/>
              </a:ext>
            </a:extLst>
          </p:cNvPr>
          <p:cNvSpPr/>
          <p:nvPr/>
        </p:nvSpPr>
        <p:spPr>
          <a:xfrm>
            <a:off x="4039852" y="4334777"/>
            <a:ext cx="1318230" cy="2990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02  BLOCKCHAIN</a:t>
            </a:r>
            <a:endParaRPr lang="en-US" sz="9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B8AFA649-2427-A5C7-5BE0-7F96E3077E9F}"/>
              </a:ext>
            </a:extLst>
          </p:cNvPr>
          <p:cNvSpPr/>
          <p:nvPr/>
        </p:nvSpPr>
        <p:spPr>
          <a:xfrm>
            <a:off x="4272238" y="4646902"/>
            <a:ext cx="11461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IOTA Tangle</a:t>
            </a:r>
            <a:endParaRPr lang="en-US" sz="1400" dirty="0"/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E4854AC0-7F73-EE08-106F-1CD48FA48BA9}"/>
              </a:ext>
            </a:extLst>
          </p:cNvPr>
          <p:cNvSpPr/>
          <p:nvPr/>
        </p:nvSpPr>
        <p:spPr>
          <a:xfrm>
            <a:off x="3837587" y="5105401"/>
            <a:ext cx="1964709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Fee-free DAG ledger allows up to 2,880 signed submissions/day. Immutable, publicly verifiable audit trail.</a:t>
            </a:r>
            <a:endParaRPr lang="en-US" sz="1100" dirty="0"/>
          </a:p>
        </p:txBody>
      </p:sp>
      <p:sp>
        <p:nvSpPr>
          <p:cNvPr id="29" name="Shape 16">
            <a:extLst>
              <a:ext uri="{FF2B5EF4-FFF2-40B4-BE49-F238E27FC236}">
                <a16:creationId xmlns:a16="http://schemas.microsoft.com/office/drawing/2014/main" id="{0A101A51-7F75-ADAD-CD7D-B123F83F8782}"/>
              </a:ext>
            </a:extLst>
          </p:cNvPr>
          <p:cNvSpPr/>
          <p:nvPr/>
        </p:nvSpPr>
        <p:spPr>
          <a:xfrm>
            <a:off x="7241028" y="3590078"/>
            <a:ext cx="548640" cy="548640"/>
          </a:xfrm>
          <a:prstGeom prst="ellipse">
            <a:avLst/>
          </a:prstGeom>
          <a:solidFill>
            <a:srgbClr val="AE2012"/>
          </a:solidFill>
          <a:ln w="12700">
            <a:solidFill>
              <a:srgbClr val="AE201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0" name="Image 2" descr="preencoded.png">
            <a:extLst>
              <a:ext uri="{FF2B5EF4-FFF2-40B4-BE49-F238E27FC236}">
                <a16:creationId xmlns:a16="http://schemas.microsoft.com/office/drawing/2014/main" id="{3194F1E6-0B3E-83DB-1F8B-84A13FEEB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5036" y="3654086"/>
            <a:ext cx="420624" cy="420624"/>
          </a:xfrm>
          <a:prstGeom prst="rect">
            <a:avLst/>
          </a:prstGeom>
        </p:spPr>
      </p:pic>
      <p:sp>
        <p:nvSpPr>
          <p:cNvPr id="31" name="Text 17">
            <a:extLst>
              <a:ext uri="{FF2B5EF4-FFF2-40B4-BE49-F238E27FC236}">
                <a16:creationId xmlns:a16="http://schemas.microsoft.com/office/drawing/2014/main" id="{568208C7-1701-33DD-311E-4866FDF58528}"/>
              </a:ext>
            </a:extLst>
          </p:cNvPr>
          <p:cNvSpPr/>
          <p:nvPr/>
        </p:nvSpPr>
        <p:spPr>
          <a:xfrm>
            <a:off x="6963426" y="4278944"/>
            <a:ext cx="1318231" cy="346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03  HARDWARE</a:t>
            </a:r>
            <a:endParaRPr lang="en-US" sz="900" dirty="0"/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988191E9-1B10-2924-1F8A-3D8B9E9A13F5}"/>
              </a:ext>
            </a:extLst>
          </p:cNvPr>
          <p:cNvSpPr/>
          <p:nvPr/>
        </p:nvSpPr>
        <p:spPr>
          <a:xfrm>
            <a:off x="908124" y="4299688"/>
            <a:ext cx="1150480" cy="346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01  Edge AI</a:t>
            </a:r>
            <a:endParaRPr lang="en-US" sz="900" dirty="0"/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283E2268-D603-ADF4-4341-76D9A67B0E15}"/>
              </a:ext>
            </a:extLst>
          </p:cNvPr>
          <p:cNvSpPr/>
          <p:nvPr/>
        </p:nvSpPr>
        <p:spPr>
          <a:xfrm>
            <a:off x="6739200" y="4639838"/>
            <a:ext cx="196470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TROPIC01 Secure Element</a:t>
            </a:r>
            <a:endParaRPr lang="en-US" sz="1400" dirty="0"/>
          </a:p>
        </p:txBody>
      </p:sp>
      <p:sp>
        <p:nvSpPr>
          <p:cNvPr id="34" name="Text 19">
            <a:extLst>
              <a:ext uri="{FF2B5EF4-FFF2-40B4-BE49-F238E27FC236}">
                <a16:creationId xmlns:a16="http://schemas.microsoft.com/office/drawing/2014/main" id="{C4568F6A-BC87-B280-5760-5DBC91892B91}"/>
              </a:ext>
            </a:extLst>
          </p:cNvPr>
          <p:cNvSpPr/>
          <p:nvPr/>
        </p:nvSpPr>
        <p:spPr>
          <a:xfrm>
            <a:off x="6872395" y="5112465"/>
            <a:ext cx="1964709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ECDSA P-256 signing on-chip. Private keys never leave the hardware boundary, immune to OS compromise.</a:t>
            </a:r>
            <a:endParaRPr lang="en-US" sz="1100" dirty="0"/>
          </a:p>
        </p:txBody>
      </p:sp>
      <p:sp>
        <p:nvSpPr>
          <p:cNvPr id="35" name="Text 1">
            <a:extLst>
              <a:ext uri="{FF2B5EF4-FFF2-40B4-BE49-F238E27FC236}">
                <a16:creationId xmlns:a16="http://schemas.microsoft.com/office/drawing/2014/main" id="{C3AC808C-B8CA-B7BD-965A-7AC9633357D7}"/>
              </a:ext>
            </a:extLst>
          </p:cNvPr>
          <p:cNvSpPr/>
          <p:nvPr/>
        </p:nvSpPr>
        <p:spPr>
          <a:xfrm>
            <a:off x="485875" y="2520268"/>
            <a:ext cx="5484579" cy="47601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Three innovations that outperform traditional rule-based monitoring systems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59021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700E0F77-E936-4985-B7B1-B9823486A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16" y="4883544"/>
            <a:ext cx="2907065" cy="1556907"/>
          </a:xfrm>
        </p:spPr>
        <p:txBody>
          <a:bodyPr anchor="ctr">
            <a:normAutofit/>
          </a:bodyPr>
          <a:lstStyle/>
          <a:p>
            <a:r>
              <a:rPr lang="en-GB" sz="2800"/>
              <a:t>System Architecture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8416" y="0"/>
            <a:ext cx="8423809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FE421-DE7B-D6DA-28CB-646A10FB6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03" y="635755"/>
            <a:ext cx="7777234" cy="3324767"/>
          </a:xfrm>
          <a:prstGeom prst="rect">
            <a:avLst/>
          </a:prstGeom>
        </p:spPr>
      </p:pic>
      <p:sp>
        <p:nvSpPr>
          <p:cNvPr id="113" name="Rectangle 112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817950" y="5666847"/>
            <a:ext cx="1463040" cy="342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92357F-4C2D-68DD-2D68-D813C3189FCD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F17A3543-B6FD-C443-8602-77118C7A7987}"/>
              </a:ext>
            </a:extLst>
          </p:cNvPr>
          <p:cNvSpPr/>
          <p:nvPr/>
        </p:nvSpPr>
        <p:spPr>
          <a:xfrm>
            <a:off x="3683897" y="5473181"/>
            <a:ext cx="1485196" cy="10188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DHT22 Sensor</a:t>
            </a:r>
          </a:p>
          <a:p>
            <a:pPr marL="0" indent="0">
              <a:buNone/>
            </a:pPr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TROPIC01 Secure Element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20460BBA-DF52-BAEB-DD4A-5191AD830A70}"/>
              </a:ext>
            </a:extLst>
          </p:cNvPr>
          <p:cNvSpPr/>
          <p:nvPr/>
        </p:nvSpPr>
        <p:spPr>
          <a:xfrm>
            <a:off x="3683897" y="5071745"/>
            <a:ext cx="1203689" cy="2836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Hardware Layer</a:t>
            </a:r>
            <a:endParaRPr lang="en-US" sz="12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210A7E59-B7AB-FFAC-7A9D-2BDA7210FEF3}"/>
              </a:ext>
            </a:extLst>
          </p:cNvPr>
          <p:cNvSpPr/>
          <p:nvPr/>
        </p:nvSpPr>
        <p:spPr>
          <a:xfrm>
            <a:off x="5169093" y="5044461"/>
            <a:ext cx="1203689" cy="2836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Edge Device Layer</a:t>
            </a:r>
            <a:endParaRPr lang="en-US" sz="120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EAEADFCB-CA53-0C97-03D7-B3999251F8E2}"/>
              </a:ext>
            </a:extLst>
          </p:cNvPr>
          <p:cNvSpPr/>
          <p:nvPr/>
        </p:nvSpPr>
        <p:spPr>
          <a:xfrm>
            <a:off x="7070946" y="5035580"/>
            <a:ext cx="1203689" cy="2836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Layer</a:t>
            </a:r>
            <a:endParaRPr lang="en-US" sz="1200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B53FFC53-6996-AA15-0B2A-3CB75DAE5E68}"/>
              </a:ext>
            </a:extLst>
          </p:cNvPr>
          <p:cNvSpPr/>
          <p:nvPr/>
        </p:nvSpPr>
        <p:spPr>
          <a:xfrm>
            <a:off x="5169093" y="5418614"/>
            <a:ext cx="1620346" cy="1278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Raspberry Pi 4B</a:t>
            </a:r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/>
              <a:t>Isolation Forest (&lt; 1 </a:t>
            </a:r>
            <a:r>
              <a:rPr lang="en-US" sz="1200" dirty="0" err="1"/>
              <a:t>ms</a:t>
            </a:r>
            <a:r>
              <a:rPr lang="en-US" sz="1200" dirty="0"/>
              <a:t>)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SHA-256 + ECDSA Signing</a:t>
            </a:r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CSV Logging</a:t>
            </a:r>
            <a:endParaRPr lang="en-US" sz="1200" dirty="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B8690866-1C21-3D89-D80D-AAFB3B40803A}"/>
              </a:ext>
            </a:extLst>
          </p:cNvPr>
          <p:cNvSpPr/>
          <p:nvPr/>
        </p:nvSpPr>
        <p:spPr>
          <a:xfrm>
            <a:off x="7074366" y="5375966"/>
            <a:ext cx="1620346" cy="1278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IOTA Tangle (fee-free DAG)</a:t>
            </a:r>
          </a:p>
          <a:p>
            <a:endParaRPr lang="en-US" sz="1200" dirty="0"/>
          </a:p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Telegram Bot Alerts</a:t>
            </a:r>
            <a:endParaRPr lang="en-US" sz="1200" dirty="0"/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CSV hash anchoring</a:t>
            </a:r>
            <a:endParaRPr lang="en-US" sz="1200" dirty="0"/>
          </a:p>
        </p:txBody>
      </p:sp>
      <p:sp>
        <p:nvSpPr>
          <p:cNvPr id="22" name="Text 33">
            <a:extLst>
              <a:ext uri="{FF2B5EF4-FFF2-40B4-BE49-F238E27FC236}">
                <a16:creationId xmlns:a16="http://schemas.microsoft.com/office/drawing/2014/main" id="{B6B65E7E-14EB-EB92-D479-6193839AD0BE}"/>
              </a:ext>
            </a:extLst>
          </p:cNvPr>
          <p:cNvSpPr/>
          <p:nvPr/>
        </p:nvSpPr>
        <p:spPr>
          <a:xfrm>
            <a:off x="853257" y="3999650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7C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Figure 1: BlockCold System Architecture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92FBF-1A3D-792B-C9C6-6B17D3B4F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0F928761-6D87-7C9A-5293-E035BCFF4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9AD08-3590-EC7B-CF0F-69E27E391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26" y="411480"/>
            <a:ext cx="8401050" cy="1106424"/>
          </a:xfrm>
        </p:spPr>
        <p:txBody>
          <a:bodyPr>
            <a:normAutofit/>
          </a:bodyPr>
          <a:lstStyle/>
          <a:p>
            <a:r>
              <a:rPr lang="en-US" sz="3100" dirty="0"/>
              <a:t>Edge-Based AI anomaly Detection</a:t>
            </a:r>
            <a:endParaRPr lang="en-GB" sz="3100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ED81869-5642-3163-673B-EFF5FB5A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8CC1BE11-7A5B-2FF7-1EBF-9F6E23C5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7850" y="1721922"/>
            <a:ext cx="3163824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939BB-CB0D-C1D0-6E09-CA8CEEBEA8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63" y="1721922"/>
            <a:ext cx="4487225" cy="4520560"/>
          </a:xfrm>
        </p:spPr>
        <p:txBody>
          <a:bodyPr anchor="ctr">
            <a:normAutofit/>
          </a:bodyPr>
          <a:lstStyle/>
          <a:p>
            <a:pPr defTabSz="914400" fontAlgn="base">
              <a:spcBef>
                <a:spcPts val="1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Forest (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iForest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unsupervised ensemble that requires zero labeled fault data.</a:t>
            </a:r>
          </a:p>
          <a:p>
            <a:pPr marL="0" indent="0" defTabSz="914400" fontAlgn="base">
              <a:spcBef>
                <a:spcPts val="1000"/>
              </a:spcBef>
              <a:spcAft>
                <a:spcPct val="0"/>
              </a:spcAft>
              <a:buNone/>
            </a:pPr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defTabSz="914400" fontAlgn="base">
              <a:spcBef>
                <a:spcPts val="1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Temperature, Humidity space detects unusual combinations even within the individually safe range.</a:t>
            </a:r>
          </a:p>
          <a:p>
            <a:pPr marL="0" indent="0" defTabSz="914400" fontAlgn="base">
              <a:spcBef>
                <a:spcPts val="1000"/>
              </a:spcBef>
              <a:spcAft>
                <a:spcPct val="0"/>
              </a:spcAft>
              <a:buNone/>
            </a:pPr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defTabSz="914400" fontAlgn="base">
              <a:spcBef>
                <a:spcPts val="1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Parameters: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10,241 readings,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n_estimators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=100, contamination=0.05, trained directly on deployment data.</a:t>
            </a:r>
          </a:p>
          <a:p>
            <a:pPr marL="0" indent="0" defTabSz="914400" fontAlgn="base">
              <a:spcBef>
                <a:spcPts val="1000"/>
              </a:spcBef>
              <a:spcAft>
                <a:spcPct val="0"/>
              </a:spcAft>
              <a:buNone/>
            </a:pPr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defTabSz="914400" fontAlgn="base">
              <a:spcBef>
                <a:spcPts val="1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Inference in &lt; 1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reading on a Raspberry Pi 4B, suitable for real-time edge computing.</a:t>
            </a:r>
          </a:p>
          <a:p>
            <a:pPr marL="0" indent="0" defTabSz="914400" fontAlgn="base">
              <a:spcBef>
                <a:spcPts val="1000"/>
              </a:spcBef>
              <a:spcAft>
                <a:spcPct val="0"/>
              </a:spcAft>
              <a:buNone/>
            </a:pPr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defTabSz="914400" fontAlgn="base">
              <a:spcBef>
                <a:spcPts val="1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Advantages: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Catches 147 in-range deviations that rule-based systems completely miss.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970ECFF-DACC-1D73-169A-096C4C55B2B3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5" name="Text 22">
            <a:extLst>
              <a:ext uri="{FF2B5EF4-FFF2-40B4-BE49-F238E27FC236}">
                <a16:creationId xmlns:a16="http://schemas.microsoft.com/office/drawing/2014/main" id="{6CBA78A1-8F04-A20E-3ACA-F2DBB4FD315C}"/>
              </a:ext>
            </a:extLst>
          </p:cNvPr>
          <p:cNvSpPr/>
          <p:nvPr/>
        </p:nvSpPr>
        <p:spPr>
          <a:xfrm>
            <a:off x="5643308" y="2140743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4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 ms</a:t>
            </a:r>
            <a:endParaRPr lang="en-US" sz="3400" dirty="0"/>
          </a:p>
        </p:txBody>
      </p:sp>
      <p:sp>
        <p:nvSpPr>
          <p:cNvPr id="6" name="Text 23">
            <a:extLst>
              <a:ext uri="{FF2B5EF4-FFF2-40B4-BE49-F238E27FC236}">
                <a16:creationId xmlns:a16="http://schemas.microsoft.com/office/drawing/2014/main" id="{85764112-69FC-4C2F-79C6-05B15534D73F}"/>
              </a:ext>
            </a:extLst>
          </p:cNvPr>
          <p:cNvSpPr/>
          <p:nvPr/>
        </p:nvSpPr>
        <p:spPr>
          <a:xfrm>
            <a:off x="5643308" y="2735103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inference latency</a:t>
            </a:r>
            <a:endParaRPr lang="en-US" sz="1100" dirty="0"/>
          </a:p>
        </p:txBody>
      </p:sp>
      <p:sp>
        <p:nvSpPr>
          <p:cNvPr id="7" name="Text 25">
            <a:extLst>
              <a:ext uri="{FF2B5EF4-FFF2-40B4-BE49-F238E27FC236}">
                <a16:creationId xmlns:a16="http://schemas.microsoft.com/office/drawing/2014/main" id="{37AF8C03-9691-AEDF-F97F-4EBE17E0AA1C}"/>
              </a:ext>
            </a:extLst>
          </p:cNvPr>
          <p:cNvSpPr/>
          <p:nvPr/>
        </p:nvSpPr>
        <p:spPr>
          <a:xfrm>
            <a:off x="5643308" y="3466623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4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5.0%</a:t>
            </a:r>
            <a:endParaRPr lang="en-US" sz="3400" dirty="0"/>
          </a:p>
        </p:txBody>
      </p:sp>
      <p:sp>
        <p:nvSpPr>
          <p:cNvPr id="8" name="Text 26">
            <a:extLst>
              <a:ext uri="{FF2B5EF4-FFF2-40B4-BE49-F238E27FC236}">
                <a16:creationId xmlns:a16="http://schemas.microsoft.com/office/drawing/2014/main" id="{F2B41F0E-F292-3D4F-0752-8811567581F0}"/>
              </a:ext>
            </a:extLst>
          </p:cNvPr>
          <p:cNvSpPr/>
          <p:nvPr/>
        </p:nvSpPr>
        <p:spPr>
          <a:xfrm>
            <a:off x="5643308" y="4060983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anomaly rate (512 readings)</a:t>
            </a:r>
            <a:endParaRPr lang="en-US" sz="1100" dirty="0"/>
          </a:p>
        </p:txBody>
      </p:sp>
      <p:sp>
        <p:nvSpPr>
          <p:cNvPr id="9" name="Text 28">
            <a:extLst>
              <a:ext uri="{FF2B5EF4-FFF2-40B4-BE49-F238E27FC236}">
                <a16:creationId xmlns:a16="http://schemas.microsoft.com/office/drawing/2014/main" id="{C6220E17-0EA0-8646-78A9-18D3B6F95E95}"/>
              </a:ext>
            </a:extLst>
          </p:cNvPr>
          <p:cNvSpPr/>
          <p:nvPr/>
        </p:nvSpPr>
        <p:spPr>
          <a:xfrm>
            <a:off x="5643308" y="4792503"/>
            <a:ext cx="3200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4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147</a:t>
            </a:r>
            <a:endParaRPr lang="en-US" sz="3400" dirty="0"/>
          </a:p>
        </p:txBody>
      </p:sp>
      <p:sp>
        <p:nvSpPr>
          <p:cNvPr id="10" name="Text 29">
            <a:extLst>
              <a:ext uri="{FF2B5EF4-FFF2-40B4-BE49-F238E27FC236}">
                <a16:creationId xmlns:a16="http://schemas.microsoft.com/office/drawing/2014/main" id="{830F7806-17C5-A3BD-3CBE-027CC5F51415}"/>
              </a:ext>
            </a:extLst>
          </p:cNvPr>
          <p:cNvSpPr/>
          <p:nvPr/>
        </p:nvSpPr>
        <p:spPr>
          <a:xfrm>
            <a:off x="5643308" y="5386863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in-range-only anomalies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646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82A12-A898-D855-4307-271AF89C3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BF772EC6-83E6-23CF-2E16-BA127C6A9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A931-D69A-9D05-B135-FA5A3501D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26" y="411480"/>
            <a:ext cx="8401050" cy="891066"/>
          </a:xfrm>
        </p:spPr>
        <p:txBody>
          <a:bodyPr>
            <a:normAutofit/>
          </a:bodyPr>
          <a:lstStyle/>
          <a:p>
            <a:r>
              <a:rPr lang="en-US" sz="3200" dirty="0"/>
              <a:t>Hardware Level Security </a:t>
            </a:r>
            <a:endParaRPr lang="en-GB" sz="3100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CA2CBAC-2611-E2F8-CA28-17615FF1A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FAB030D0-E02D-9241-B9B7-660B2F894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7850" y="1721922"/>
            <a:ext cx="3163824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9246F2-61CB-93BB-799D-0F2959313556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03E34C-9F08-5818-EA3F-702656C20AB4}"/>
              </a:ext>
            </a:extLst>
          </p:cNvPr>
          <p:cNvSpPr txBox="1"/>
          <p:nvPr/>
        </p:nvSpPr>
        <p:spPr>
          <a:xfrm>
            <a:off x="793214" y="1359038"/>
            <a:ext cx="80284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Private keys never leave the hardware boundary even if the host OS is fully compromised</a:t>
            </a:r>
            <a:endParaRPr lang="en-US" sz="1600" dirty="0"/>
          </a:p>
        </p:txBody>
      </p:sp>
      <p:sp>
        <p:nvSpPr>
          <p:cNvPr id="13" name="Text 19">
            <a:extLst>
              <a:ext uri="{FF2B5EF4-FFF2-40B4-BE49-F238E27FC236}">
                <a16:creationId xmlns:a16="http://schemas.microsoft.com/office/drawing/2014/main" id="{CF60C9C7-DB7A-7DE6-1A4D-4C93FF8634A9}"/>
              </a:ext>
            </a:extLst>
          </p:cNvPr>
          <p:cNvSpPr/>
          <p:nvPr/>
        </p:nvSpPr>
        <p:spPr>
          <a:xfrm>
            <a:off x="5657851" y="1721922"/>
            <a:ext cx="3163824" cy="45205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SHA-256 Hashing: 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JSON payload hashed before signing. Ensures any tamper attempt is immediately detectable.</a:t>
            </a:r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ECDSA P-256 Signing: 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Industry-standard elliptic curve digital signature. 64-byte signature returned; proves who created the data.</a:t>
            </a:r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AES-256-GCM Encryption: 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 payloads with a 96-bit nonce per anomaly anchored on IOTA Tangle. Hide the data from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unauthorised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eyes.</a:t>
            </a:r>
          </a:p>
          <a:p>
            <a:endParaRPr lang="en-US" sz="12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OS-Compromise Resilient:  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Software-based signing is vulnerable to key extraction via debug interfaces, TROPIC01 eliminates this risk.</a:t>
            </a:r>
          </a:p>
          <a:p>
            <a:endParaRPr lang="en-US" sz="11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100" dirty="0"/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5F9A197C-6376-A3F7-54F9-B51C37B2E1F6}"/>
              </a:ext>
            </a:extLst>
          </p:cNvPr>
          <p:cNvSpPr/>
          <p:nvPr/>
        </p:nvSpPr>
        <p:spPr>
          <a:xfrm>
            <a:off x="1468193" y="2363724"/>
            <a:ext cx="1131583" cy="531690"/>
          </a:xfrm>
          <a:prstGeom prst="rect">
            <a:avLst/>
          </a:prstGeom>
          <a:solidFill>
            <a:srgbClr val="1A4B7A"/>
          </a:solidFill>
          <a:ln w="25400">
            <a:solidFill>
              <a:srgbClr val="17BEBB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highlight>
                <a:srgbClr val="008000"/>
              </a:highlight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BFA715DB-F47E-1C8E-97D2-46E26B44CAAC}"/>
              </a:ext>
            </a:extLst>
          </p:cNvPr>
          <p:cNvSpPr/>
          <p:nvPr/>
        </p:nvSpPr>
        <p:spPr>
          <a:xfrm>
            <a:off x="1491052" y="2335411"/>
            <a:ext cx="953785" cy="5486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DHT22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Sensor</a:t>
            </a:r>
            <a:endParaRPr lang="en-US" sz="1150" dirty="0"/>
          </a:p>
        </p:txBody>
      </p:sp>
      <p:sp>
        <p:nvSpPr>
          <p:cNvPr id="25" name="Shape 3">
            <a:extLst>
              <a:ext uri="{FF2B5EF4-FFF2-40B4-BE49-F238E27FC236}">
                <a16:creationId xmlns:a16="http://schemas.microsoft.com/office/drawing/2014/main" id="{734B0578-44DA-3512-9048-704C59F5F780}"/>
              </a:ext>
            </a:extLst>
          </p:cNvPr>
          <p:cNvSpPr/>
          <p:nvPr/>
        </p:nvSpPr>
        <p:spPr>
          <a:xfrm>
            <a:off x="1450469" y="3358307"/>
            <a:ext cx="1131585" cy="480060"/>
          </a:xfrm>
          <a:prstGeom prst="rect">
            <a:avLst/>
          </a:prstGeom>
          <a:solidFill>
            <a:srgbClr val="1A4B7A"/>
          </a:solidFill>
          <a:ln w="25400">
            <a:solidFill>
              <a:srgbClr val="17BEBB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DF9B81E6-CD86-507A-CD31-D88591DD1197}"/>
              </a:ext>
            </a:extLst>
          </p:cNvPr>
          <p:cNvSpPr/>
          <p:nvPr/>
        </p:nvSpPr>
        <p:spPr>
          <a:xfrm>
            <a:off x="1445332" y="4277322"/>
            <a:ext cx="1154444" cy="453434"/>
          </a:xfrm>
          <a:prstGeom prst="rect">
            <a:avLst/>
          </a:prstGeom>
          <a:solidFill>
            <a:srgbClr val="1A4B7A"/>
          </a:solidFill>
          <a:ln w="25400">
            <a:solidFill>
              <a:srgbClr val="17BEBB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Shape 3">
            <a:extLst>
              <a:ext uri="{FF2B5EF4-FFF2-40B4-BE49-F238E27FC236}">
                <a16:creationId xmlns:a16="http://schemas.microsoft.com/office/drawing/2014/main" id="{8A06AF5E-4DA5-E764-44E6-DB578BE99684}"/>
              </a:ext>
            </a:extLst>
          </p:cNvPr>
          <p:cNvSpPr/>
          <p:nvPr/>
        </p:nvSpPr>
        <p:spPr>
          <a:xfrm>
            <a:off x="1445332" y="5164872"/>
            <a:ext cx="1154444" cy="480060"/>
          </a:xfrm>
          <a:prstGeom prst="rect">
            <a:avLst/>
          </a:prstGeom>
          <a:solidFill>
            <a:srgbClr val="1A4B7A"/>
          </a:solidFill>
          <a:ln w="25400">
            <a:solidFill>
              <a:srgbClr val="17BEBB"/>
            </a:solidFill>
            <a:prstDash val="solid"/>
          </a:ln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68FE0488-ECD1-9A5D-2152-EE59BD20BE53}"/>
              </a:ext>
            </a:extLst>
          </p:cNvPr>
          <p:cNvSpPr/>
          <p:nvPr/>
        </p:nvSpPr>
        <p:spPr>
          <a:xfrm>
            <a:off x="1375626" y="3497063"/>
            <a:ext cx="1206428" cy="20254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Raspberry Pi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Edge Device</a:t>
            </a:r>
            <a:endParaRPr lang="en-US" sz="1150" dirty="0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84264C8D-6321-A80D-F34E-BAE443754840}"/>
              </a:ext>
            </a:extLst>
          </p:cNvPr>
          <p:cNvSpPr/>
          <p:nvPr/>
        </p:nvSpPr>
        <p:spPr>
          <a:xfrm>
            <a:off x="1341870" y="4300183"/>
            <a:ext cx="1309890" cy="41451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5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TROPIC01</a:t>
            </a:r>
            <a:endParaRPr lang="en-US" sz="1150" dirty="0">
              <a:solidFill>
                <a:schemeClr val="bg1"/>
              </a:solidFill>
            </a:endParaRPr>
          </a:p>
          <a:p>
            <a:pPr algn="ctr"/>
            <a:r>
              <a:rPr lang="en-US" sz="115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Secure Element</a:t>
            </a:r>
            <a:endParaRPr lang="en-US" sz="1150" dirty="0">
              <a:solidFill>
                <a:schemeClr val="bg1"/>
              </a:solidFill>
            </a:endParaRPr>
          </a:p>
        </p:txBody>
      </p:sp>
      <p:sp>
        <p:nvSpPr>
          <p:cNvPr id="31" name="Text 16">
            <a:extLst>
              <a:ext uri="{FF2B5EF4-FFF2-40B4-BE49-F238E27FC236}">
                <a16:creationId xmlns:a16="http://schemas.microsoft.com/office/drawing/2014/main" id="{560D7E06-8CA8-AFD5-0429-4F5EE567DE27}"/>
              </a:ext>
            </a:extLst>
          </p:cNvPr>
          <p:cNvSpPr/>
          <p:nvPr/>
        </p:nvSpPr>
        <p:spPr>
          <a:xfrm>
            <a:off x="1445331" y="5142012"/>
            <a:ext cx="1154445" cy="5029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IOTA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Tangle</a:t>
            </a:r>
            <a:endParaRPr lang="en-US" sz="1150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B06DF8FB-B609-0A6F-CFE6-02B7F92AE31E}"/>
              </a:ext>
            </a:extLst>
          </p:cNvPr>
          <p:cNvSpPr/>
          <p:nvPr/>
        </p:nvSpPr>
        <p:spPr>
          <a:xfrm>
            <a:off x="2490557" y="2365068"/>
            <a:ext cx="1920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Raw reading</a:t>
            </a:r>
            <a:endParaRPr lang="en-US" sz="1000" dirty="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29BBFFA0-D46D-F331-1B5D-E5C8334AE59E}"/>
              </a:ext>
            </a:extLst>
          </p:cNvPr>
          <p:cNvSpPr/>
          <p:nvPr/>
        </p:nvSpPr>
        <p:spPr>
          <a:xfrm>
            <a:off x="2556618" y="3290460"/>
            <a:ext cx="185417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Serialize JSON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SHA-256 hash</a:t>
            </a:r>
            <a:endParaRPr lang="en-US" sz="1000" dirty="0"/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0AC6BD11-2008-6803-837E-C58E9B2A7566}"/>
              </a:ext>
            </a:extLst>
          </p:cNvPr>
          <p:cNvSpPr/>
          <p:nvPr/>
        </p:nvSpPr>
        <p:spPr>
          <a:xfrm>
            <a:off x="2703238" y="4228050"/>
            <a:ext cx="170755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ECDSA P-256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Key stays inside</a:t>
            </a:r>
            <a:endParaRPr lang="en-US" sz="1000" dirty="0"/>
          </a:p>
        </p:txBody>
      </p:sp>
      <p:sp>
        <p:nvSpPr>
          <p:cNvPr id="35" name="Text 17">
            <a:extLst>
              <a:ext uri="{FF2B5EF4-FFF2-40B4-BE49-F238E27FC236}">
                <a16:creationId xmlns:a16="http://schemas.microsoft.com/office/drawing/2014/main" id="{45BB5880-4BA3-99DA-AAF1-53DA14F68B1B}"/>
              </a:ext>
            </a:extLst>
          </p:cNvPr>
          <p:cNvSpPr/>
          <p:nvPr/>
        </p:nvSpPr>
        <p:spPr>
          <a:xfrm>
            <a:off x="2651760" y="5153442"/>
            <a:ext cx="1759037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Permanent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on-chain anchor</a:t>
            </a:r>
            <a:endParaRPr lang="en-US" sz="1000" dirty="0"/>
          </a:p>
        </p:txBody>
      </p:sp>
      <p:sp>
        <p:nvSpPr>
          <p:cNvPr id="36" name="Text 10">
            <a:extLst>
              <a:ext uri="{FF2B5EF4-FFF2-40B4-BE49-F238E27FC236}">
                <a16:creationId xmlns:a16="http://schemas.microsoft.com/office/drawing/2014/main" id="{3FE6E7EC-8D96-6515-F4D1-CC7945840654}"/>
              </a:ext>
            </a:extLst>
          </p:cNvPr>
          <p:cNvSpPr/>
          <p:nvPr/>
        </p:nvSpPr>
        <p:spPr>
          <a:xfrm rot="5400000">
            <a:off x="1672652" y="2758866"/>
            <a:ext cx="722664" cy="802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7BEBB"/>
                </a:solidFill>
              </a:rPr>
              <a:t>→</a:t>
            </a:r>
            <a:endParaRPr lang="en-US" sz="1800" dirty="0"/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FDEC2712-385C-2AB3-7FC4-F1878CADD72D}"/>
              </a:ext>
            </a:extLst>
          </p:cNvPr>
          <p:cNvSpPr/>
          <p:nvPr/>
        </p:nvSpPr>
        <p:spPr>
          <a:xfrm rot="5400000">
            <a:off x="1690604" y="3650807"/>
            <a:ext cx="722664" cy="802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7BEBB"/>
                </a:solidFill>
              </a:rPr>
              <a:t>→</a:t>
            </a:r>
            <a:endParaRPr lang="en-US" sz="1800" dirty="0"/>
          </a:p>
        </p:txBody>
      </p:sp>
      <p:sp>
        <p:nvSpPr>
          <p:cNvPr id="42" name="Text 10">
            <a:extLst>
              <a:ext uri="{FF2B5EF4-FFF2-40B4-BE49-F238E27FC236}">
                <a16:creationId xmlns:a16="http://schemas.microsoft.com/office/drawing/2014/main" id="{8961A380-1735-DF4A-06AB-1DF2A321209B}"/>
              </a:ext>
            </a:extLst>
          </p:cNvPr>
          <p:cNvSpPr/>
          <p:nvPr/>
        </p:nvSpPr>
        <p:spPr>
          <a:xfrm rot="5400000">
            <a:off x="1654929" y="4567103"/>
            <a:ext cx="722664" cy="802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7BEBB"/>
                </a:solidFill>
              </a:rPr>
              <a:t>→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1317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4" name="Rectangle 93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Ledger Integration IOTA </a:t>
            </a:r>
            <a:br>
              <a:rPr lang="en-US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Tangle</a:t>
            </a:r>
            <a:endParaRPr lang="en-US" dirty="0"/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0" name="Rectangle 1">
            <a:extLst>
              <a:ext uri="{FF2B5EF4-FFF2-40B4-BE49-F238E27FC236}">
                <a16:creationId xmlns:a16="http://schemas.microsoft.com/office/drawing/2014/main" id="{95AFE661-0E5B-F277-1245-2031AC0D71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76634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5EFD6-EEA5-9929-B293-1B00DDBA0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D05C9021-5967-DB88-9E68-83FC5662D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40D0B-71BD-D499-29AB-71DF03893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26" y="411480"/>
            <a:ext cx="8401050" cy="891066"/>
          </a:xfrm>
        </p:spPr>
        <p:txBody>
          <a:bodyPr>
            <a:normAutofit/>
          </a:bodyPr>
          <a:lstStyle/>
          <a:p>
            <a:r>
              <a:rPr lang="en-US" sz="3200" dirty="0"/>
              <a:t>Operational Workflow</a:t>
            </a:r>
            <a:endParaRPr lang="en-GB" sz="3100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9B6FF81-CA1D-3C37-3220-689441E3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E219E24C-0FD6-A565-54F2-486F423F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7850" y="1721922"/>
            <a:ext cx="3163824" cy="452056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7197CF-06FF-A418-E9F5-7F48087DA00A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sp>
        <p:nvSpPr>
          <p:cNvPr id="13" name="Text 19">
            <a:extLst>
              <a:ext uri="{FF2B5EF4-FFF2-40B4-BE49-F238E27FC236}">
                <a16:creationId xmlns:a16="http://schemas.microsoft.com/office/drawing/2014/main" id="{F1544A6D-2FA1-FFE7-0F0E-936EE807CC2C}"/>
              </a:ext>
            </a:extLst>
          </p:cNvPr>
          <p:cNvSpPr/>
          <p:nvPr/>
        </p:nvSpPr>
        <p:spPr>
          <a:xfrm>
            <a:off x="5657851" y="1721922"/>
            <a:ext cx="3163824" cy="452056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dirty="0"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10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BF6E6B73-A707-1F6D-AA2F-C5762CC85DD0}"/>
              </a:ext>
            </a:extLst>
          </p:cNvPr>
          <p:cNvSpPr/>
          <p:nvPr/>
        </p:nvSpPr>
        <p:spPr>
          <a:xfrm>
            <a:off x="578358" y="2125506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F1323CD-0A5C-6C09-15CB-1B2F0D0647D3}"/>
              </a:ext>
            </a:extLst>
          </p:cNvPr>
          <p:cNvSpPr/>
          <p:nvPr/>
        </p:nvSpPr>
        <p:spPr>
          <a:xfrm>
            <a:off x="578358" y="212550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86E87B95-5420-315C-92B2-0F2A45F2B1C3}"/>
              </a:ext>
            </a:extLst>
          </p:cNvPr>
          <p:cNvSpPr/>
          <p:nvPr/>
        </p:nvSpPr>
        <p:spPr>
          <a:xfrm>
            <a:off x="752094" y="2527842"/>
            <a:ext cx="54864" cy="182880"/>
          </a:xfrm>
          <a:prstGeom prst="rect">
            <a:avLst/>
          </a:prstGeom>
          <a:solidFill>
            <a:srgbClr val="17BEBB"/>
          </a:solidFill>
          <a:ln w="12700">
            <a:solidFill>
              <a:srgbClr val="17BE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733F1F94-CEDA-F872-8EE2-03673A845D81}"/>
              </a:ext>
            </a:extLst>
          </p:cNvPr>
          <p:cNvSpPr/>
          <p:nvPr/>
        </p:nvSpPr>
        <p:spPr>
          <a:xfrm>
            <a:off x="1099566" y="209807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 Sensor</a:t>
            </a:r>
            <a:endParaRPr lang="en-US" sz="13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20CA187D-C5E5-B32F-EC8C-100C53A4CA6A}"/>
              </a:ext>
            </a:extLst>
          </p:cNvPr>
          <p:cNvSpPr/>
          <p:nvPr/>
        </p:nvSpPr>
        <p:spPr>
          <a:xfrm>
            <a:off x="1099566" y="237239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DHT22 reads Temp &amp; Humidity every 30 seconds via single-wire protocol</a:t>
            </a:r>
            <a:endParaRPr lang="en-US" sz="1050" dirty="0"/>
          </a:p>
        </p:txBody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7303EA78-F5B3-61F0-9454-5FA705B1821B}"/>
              </a:ext>
            </a:extLst>
          </p:cNvPr>
          <p:cNvSpPr/>
          <p:nvPr/>
        </p:nvSpPr>
        <p:spPr>
          <a:xfrm>
            <a:off x="578358" y="2783874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0CC102B5-037B-E4D0-459D-797526146AD8}"/>
              </a:ext>
            </a:extLst>
          </p:cNvPr>
          <p:cNvSpPr/>
          <p:nvPr/>
        </p:nvSpPr>
        <p:spPr>
          <a:xfrm>
            <a:off x="578358" y="2783874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B9C939FA-6475-CC58-0E10-85389381F369}"/>
              </a:ext>
            </a:extLst>
          </p:cNvPr>
          <p:cNvSpPr/>
          <p:nvPr/>
        </p:nvSpPr>
        <p:spPr>
          <a:xfrm>
            <a:off x="752094" y="3186210"/>
            <a:ext cx="54864" cy="182880"/>
          </a:xfrm>
          <a:prstGeom prst="rect">
            <a:avLst/>
          </a:prstGeom>
          <a:solidFill>
            <a:srgbClr val="17BEBB"/>
          </a:solidFill>
          <a:ln w="12700">
            <a:solidFill>
              <a:srgbClr val="17BE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72DFC814-5C33-E37C-8AA3-00A88BA4B354}"/>
              </a:ext>
            </a:extLst>
          </p:cNvPr>
          <p:cNvSpPr/>
          <p:nvPr/>
        </p:nvSpPr>
        <p:spPr>
          <a:xfrm>
            <a:off x="1099566" y="2756442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 Anomaly Detection</a:t>
            </a:r>
            <a:endParaRPr lang="en-US" sz="1300" dirty="0"/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22F76BFD-C394-C93C-3C08-E9F1DEBC3D32}"/>
              </a:ext>
            </a:extLst>
          </p:cNvPr>
          <p:cNvSpPr/>
          <p:nvPr/>
        </p:nvSpPr>
        <p:spPr>
          <a:xfrm>
            <a:off x="1099566" y="3030762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Forest computes anomaly score in &lt; 1 ms. Flags if score &lt; 0.</a:t>
            </a:r>
            <a:endParaRPr lang="en-US" sz="1050" dirty="0"/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14C25F3E-CA21-9A6B-388E-51D7991FB339}"/>
              </a:ext>
            </a:extLst>
          </p:cNvPr>
          <p:cNvSpPr/>
          <p:nvPr/>
        </p:nvSpPr>
        <p:spPr>
          <a:xfrm>
            <a:off x="578358" y="3442242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4BA73430-9959-696F-A79F-1A7CAF63B657}"/>
              </a:ext>
            </a:extLst>
          </p:cNvPr>
          <p:cNvSpPr/>
          <p:nvPr/>
        </p:nvSpPr>
        <p:spPr>
          <a:xfrm>
            <a:off x="578358" y="3442242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23" name="Shape 15">
            <a:extLst>
              <a:ext uri="{FF2B5EF4-FFF2-40B4-BE49-F238E27FC236}">
                <a16:creationId xmlns:a16="http://schemas.microsoft.com/office/drawing/2014/main" id="{003A6DC8-EEFA-C8EB-D6D0-ED89A33E7245}"/>
              </a:ext>
            </a:extLst>
          </p:cNvPr>
          <p:cNvSpPr/>
          <p:nvPr/>
        </p:nvSpPr>
        <p:spPr>
          <a:xfrm>
            <a:off x="752094" y="3844578"/>
            <a:ext cx="54864" cy="182880"/>
          </a:xfrm>
          <a:prstGeom prst="rect">
            <a:avLst/>
          </a:prstGeom>
          <a:solidFill>
            <a:srgbClr val="17BEBB"/>
          </a:solidFill>
          <a:ln w="12700">
            <a:solidFill>
              <a:srgbClr val="17BE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4A74A259-BE75-0E66-67E7-86BB06EC89C6}"/>
              </a:ext>
            </a:extLst>
          </p:cNvPr>
          <p:cNvSpPr/>
          <p:nvPr/>
        </p:nvSpPr>
        <p:spPr>
          <a:xfrm>
            <a:off x="1099566" y="3414810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Cryptographic Signing</a:t>
            </a:r>
            <a:endParaRPr lang="en-US" sz="1300" dirty="0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F4B44422-55F3-0FC4-6BC1-A94A8CDDF68C}"/>
              </a:ext>
            </a:extLst>
          </p:cNvPr>
          <p:cNvSpPr/>
          <p:nvPr/>
        </p:nvSpPr>
        <p:spPr>
          <a:xfrm>
            <a:off x="1099566" y="3689130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 payload → SHA-256 hash → TROPIC01 ECDSA P-256 signing</a:t>
            </a:r>
            <a:endParaRPr lang="en-US" sz="1050" dirty="0"/>
          </a:p>
        </p:txBody>
      </p:sp>
      <p:sp>
        <p:nvSpPr>
          <p:cNvPr id="38" name="Shape 18">
            <a:extLst>
              <a:ext uri="{FF2B5EF4-FFF2-40B4-BE49-F238E27FC236}">
                <a16:creationId xmlns:a16="http://schemas.microsoft.com/office/drawing/2014/main" id="{E9A5A875-3031-95BB-26A7-3C5DBABBB9C7}"/>
              </a:ext>
            </a:extLst>
          </p:cNvPr>
          <p:cNvSpPr/>
          <p:nvPr/>
        </p:nvSpPr>
        <p:spPr>
          <a:xfrm>
            <a:off x="578358" y="4100610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19">
            <a:extLst>
              <a:ext uri="{FF2B5EF4-FFF2-40B4-BE49-F238E27FC236}">
                <a16:creationId xmlns:a16="http://schemas.microsoft.com/office/drawing/2014/main" id="{0F65D006-CC31-3AF5-70C0-4E2AD40D20CC}"/>
              </a:ext>
            </a:extLst>
          </p:cNvPr>
          <p:cNvSpPr/>
          <p:nvPr/>
        </p:nvSpPr>
        <p:spPr>
          <a:xfrm>
            <a:off x="578358" y="410061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40" name="Shape 20">
            <a:extLst>
              <a:ext uri="{FF2B5EF4-FFF2-40B4-BE49-F238E27FC236}">
                <a16:creationId xmlns:a16="http://schemas.microsoft.com/office/drawing/2014/main" id="{2704EFDA-C0D4-376C-43EF-2CF2BB34CC54}"/>
              </a:ext>
            </a:extLst>
          </p:cNvPr>
          <p:cNvSpPr/>
          <p:nvPr/>
        </p:nvSpPr>
        <p:spPr>
          <a:xfrm>
            <a:off x="752094" y="4502946"/>
            <a:ext cx="54864" cy="182880"/>
          </a:xfrm>
          <a:prstGeom prst="rect">
            <a:avLst/>
          </a:prstGeom>
          <a:solidFill>
            <a:srgbClr val="17BEBB"/>
          </a:solidFill>
          <a:ln w="12700">
            <a:solidFill>
              <a:srgbClr val="17BE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Text 21">
            <a:extLst>
              <a:ext uri="{FF2B5EF4-FFF2-40B4-BE49-F238E27FC236}">
                <a16:creationId xmlns:a16="http://schemas.microsoft.com/office/drawing/2014/main" id="{B0347C7D-F80E-7D10-3230-FF0F5A368272}"/>
              </a:ext>
            </a:extLst>
          </p:cNvPr>
          <p:cNvSpPr/>
          <p:nvPr/>
        </p:nvSpPr>
        <p:spPr>
          <a:xfrm>
            <a:off x="1099566" y="4073178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Blockchain Submission</a:t>
            </a:r>
            <a:endParaRPr lang="en-US" sz="1300" dirty="0"/>
          </a:p>
        </p:txBody>
      </p:sp>
      <p:sp>
        <p:nvSpPr>
          <p:cNvPr id="43" name="Text 22">
            <a:extLst>
              <a:ext uri="{FF2B5EF4-FFF2-40B4-BE49-F238E27FC236}">
                <a16:creationId xmlns:a16="http://schemas.microsoft.com/office/drawing/2014/main" id="{5C348512-C76E-53F0-B4E0-031D3FDCB3BF}"/>
              </a:ext>
            </a:extLst>
          </p:cNvPr>
          <p:cNvSpPr/>
          <p:nvPr/>
        </p:nvSpPr>
        <p:spPr>
          <a:xfrm>
            <a:off x="1099566" y="4347498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record submitted to IOTA Tangle via JSON-RPC</a:t>
            </a:r>
            <a:endParaRPr lang="en-US" sz="1050" dirty="0"/>
          </a:p>
        </p:txBody>
      </p:sp>
      <p:sp>
        <p:nvSpPr>
          <p:cNvPr id="44" name="Shape 23">
            <a:extLst>
              <a:ext uri="{FF2B5EF4-FFF2-40B4-BE49-F238E27FC236}">
                <a16:creationId xmlns:a16="http://schemas.microsoft.com/office/drawing/2014/main" id="{D442B7D3-03C9-E597-6837-DB45F8D699B8}"/>
              </a:ext>
            </a:extLst>
          </p:cNvPr>
          <p:cNvSpPr/>
          <p:nvPr/>
        </p:nvSpPr>
        <p:spPr>
          <a:xfrm>
            <a:off x="578358" y="4758978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24">
            <a:extLst>
              <a:ext uri="{FF2B5EF4-FFF2-40B4-BE49-F238E27FC236}">
                <a16:creationId xmlns:a16="http://schemas.microsoft.com/office/drawing/2014/main" id="{DC5D9215-FFE9-052B-41DE-ECA4AEC97A52}"/>
              </a:ext>
            </a:extLst>
          </p:cNvPr>
          <p:cNvSpPr/>
          <p:nvPr/>
        </p:nvSpPr>
        <p:spPr>
          <a:xfrm>
            <a:off x="578358" y="475897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46" name="Shape 25">
            <a:extLst>
              <a:ext uri="{FF2B5EF4-FFF2-40B4-BE49-F238E27FC236}">
                <a16:creationId xmlns:a16="http://schemas.microsoft.com/office/drawing/2014/main" id="{44EEBDDF-778E-B31D-1DD8-AFE9358DB44F}"/>
              </a:ext>
            </a:extLst>
          </p:cNvPr>
          <p:cNvSpPr/>
          <p:nvPr/>
        </p:nvSpPr>
        <p:spPr>
          <a:xfrm>
            <a:off x="752094" y="5161314"/>
            <a:ext cx="54864" cy="182880"/>
          </a:xfrm>
          <a:prstGeom prst="rect">
            <a:avLst/>
          </a:prstGeom>
          <a:solidFill>
            <a:srgbClr val="17BEBB"/>
          </a:solidFill>
          <a:ln w="12700">
            <a:solidFill>
              <a:srgbClr val="17BE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7" name="Text 26">
            <a:extLst>
              <a:ext uri="{FF2B5EF4-FFF2-40B4-BE49-F238E27FC236}">
                <a16:creationId xmlns:a16="http://schemas.microsoft.com/office/drawing/2014/main" id="{03F232F8-EBDB-4B23-9CAD-6571A8ABFA7E}"/>
              </a:ext>
            </a:extLst>
          </p:cNvPr>
          <p:cNvSpPr/>
          <p:nvPr/>
        </p:nvSpPr>
        <p:spPr>
          <a:xfrm>
            <a:off x="1099566" y="4731546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Telegram Alert</a:t>
            </a:r>
            <a:endParaRPr lang="en-US" sz="1300" dirty="0"/>
          </a:p>
        </p:txBody>
      </p:sp>
      <p:sp>
        <p:nvSpPr>
          <p:cNvPr id="48" name="Text 27">
            <a:extLst>
              <a:ext uri="{FF2B5EF4-FFF2-40B4-BE49-F238E27FC236}">
                <a16:creationId xmlns:a16="http://schemas.microsoft.com/office/drawing/2014/main" id="{6861003C-228A-C2B2-2323-64DEEE30D62E}"/>
              </a:ext>
            </a:extLst>
          </p:cNvPr>
          <p:cNvSpPr/>
          <p:nvPr/>
        </p:nvSpPr>
        <p:spPr>
          <a:xfrm>
            <a:off x="1099566" y="5005866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anomalies trigger real-time alerts with Temp, Humidity, Score</a:t>
            </a:r>
            <a:endParaRPr lang="en-US" sz="1050" dirty="0"/>
          </a:p>
        </p:txBody>
      </p:sp>
      <p:sp>
        <p:nvSpPr>
          <p:cNvPr id="49" name="Shape 28">
            <a:extLst>
              <a:ext uri="{FF2B5EF4-FFF2-40B4-BE49-F238E27FC236}">
                <a16:creationId xmlns:a16="http://schemas.microsoft.com/office/drawing/2014/main" id="{D2685FD8-BE33-F0DF-5A2F-E00A80D2DA1B}"/>
              </a:ext>
            </a:extLst>
          </p:cNvPr>
          <p:cNvSpPr/>
          <p:nvPr/>
        </p:nvSpPr>
        <p:spPr>
          <a:xfrm>
            <a:off x="578358" y="5417346"/>
            <a:ext cx="402336" cy="402336"/>
          </a:xfrm>
          <a:prstGeom prst="ellipse">
            <a:avLst/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Text 29">
            <a:extLst>
              <a:ext uri="{FF2B5EF4-FFF2-40B4-BE49-F238E27FC236}">
                <a16:creationId xmlns:a16="http://schemas.microsoft.com/office/drawing/2014/main" id="{E76F08B1-139B-2417-6244-16F55CDF7507}"/>
              </a:ext>
            </a:extLst>
          </p:cNvPr>
          <p:cNvSpPr/>
          <p:nvPr/>
        </p:nvSpPr>
        <p:spPr>
          <a:xfrm>
            <a:off x="578358" y="541734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6</a:t>
            </a:r>
            <a:endParaRPr lang="en-US" sz="1300" dirty="0"/>
          </a:p>
        </p:txBody>
      </p:sp>
      <p:sp>
        <p:nvSpPr>
          <p:cNvPr id="51" name="Text 30">
            <a:extLst>
              <a:ext uri="{FF2B5EF4-FFF2-40B4-BE49-F238E27FC236}">
                <a16:creationId xmlns:a16="http://schemas.microsoft.com/office/drawing/2014/main" id="{63D6B8BC-1E2B-1EC1-C26C-B46230A2EA6E}"/>
              </a:ext>
            </a:extLst>
          </p:cNvPr>
          <p:cNvSpPr/>
          <p:nvPr/>
        </p:nvSpPr>
        <p:spPr>
          <a:xfrm>
            <a:off x="1099566" y="538991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234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Daily CSV </a:t>
            </a:r>
            <a:endParaRPr lang="en-US" sz="1300" dirty="0"/>
          </a:p>
        </p:txBody>
      </p:sp>
      <p:sp>
        <p:nvSpPr>
          <p:cNvPr id="52" name="Text 31">
            <a:extLst>
              <a:ext uri="{FF2B5EF4-FFF2-40B4-BE49-F238E27FC236}">
                <a16:creationId xmlns:a16="http://schemas.microsoft.com/office/drawing/2014/main" id="{7D143E2A-F20A-431C-3E94-405A70DCBEC0}"/>
              </a:ext>
            </a:extLst>
          </p:cNvPr>
          <p:cNvSpPr/>
          <p:nvPr/>
        </p:nvSpPr>
        <p:spPr>
          <a:xfrm>
            <a:off x="1099566" y="5664234"/>
            <a:ext cx="4297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CSV log SHA-256 hashed and posted to Tangle every 24 hours</a:t>
            </a:r>
            <a:endParaRPr lang="en-US" sz="1050" dirty="0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CC610296-1B55-B122-48FE-E5672528C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573" y="1709036"/>
            <a:ext cx="3008011" cy="414401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63BC5F1C-8659-DFF9-2359-40E7F237B5EF}"/>
              </a:ext>
            </a:extLst>
          </p:cNvPr>
          <p:cNvSpPr txBox="1"/>
          <p:nvPr/>
        </p:nvSpPr>
        <p:spPr>
          <a:xfrm>
            <a:off x="5657850" y="5816817"/>
            <a:ext cx="3163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E7C7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Figure 2: Operational Workflow Sequence Diagram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9704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66F39-2F50-61CE-F7E9-153D0AC33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940D1-2ACC-9736-E4BC-22A912C49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018" y="851384"/>
            <a:ext cx="6666582" cy="731519"/>
          </a:xfrm>
        </p:spPr>
        <p:txBody>
          <a:bodyPr anchor="t">
            <a:normAutofit/>
          </a:bodyPr>
          <a:lstStyle/>
          <a:p>
            <a:r>
              <a:rPr lang="en-US" sz="28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Experimental Deployment</a:t>
            </a:r>
            <a:endParaRPr lang="en-US" sz="2800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7C77032-C865-6057-7D7A-E2743CFA2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871146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8A6F3B3-6E33-3571-BECF-45295C68494B}"/>
              </a:ext>
            </a:extLst>
          </p:cNvPr>
          <p:cNvSpPr txBox="1"/>
          <p:nvPr/>
        </p:nvSpPr>
        <p:spPr>
          <a:xfrm>
            <a:off x="8381011" y="6492029"/>
            <a:ext cx="409573" cy="2053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b" anchorCtr="1" compatLnSpc="1">
            <a:normAutofit/>
          </a:bodyPr>
          <a:lstStyle/>
          <a:p>
            <a:pPr algn="ctr" defTabSz="685800">
              <a:lnSpc>
                <a:spcPct val="70000"/>
              </a:lnSpc>
              <a:spcAft>
                <a:spcPts val="45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1125">
                <a:solidFill>
                  <a:srgbClr val="000000"/>
                </a:solidFill>
                <a:latin typeface="Aptos"/>
              </a:rPr>
              <a:pPr algn="ctr" defTabSz="685800">
                <a:lnSpc>
                  <a:spcPct val="70000"/>
                </a:lnSpc>
                <a:spcAft>
                  <a:spcPts val="45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ID" sz="1125">
              <a:solidFill>
                <a:srgbClr val="000000"/>
              </a:solidFill>
              <a:latin typeface="Aptos"/>
            </a:endParaRPr>
          </a:p>
        </p:txBody>
      </p:sp>
      <p:graphicFrame>
        <p:nvGraphicFramePr>
          <p:cNvPr id="5" name="Table 0">
            <a:extLst>
              <a:ext uri="{FF2B5EF4-FFF2-40B4-BE49-F238E27FC236}">
                <a16:creationId xmlns:a16="http://schemas.microsoft.com/office/drawing/2014/main" id="{4AB0E8B7-21FC-B5D1-7458-A5FF9C6B3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085052"/>
              </p:ext>
            </p:extLst>
          </p:nvPr>
        </p:nvGraphicFramePr>
        <p:xfrm>
          <a:off x="359595" y="4522839"/>
          <a:ext cx="8412480" cy="1645920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Metric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Observed Range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Empirical Safe Zone (mean ± 2σ)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Mean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Temperature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3.50 – 13.40 °C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5.5 – 10.5 °C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8.0 °C 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Rel. Humidity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44.1 – 98.5 %RH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69.0 – 94.9 %RH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60% RH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 14">
            <a:extLst>
              <a:ext uri="{FF2B5EF4-FFF2-40B4-BE49-F238E27FC236}">
                <a16:creationId xmlns:a16="http://schemas.microsoft.com/office/drawing/2014/main" id="{DC18C433-FC2F-29E0-F484-6F04A6F48D43}"/>
              </a:ext>
            </a:extLst>
          </p:cNvPr>
          <p:cNvSpPr/>
          <p:nvPr/>
        </p:nvSpPr>
        <p:spPr>
          <a:xfrm>
            <a:off x="347858" y="395596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Environmental Operating Range</a:t>
            </a:r>
            <a:endParaRPr lang="en-US" sz="1300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C0C3CA06-DC31-08CF-66AF-882A09B00600}"/>
              </a:ext>
            </a:extLst>
          </p:cNvPr>
          <p:cNvSpPr/>
          <p:nvPr/>
        </p:nvSpPr>
        <p:spPr>
          <a:xfrm>
            <a:off x="176715" y="1875731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142</a:t>
            </a:r>
            <a:endParaRPr lang="en-US" sz="4000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DF4FFC8-542F-4438-956A-6EB6F0B2C87A}"/>
              </a:ext>
            </a:extLst>
          </p:cNvPr>
          <p:cNvSpPr/>
          <p:nvPr/>
        </p:nvSpPr>
        <p:spPr>
          <a:xfrm>
            <a:off x="176715" y="2561531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days</a:t>
            </a:r>
            <a:endParaRPr lang="en-US" sz="1100" dirty="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10A55CB5-AB00-3957-142E-1BCFCC3D8F03}"/>
              </a:ext>
            </a:extLst>
          </p:cNvPr>
          <p:cNvSpPr/>
          <p:nvPr/>
        </p:nvSpPr>
        <p:spPr>
          <a:xfrm>
            <a:off x="3102795" y="1875731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10,241</a:t>
            </a:r>
            <a:endParaRPr lang="en-US" sz="40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2F4A6D5A-BB74-CEB3-84BA-E21FCB373F9C}"/>
              </a:ext>
            </a:extLst>
          </p:cNvPr>
          <p:cNvSpPr/>
          <p:nvPr/>
        </p:nvSpPr>
        <p:spPr>
          <a:xfrm>
            <a:off x="3102795" y="2561531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 readings</a:t>
            </a:r>
            <a:endParaRPr lang="en-US" sz="110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303E23BC-BD98-4E6F-98DE-D15C75D729F8}"/>
              </a:ext>
            </a:extLst>
          </p:cNvPr>
          <p:cNvSpPr/>
          <p:nvPr/>
        </p:nvSpPr>
        <p:spPr>
          <a:xfrm>
            <a:off x="3102795" y="2790131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30-second intervals</a:t>
            </a:r>
            <a:endParaRPr lang="en-US" sz="10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DEF557EE-580A-62EC-58FA-DC088AC6B200}"/>
              </a:ext>
            </a:extLst>
          </p:cNvPr>
          <p:cNvSpPr/>
          <p:nvPr/>
        </p:nvSpPr>
        <p:spPr>
          <a:xfrm>
            <a:off x="6028875" y="1875731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dirty="0">
                <a:solidFill>
                  <a:srgbClr val="E9C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40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45AE6C0A-B9E3-EC2B-B1D4-23CD182D988A}"/>
              </a:ext>
            </a:extLst>
          </p:cNvPr>
          <p:cNvSpPr/>
          <p:nvPr/>
        </p:nvSpPr>
        <p:spPr>
          <a:xfrm>
            <a:off x="6028875" y="2561531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00" dirty="0">
                <a:solidFill>
                  <a:srgbClr val="94D2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Anomaly Rate</a:t>
            </a:r>
            <a:endParaRPr lang="en-US" sz="11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110159D-1A81-F923-5392-202EEF47ACB5}"/>
              </a:ext>
            </a:extLst>
          </p:cNvPr>
          <p:cNvSpPr/>
          <p:nvPr/>
        </p:nvSpPr>
        <p:spPr>
          <a:xfrm>
            <a:off x="6028875" y="2790131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512 fagged readings</a:t>
            </a:r>
            <a:endParaRPr lang="en-US" sz="1000" dirty="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C09691B3-9DD1-8A15-75B2-25C043290B6F}"/>
              </a:ext>
            </a:extLst>
          </p:cNvPr>
          <p:cNvSpPr/>
          <p:nvPr/>
        </p:nvSpPr>
        <p:spPr>
          <a:xfrm>
            <a:off x="176715" y="280924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 2025 – Mar 2026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16407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  <wetp:taskpane dockstate="right" visibility="0" width="525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DE72F305-7765-44F9-B171-867F88C168DD}">
  <we:reference id="wa200000113" version="1.0.0.0" store="en-GB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51E8A211-BD12-4126-8FF9-3E4B098BF807}">
  <we:reference id="WA200005566" version="3.0.0.3" store="Omex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951</Words>
  <Application>Microsoft Office PowerPoint</Application>
  <PresentationFormat>On-screen Show (4:3)</PresentationFormat>
  <Paragraphs>207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Trebuchet MS</vt:lpstr>
      <vt:lpstr>-webkit-standard</vt:lpstr>
      <vt:lpstr>Office Theme</vt:lpstr>
      <vt:lpstr>BlockCold: AI and Blockchain for Secure IoT Food Cold Chains Monitoring</vt:lpstr>
      <vt:lpstr>Motivation &amp; Problem Statement </vt:lpstr>
      <vt:lpstr>The BlockCold Solution</vt:lpstr>
      <vt:lpstr>System Architecture</vt:lpstr>
      <vt:lpstr>Edge-Based AI anomaly Detection</vt:lpstr>
      <vt:lpstr>Hardware Level Security </vt:lpstr>
      <vt:lpstr>Ledger Integration IOTA  Tangle</vt:lpstr>
      <vt:lpstr>Operational Workflow</vt:lpstr>
      <vt:lpstr>Experimental Deployment</vt:lpstr>
      <vt:lpstr>PowerPoint Presentation</vt:lpstr>
      <vt:lpstr>PowerPoint Presentation</vt:lpstr>
      <vt:lpstr>Conclusions &amp; Future Work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keywords/>
  <dc:description>generated using python-pptx</dc:description>
  <cp:lastModifiedBy>Azmat Ullah</cp:lastModifiedBy>
  <cp:revision>50</cp:revision>
  <dcterms:created xsi:type="dcterms:W3CDTF">2013-01-27T09:14:16Z</dcterms:created>
  <dcterms:modified xsi:type="dcterms:W3CDTF">2026-06-03T10:54:45Z</dcterms:modified>
  <cp:category/>
</cp:coreProperties>
</file>