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56" r:id="rId5"/>
    <p:sldId id="298" r:id="rId6"/>
    <p:sldId id="262" r:id="rId7"/>
    <p:sldId id="261" r:id="rId8"/>
    <p:sldId id="259" r:id="rId9"/>
    <p:sldId id="287" r:id="rId10"/>
    <p:sldId id="282" r:id="rId11"/>
    <p:sldId id="297" r:id="rId12"/>
    <p:sldId id="280" r:id="rId13"/>
    <p:sldId id="286" r:id="rId14"/>
    <p:sldId id="284" r:id="rId15"/>
    <p:sldId id="290" r:id="rId16"/>
    <p:sldId id="294" r:id="rId17"/>
    <p:sldId id="295" r:id="rId18"/>
    <p:sldId id="272" r:id="rId19"/>
    <p:sldId id="299" r:id="rId20"/>
    <p:sldId id="265" r:id="rId21"/>
    <p:sldId id="278" r:id="rId22"/>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 initials="NA" lastIdx="1" clrIdx="0">
    <p:extLst>
      <p:ext uri="{19B8F6BF-5375-455C-9EA6-DF929625EA0E}">
        <p15:presenceInfo xmlns:p15="http://schemas.microsoft.com/office/powerpoint/2012/main" userId="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744"/>
    <a:srgbClr val="FBFFF1"/>
    <a:srgbClr val="3D52D5"/>
    <a:srgbClr val="B4C5E4"/>
    <a:srgbClr val="090C9B"/>
    <a:srgbClr val="A80028"/>
    <a:srgbClr val="9C00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E25E649-3F16-4E02-A733-19D2CDBF48F0}" styleName="Stile medio 3 - Color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7"/>
    <p:restoredTop sz="95989" autoAdjust="0"/>
  </p:normalViewPr>
  <p:slideViewPr>
    <p:cSldViewPr snapToGrid="0">
      <p:cViewPr varScale="1">
        <p:scale>
          <a:sx n="114" d="100"/>
          <a:sy n="114" d="100"/>
        </p:scale>
        <p:origin x="200"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antoninogalati\Library\CloudStorage\Dropbox\Terza%20Missione%202021-2022\Convegno%20Sant'Agata\Cartel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Foglio1!$A$8</c:f>
              <c:strCache>
                <c:ptCount val="1"/>
                <c:pt idx="0">
                  <c:v>Vino</c:v>
                </c:pt>
              </c:strCache>
            </c:strRef>
          </c:tx>
          <c:spPr>
            <a:solidFill>
              <a:srgbClr val="3D52D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mbria" panose="02040503050406030204" pitchFamily="18" charset="0"/>
                    <a:ea typeface="Cambria" panose="02040503050406030204" pitchFamily="18" charset="0"/>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Foglio1!$B$7:$K$7</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Foglio1!$B$8:$K$8</c:f>
              <c:numCache>
                <c:formatCode>0.0</c:formatCode>
                <c:ptCount val="10"/>
                <c:pt idx="0">
                  <c:v>89.338060810558389</c:v>
                </c:pt>
                <c:pt idx="1">
                  <c:v>55.273287945569884</c:v>
                </c:pt>
                <c:pt idx="2">
                  <c:v>8.3069146943545178</c:v>
                </c:pt>
                <c:pt idx="3">
                  <c:v>47.781216893759371</c:v>
                </c:pt>
                <c:pt idx="4">
                  <c:v>92.208755268432327</c:v>
                </c:pt>
                <c:pt idx="5">
                  <c:v>77.397781946526905</c:v>
                </c:pt>
                <c:pt idx="6">
                  <c:v>80.522429384936032</c:v>
                </c:pt>
                <c:pt idx="7">
                  <c:v>71.138188624641074</c:v>
                </c:pt>
                <c:pt idx="8">
                  <c:v>52.028161689654425</c:v>
                </c:pt>
                <c:pt idx="9">
                  <c:v>43.747577244740263</c:v>
                </c:pt>
              </c:numCache>
            </c:numRef>
          </c:val>
          <c:extLst>
            <c:ext xmlns:c16="http://schemas.microsoft.com/office/drawing/2014/chart" uri="{C3380CC4-5D6E-409C-BE32-E72D297353CC}">
              <c16:uniqueId val="{00000000-32F0-45F3-8C39-2CC55EAF5335}"/>
            </c:ext>
          </c:extLst>
        </c:ser>
        <c:ser>
          <c:idx val="1"/>
          <c:order val="1"/>
          <c:tx>
            <c:strRef>
              <c:f>Foglio1!$A$9</c:f>
              <c:strCache>
                <c:ptCount val="1"/>
                <c:pt idx="0">
                  <c:v>Olio</c:v>
                </c:pt>
              </c:strCache>
            </c:strRef>
          </c:tx>
          <c:spPr>
            <a:solidFill>
              <a:srgbClr val="B4C5E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mbria" panose="02040503050406030204" pitchFamily="18" charset="0"/>
                    <a:ea typeface="Cambria" panose="02040503050406030204" pitchFamily="18" charset="0"/>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Foglio1!$B$7:$K$7</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Foglio1!$B$9:$K$9</c:f>
              <c:numCache>
                <c:formatCode>0.0</c:formatCode>
                <c:ptCount val="10"/>
                <c:pt idx="0">
                  <c:v>0.46332925296791067</c:v>
                </c:pt>
                <c:pt idx="1">
                  <c:v>8.4507051548956067</c:v>
                </c:pt>
                <c:pt idx="2">
                  <c:v>1.446606074358999</c:v>
                </c:pt>
                <c:pt idx="3">
                  <c:v>0.47433093647719271</c:v>
                </c:pt>
                <c:pt idx="4">
                  <c:v>0.20849447253080594</c:v>
                </c:pt>
                <c:pt idx="5">
                  <c:v>0.34930159943344735</c:v>
                </c:pt>
                <c:pt idx="6">
                  <c:v>4.9522220090519831</c:v>
                </c:pt>
                <c:pt idx="7">
                  <c:v>6.0836274396317611</c:v>
                </c:pt>
                <c:pt idx="8">
                  <c:v>34.443133988717719</c:v>
                </c:pt>
                <c:pt idx="9">
                  <c:v>17.847410420813674</c:v>
                </c:pt>
              </c:numCache>
            </c:numRef>
          </c:val>
          <c:extLst>
            <c:ext xmlns:c16="http://schemas.microsoft.com/office/drawing/2014/chart" uri="{C3380CC4-5D6E-409C-BE32-E72D297353CC}">
              <c16:uniqueId val="{00000001-32F0-45F3-8C39-2CC55EAF5335}"/>
            </c:ext>
          </c:extLst>
        </c:ser>
        <c:dLbls>
          <c:showLegendKey val="0"/>
          <c:showVal val="1"/>
          <c:showCatName val="0"/>
          <c:showSerName val="0"/>
          <c:showPercent val="0"/>
          <c:showBubbleSize val="0"/>
        </c:dLbls>
        <c:gapWidth val="75"/>
        <c:axId val="792284288"/>
        <c:axId val="792286000"/>
      </c:barChart>
      <c:catAx>
        <c:axId val="79228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it-IT"/>
          </a:p>
        </c:txPr>
        <c:crossAx val="792286000"/>
        <c:crosses val="autoZero"/>
        <c:auto val="1"/>
        <c:lblAlgn val="ctr"/>
        <c:lblOffset val="100"/>
        <c:noMultiLvlLbl val="0"/>
      </c:catAx>
      <c:valAx>
        <c:axId val="792286000"/>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it-IT"/>
          </a:p>
        </c:txPr>
        <c:crossAx val="792284288"/>
        <c:crosses val="autoZero"/>
        <c:crossBetween val="between"/>
      </c:valAx>
      <c:spPr>
        <a:noFill/>
        <a:ln>
          <a:noFill/>
        </a:ln>
        <a:effectLst/>
      </c:spPr>
    </c:plotArea>
    <c:legend>
      <c:legendPos val="b"/>
      <c:layout>
        <c:manualLayout>
          <c:xMode val="edge"/>
          <c:yMode val="edge"/>
          <c:x val="0.45000296265084833"/>
          <c:y val="0.90454703372356715"/>
          <c:w val="9.999407469830339E-2"/>
          <c:h val="6.575213395153332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mbria" panose="02040503050406030204" pitchFamily="18" charset="0"/>
          <a:ea typeface="Cambria" panose="02040503050406030204" pitchFamily="18" charset="0"/>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58C9202-F001-4CFD-B604-724188363A5A}" type="datetimeFigureOut">
              <a:rPr lang="it-IT" smtClean="0"/>
              <a:t>05/06/26</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5D76960-1DD9-44B9-9A1F-A208E15450EC}" type="slidenum">
              <a:rPr lang="it-IT" smtClean="0"/>
              <a:t>‹Nº›</a:t>
            </a:fld>
            <a:endParaRPr lang="it-IT"/>
          </a:p>
        </p:txBody>
      </p:sp>
    </p:spTree>
    <p:extLst>
      <p:ext uri="{BB962C8B-B14F-4D97-AF65-F5344CB8AC3E}">
        <p14:creationId xmlns:p14="http://schemas.microsoft.com/office/powerpoint/2010/main" val="579110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9C47F16-0969-44D4-A87F-CF5C9B0228A6}" type="datetimeFigureOut">
              <a:rPr lang="it-IT" smtClean="0"/>
              <a:t>05/06/26</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7F87017-EF00-45AE-9DB3-3023C0358B00}" type="slidenum">
              <a:rPr lang="it-IT" smtClean="0"/>
              <a:t>‹Nº›</a:t>
            </a:fld>
            <a:endParaRPr lang="it-IT"/>
          </a:p>
        </p:txBody>
      </p:sp>
    </p:spTree>
    <p:extLst>
      <p:ext uri="{BB962C8B-B14F-4D97-AF65-F5344CB8AC3E}">
        <p14:creationId xmlns:p14="http://schemas.microsoft.com/office/powerpoint/2010/main" val="1799196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a:p>
        </p:txBody>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7F87017-EF00-45AE-9DB3-3023C0358B00}" type="slidenum">
              <a:rPr lang="it-IT" smtClean="0"/>
              <a:t>6</a:t>
            </a:fld>
            <a:endParaRPr lang="it-IT"/>
          </a:p>
        </p:txBody>
      </p:sp>
    </p:spTree>
    <p:extLst>
      <p:ext uri="{BB962C8B-B14F-4D97-AF65-F5344CB8AC3E}">
        <p14:creationId xmlns:p14="http://schemas.microsoft.com/office/powerpoint/2010/main" val="4063397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a:p>
        </p:txBody>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5"/>
          </p:nvPr>
        </p:nvSpPr>
        <p:spPr/>
        <p:txBody>
          <a:bodyPr/>
          <a:lstStyle/>
          <a:p>
            <a:fld id="{57F87017-EF00-45AE-9DB3-3023C0358B00}" type="slidenum">
              <a:rPr lang="it-IT" smtClean="0"/>
              <a:t>10</a:t>
            </a:fld>
            <a:endParaRPr lang="it-IT"/>
          </a:p>
        </p:txBody>
      </p:sp>
    </p:spTree>
    <p:extLst>
      <p:ext uri="{BB962C8B-B14F-4D97-AF65-F5344CB8AC3E}">
        <p14:creationId xmlns:p14="http://schemas.microsoft.com/office/powerpoint/2010/main" val="339062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a:p>
        </p:txBody>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57F87017-EF00-45AE-9DB3-3023C0358B00}" type="slidenum">
              <a:rPr lang="it-IT" smtClean="0"/>
              <a:t>14</a:t>
            </a:fld>
            <a:endParaRPr lang="it-IT"/>
          </a:p>
        </p:txBody>
      </p:sp>
    </p:spTree>
    <p:extLst>
      <p:ext uri="{BB962C8B-B14F-4D97-AF65-F5344CB8AC3E}">
        <p14:creationId xmlns:p14="http://schemas.microsoft.com/office/powerpoint/2010/main" val="1978062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F9749-0F83-B793-AD3B-C29BECF10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77ECF-C7AE-8EEE-DE54-33857E584F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FDE7C-C22F-1E0A-3947-FA0BE5B8E5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B58B6D-CE58-91AC-9661-4BBE72CD220C}"/>
              </a:ext>
            </a:extLst>
          </p:cNvPr>
          <p:cNvSpPr>
            <a:spLocks noGrp="1"/>
          </p:cNvSpPr>
          <p:nvPr>
            <p:ph type="sldNum" sz="quarter" idx="5"/>
          </p:nvPr>
        </p:nvSpPr>
        <p:spPr/>
        <p:txBody>
          <a:bodyPr/>
          <a:lstStyle/>
          <a:p>
            <a:fld id="{B29C1CCA-5E58-416F-9E5D-3342CACE1417}" type="slidenum">
              <a:rPr lang="en-US" smtClean="0"/>
              <a:t>15</a:t>
            </a:fld>
            <a:endParaRPr lang="en-US"/>
          </a:p>
        </p:txBody>
      </p:sp>
    </p:spTree>
    <p:extLst>
      <p:ext uri="{BB962C8B-B14F-4D97-AF65-F5344CB8AC3E}">
        <p14:creationId xmlns:p14="http://schemas.microsoft.com/office/powerpoint/2010/main" val="693508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F9749-0F83-B793-AD3B-C29BECF10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77ECF-C7AE-8EEE-DE54-33857E584F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FDE7C-C22F-1E0A-3947-FA0BE5B8E5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B58B6D-CE58-91AC-9661-4BBE72CD220C}"/>
              </a:ext>
            </a:extLst>
          </p:cNvPr>
          <p:cNvSpPr>
            <a:spLocks noGrp="1"/>
          </p:cNvSpPr>
          <p:nvPr>
            <p:ph type="sldNum" sz="quarter" idx="5"/>
          </p:nvPr>
        </p:nvSpPr>
        <p:spPr/>
        <p:txBody>
          <a:bodyPr/>
          <a:lstStyle/>
          <a:p>
            <a:fld id="{B29C1CCA-5E58-416F-9E5D-3342CACE1417}" type="slidenum">
              <a:rPr lang="en-US" smtClean="0"/>
              <a:t>16</a:t>
            </a:fld>
            <a:endParaRPr lang="en-US"/>
          </a:p>
        </p:txBody>
      </p:sp>
    </p:spTree>
    <p:extLst>
      <p:ext uri="{BB962C8B-B14F-4D97-AF65-F5344CB8AC3E}">
        <p14:creationId xmlns:p14="http://schemas.microsoft.com/office/powerpoint/2010/main" val="413579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C1853-52DF-EFAF-1F97-5298EFF962B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FE386FE-4123-FE4F-17E3-4D1625DBCE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3D6130F-B4A8-7B9C-EC60-4E737DA89BC4}"/>
              </a:ext>
            </a:extLst>
          </p:cNvPr>
          <p:cNvSpPr>
            <a:spLocks noGrp="1"/>
          </p:cNvSpPr>
          <p:nvPr>
            <p:ph type="dt" sz="half" idx="10"/>
          </p:nvPr>
        </p:nvSpPr>
        <p:spPr/>
        <p:txBody>
          <a:bodyPr/>
          <a:lstStyle/>
          <a:p>
            <a:fld id="{A4A254B9-8518-4195-A1A7-9E03A6CABC43}" type="datetime1">
              <a:rPr lang="it-IT" smtClean="0"/>
              <a:t>05/06/26</a:t>
            </a:fld>
            <a:endParaRPr lang="it-IT"/>
          </a:p>
        </p:txBody>
      </p:sp>
      <p:sp>
        <p:nvSpPr>
          <p:cNvPr id="5" name="Segnaposto piè di pagina 4">
            <a:extLst>
              <a:ext uri="{FF2B5EF4-FFF2-40B4-BE49-F238E27FC236}">
                <a16:creationId xmlns:a16="http://schemas.microsoft.com/office/drawing/2014/main" id="{69C0F2EB-F9A9-8F8A-6D0D-9ECA9E4528B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11E3C9E-70E8-9857-1FA7-F1C79483E3FA}"/>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1568034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67F229-AC0C-563B-F45B-39688C0124E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CEC20B4-AA0E-4CD6-8F6B-63431F163E4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24A2AA7-F41F-2037-0959-F0D420FB0F9B}"/>
              </a:ext>
            </a:extLst>
          </p:cNvPr>
          <p:cNvSpPr>
            <a:spLocks noGrp="1"/>
          </p:cNvSpPr>
          <p:nvPr>
            <p:ph type="dt" sz="half" idx="10"/>
          </p:nvPr>
        </p:nvSpPr>
        <p:spPr/>
        <p:txBody>
          <a:bodyPr/>
          <a:lstStyle/>
          <a:p>
            <a:fld id="{09BCDD55-ED40-49EB-9987-D9260CD7920F}" type="datetime1">
              <a:rPr lang="it-IT" smtClean="0"/>
              <a:t>05/06/26</a:t>
            </a:fld>
            <a:endParaRPr lang="it-IT"/>
          </a:p>
        </p:txBody>
      </p:sp>
      <p:sp>
        <p:nvSpPr>
          <p:cNvPr id="5" name="Segnaposto piè di pagina 4">
            <a:extLst>
              <a:ext uri="{FF2B5EF4-FFF2-40B4-BE49-F238E27FC236}">
                <a16:creationId xmlns:a16="http://schemas.microsoft.com/office/drawing/2014/main" id="{88978E96-988C-8D04-4EA1-BBC21FD3CA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45C65E8-1F4D-1A53-9193-8F1F522C8549}"/>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378814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79D614A-1FE3-AD5B-0177-890CB152024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E6213F5-49C8-FD62-D796-7FD802CCFA4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612847-6D75-D78A-D13F-C2C8E9B31BFD}"/>
              </a:ext>
            </a:extLst>
          </p:cNvPr>
          <p:cNvSpPr>
            <a:spLocks noGrp="1"/>
          </p:cNvSpPr>
          <p:nvPr>
            <p:ph type="dt" sz="half" idx="10"/>
          </p:nvPr>
        </p:nvSpPr>
        <p:spPr/>
        <p:txBody>
          <a:bodyPr/>
          <a:lstStyle/>
          <a:p>
            <a:fld id="{8F92B9AC-D4D6-447F-86D0-3AA45D164530}" type="datetime1">
              <a:rPr lang="it-IT" smtClean="0"/>
              <a:t>05/06/26</a:t>
            </a:fld>
            <a:endParaRPr lang="it-IT"/>
          </a:p>
        </p:txBody>
      </p:sp>
      <p:sp>
        <p:nvSpPr>
          <p:cNvPr id="5" name="Segnaposto piè di pagina 4">
            <a:extLst>
              <a:ext uri="{FF2B5EF4-FFF2-40B4-BE49-F238E27FC236}">
                <a16:creationId xmlns:a16="http://schemas.microsoft.com/office/drawing/2014/main" id="{F482DB54-D497-CE53-50F6-A29EAC6F69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E0EEE12-8528-F920-09FF-01FB8E26C8C8}"/>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1885667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txBody>
          <a:bodyPr/>
          <a:lstStyle/>
          <a:p>
            <a:endParaRPr lang="en-GB" sz="2400"/>
          </a:p>
        </p:txBody>
      </p:sp>
      <p:sp>
        <p:nvSpPr>
          <p:cNvPr id="3" name="Shape 1"/>
          <p:cNvSpPr/>
          <p:nvPr/>
        </p:nvSpPr>
        <p:spPr>
          <a:xfrm>
            <a:off x="0" y="0"/>
            <a:ext cx="12192000" cy="6858000"/>
          </a:xfrm>
          <a:prstGeom prst="rect">
            <a:avLst/>
          </a:prstGeom>
          <a:solidFill>
            <a:srgbClr val="FFFFFF"/>
          </a:solidFill>
          <a:ln/>
        </p:spPr>
        <p:txBody>
          <a:bodyPr/>
          <a:lstStyle/>
          <a:p>
            <a:endParaRPr lang="en-GB" sz="2400"/>
          </a:p>
        </p:txBody>
      </p:sp>
    </p:spTree>
    <p:extLst>
      <p:ext uri="{BB962C8B-B14F-4D97-AF65-F5344CB8AC3E}">
        <p14:creationId xmlns:p14="http://schemas.microsoft.com/office/powerpoint/2010/main" val="3134873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txBody>
          <a:bodyPr/>
          <a:lstStyle/>
          <a:p>
            <a:endParaRPr lang="en-GB"/>
          </a:p>
        </p:txBody>
      </p:sp>
      <p:sp>
        <p:nvSpPr>
          <p:cNvPr id="3" name="Shape 1"/>
          <p:cNvSpPr/>
          <p:nvPr/>
        </p:nvSpPr>
        <p:spPr>
          <a:xfrm>
            <a:off x="0" y="0"/>
            <a:ext cx="12192000" cy="6858000"/>
          </a:xfrm>
          <a:prstGeom prst="rect">
            <a:avLst/>
          </a:prstGeom>
          <a:solidFill>
            <a:srgbClr val="FFFFFF"/>
          </a:solidFill>
          <a:ln/>
        </p:spPr>
        <p:txBody>
          <a:bodyPr/>
          <a:lstStyle/>
          <a:p>
            <a:endParaRPr lang="en-GB"/>
          </a:p>
        </p:txBody>
      </p:sp>
    </p:spTree>
    <p:extLst>
      <p:ext uri="{BB962C8B-B14F-4D97-AF65-F5344CB8AC3E}">
        <p14:creationId xmlns:p14="http://schemas.microsoft.com/office/powerpoint/2010/main" val="3484373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5AE94-8DA4-FCCF-B8D0-022F57985D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3AA1C95-B01D-E5BF-2E81-C1BD0C71C78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36BDDD-07D3-4727-6DC5-76D34D5518CC}"/>
              </a:ext>
            </a:extLst>
          </p:cNvPr>
          <p:cNvSpPr>
            <a:spLocks noGrp="1"/>
          </p:cNvSpPr>
          <p:nvPr>
            <p:ph type="dt" sz="half" idx="10"/>
          </p:nvPr>
        </p:nvSpPr>
        <p:spPr/>
        <p:txBody>
          <a:bodyPr/>
          <a:lstStyle/>
          <a:p>
            <a:fld id="{B54C4994-D280-4611-9977-D3306686311A}" type="datetime1">
              <a:rPr lang="it-IT" smtClean="0"/>
              <a:t>05/06/26</a:t>
            </a:fld>
            <a:endParaRPr lang="it-IT"/>
          </a:p>
        </p:txBody>
      </p:sp>
      <p:sp>
        <p:nvSpPr>
          <p:cNvPr id="5" name="Segnaposto piè di pagina 4">
            <a:extLst>
              <a:ext uri="{FF2B5EF4-FFF2-40B4-BE49-F238E27FC236}">
                <a16:creationId xmlns:a16="http://schemas.microsoft.com/office/drawing/2014/main" id="{A245C51A-0244-21C4-EDD9-470A5C7758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E50240-FCAD-2C74-F4E3-499D8EA0DA0F}"/>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72562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B2C9E-A7C1-1F40-D2FF-4C5D817DA7D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F65F3D-D01F-04CA-A080-AFD1930206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A0DD394-6E5B-4FD5-D4A8-5BF006B8D5E7}"/>
              </a:ext>
            </a:extLst>
          </p:cNvPr>
          <p:cNvSpPr>
            <a:spLocks noGrp="1"/>
          </p:cNvSpPr>
          <p:nvPr>
            <p:ph type="dt" sz="half" idx="10"/>
          </p:nvPr>
        </p:nvSpPr>
        <p:spPr/>
        <p:txBody>
          <a:bodyPr/>
          <a:lstStyle/>
          <a:p>
            <a:fld id="{528B2AA3-EBCF-4189-87A5-B3859F0C7758}" type="datetime1">
              <a:rPr lang="it-IT" smtClean="0"/>
              <a:t>05/06/26</a:t>
            </a:fld>
            <a:endParaRPr lang="it-IT"/>
          </a:p>
        </p:txBody>
      </p:sp>
      <p:sp>
        <p:nvSpPr>
          <p:cNvPr id="5" name="Segnaposto piè di pagina 4">
            <a:extLst>
              <a:ext uri="{FF2B5EF4-FFF2-40B4-BE49-F238E27FC236}">
                <a16:creationId xmlns:a16="http://schemas.microsoft.com/office/drawing/2014/main" id="{A01E9528-AE2F-803A-E255-7391A18190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841274-3D7E-B1A1-8A01-EF35BEE02B8A}"/>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69539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A33CB4-4F12-7C48-D8E2-A74D21A62F4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6CC6FC9-E254-497A-39C4-BCBDBCA3558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1ED37D1-A135-595C-AED8-854ABA427A5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12272B8-E0DF-34FD-275B-37E9A469CA2B}"/>
              </a:ext>
            </a:extLst>
          </p:cNvPr>
          <p:cNvSpPr>
            <a:spLocks noGrp="1"/>
          </p:cNvSpPr>
          <p:nvPr>
            <p:ph type="dt" sz="half" idx="10"/>
          </p:nvPr>
        </p:nvSpPr>
        <p:spPr/>
        <p:txBody>
          <a:bodyPr/>
          <a:lstStyle/>
          <a:p>
            <a:fld id="{F2C4C514-861F-4852-B77A-A6C2AA4988B0}" type="datetime1">
              <a:rPr lang="it-IT" smtClean="0"/>
              <a:t>05/06/26</a:t>
            </a:fld>
            <a:endParaRPr lang="it-IT"/>
          </a:p>
        </p:txBody>
      </p:sp>
      <p:sp>
        <p:nvSpPr>
          <p:cNvPr id="6" name="Segnaposto piè di pagina 5">
            <a:extLst>
              <a:ext uri="{FF2B5EF4-FFF2-40B4-BE49-F238E27FC236}">
                <a16:creationId xmlns:a16="http://schemas.microsoft.com/office/drawing/2014/main" id="{CAFC3881-BAC5-B0F6-AF80-CF6CA876A40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9D07F6-E4A2-1676-4B94-5B6E2DB9D164}"/>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137397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0B70E3-BA4F-7184-7E31-655B594B8EF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2B81996-1CD7-5BC5-EB2C-9D408BD995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FD58BD4-939C-6A97-87DE-BD196E6CB23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AF1BE9D-9710-01AA-C621-DBF47238C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EDBC287-4E32-4FA1-3460-49D2EAA16CD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73E2B32-B739-B1A3-DDCE-7023830D3E51}"/>
              </a:ext>
            </a:extLst>
          </p:cNvPr>
          <p:cNvSpPr>
            <a:spLocks noGrp="1"/>
          </p:cNvSpPr>
          <p:nvPr>
            <p:ph type="dt" sz="half" idx="10"/>
          </p:nvPr>
        </p:nvSpPr>
        <p:spPr/>
        <p:txBody>
          <a:bodyPr/>
          <a:lstStyle/>
          <a:p>
            <a:fld id="{3289022A-B80C-4862-A36B-C955590D9AD9}" type="datetime1">
              <a:rPr lang="it-IT" smtClean="0"/>
              <a:t>05/06/26</a:t>
            </a:fld>
            <a:endParaRPr lang="it-IT"/>
          </a:p>
        </p:txBody>
      </p:sp>
      <p:sp>
        <p:nvSpPr>
          <p:cNvPr id="8" name="Segnaposto piè di pagina 7">
            <a:extLst>
              <a:ext uri="{FF2B5EF4-FFF2-40B4-BE49-F238E27FC236}">
                <a16:creationId xmlns:a16="http://schemas.microsoft.com/office/drawing/2014/main" id="{30E5BB90-F1AE-CE8A-05B2-5FC333275DB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2B718F8-675B-8464-2D8F-5A6D91A642FC}"/>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3765369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7FDA4D-2376-A3B8-984E-B021D203605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8B89CD2-45E8-B338-6621-5B76BD1648AC}"/>
              </a:ext>
            </a:extLst>
          </p:cNvPr>
          <p:cNvSpPr>
            <a:spLocks noGrp="1"/>
          </p:cNvSpPr>
          <p:nvPr>
            <p:ph type="dt" sz="half" idx="10"/>
          </p:nvPr>
        </p:nvSpPr>
        <p:spPr/>
        <p:txBody>
          <a:bodyPr/>
          <a:lstStyle/>
          <a:p>
            <a:fld id="{94B5BB06-A5FF-43B1-8D0F-7AAECB4265FC}" type="datetime1">
              <a:rPr lang="it-IT" smtClean="0"/>
              <a:t>05/06/26</a:t>
            </a:fld>
            <a:endParaRPr lang="it-IT"/>
          </a:p>
        </p:txBody>
      </p:sp>
      <p:sp>
        <p:nvSpPr>
          <p:cNvPr id="4" name="Segnaposto piè di pagina 3">
            <a:extLst>
              <a:ext uri="{FF2B5EF4-FFF2-40B4-BE49-F238E27FC236}">
                <a16:creationId xmlns:a16="http://schemas.microsoft.com/office/drawing/2014/main" id="{B62B351C-6C78-54FD-11AB-ECEEDE0F562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D984009-6293-2696-8D36-19FE83B7AD50}"/>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3197178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96F198B-0BA4-DDDD-1AB1-6AF36365E71B}"/>
              </a:ext>
            </a:extLst>
          </p:cNvPr>
          <p:cNvSpPr>
            <a:spLocks noGrp="1"/>
          </p:cNvSpPr>
          <p:nvPr>
            <p:ph type="dt" sz="half" idx="10"/>
          </p:nvPr>
        </p:nvSpPr>
        <p:spPr/>
        <p:txBody>
          <a:bodyPr/>
          <a:lstStyle/>
          <a:p>
            <a:fld id="{1ED4712F-1E65-4BA2-B1D5-641F5BC76ECE}" type="datetime1">
              <a:rPr lang="it-IT" smtClean="0"/>
              <a:t>05/06/26</a:t>
            </a:fld>
            <a:endParaRPr lang="it-IT"/>
          </a:p>
        </p:txBody>
      </p:sp>
      <p:sp>
        <p:nvSpPr>
          <p:cNvPr id="3" name="Segnaposto piè di pagina 2">
            <a:extLst>
              <a:ext uri="{FF2B5EF4-FFF2-40B4-BE49-F238E27FC236}">
                <a16:creationId xmlns:a16="http://schemas.microsoft.com/office/drawing/2014/main" id="{CE2C12D9-5B21-706C-5CA9-1469E963158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10439A2-EC2A-D0DD-4121-179D6FBDD2F5}"/>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2486609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343025-0C38-A41F-0FDA-EE760AC4E79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2B7579B-3328-71FC-ECD2-26AA57EBF9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02F00B9-3E18-C13A-5169-6ECD7DF945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5F8A7DF-8A20-4C2E-8ABE-F317C199FD5C}"/>
              </a:ext>
            </a:extLst>
          </p:cNvPr>
          <p:cNvSpPr>
            <a:spLocks noGrp="1"/>
          </p:cNvSpPr>
          <p:nvPr>
            <p:ph type="dt" sz="half" idx="10"/>
          </p:nvPr>
        </p:nvSpPr>
        <p:spPr/>
        <p:txBody>
          <a:bodyPr/>
          <a:lstStyle/>
          <a:p>
            <a:fld id="{F1A63883-72AB-41E7-83EB-0E44C074DB59}" type="datetime1">
              <a:rPr lang="it-IT" smtClean="0"/>
              <a:t>05/06/26</a:t>
            </a:fld>
            <a:endParaRPr lang="it-IT"/>
          </a:p>
        </p:txBody>
      </p:sp>
      <p:sp>
        <p:nvSpPr>
          <p:cNvPr id="6" name="Segnaposto piè di pagina 5">
            <a:extLst>
              <a:ext uri="{FF2B5EF4-FFF2-40B4-BE49-F238E27FC236}">
                <a16:creationId xmlns:a16="http://schemas.microsoft.com/office/drawing/2014/main" id="{EB71CA86-8422-D62D-781F-AE095160DE8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F3EE476-5956-9AD2-32AE-E7309011C3E9}"/>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2070973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535681-82A3-960B-221F-597EEC39BA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ABF8119-3ED0-AE90-BC21-E89947D520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C60008-14C7-2AC2-D867-30B43C293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716886-FDF8-79EE-7892-007751CBFC3E}"/>
              </a:ext>
            </a:extLst>
          </p:cNvPr>
          <p:cNvSpPr>
            <a:spLocks noGrp="1"/>
          </p:cNvSpPr>
          <p:nvPr>
            <p:ph type="dt" sz="half" idx="10"/>
          </p:nvPr>
        </p:nvSpPr>
        <p:spPr/>
        <p:txBody>
          <a:bodyPr/>
          <a:lstStyle/>
          <a:p>
            <a:fld id="{61687B91-4911-4F02-B0BC-1CFC23DF91E0}" type="datetime1">
              <a:rPr lang="it-IT" smtClean="0"/>
              <a:t>05/06/26</a:t>
            </a:fld>
            <a:endParaRPr lang="it-IT"/>
          </a:p>
        </p:txBody>
      </p:sp>
      <p:sp>
        <p:nvSpPr>
          <p:cNvPr id="6" name="Segnaposto piè di pagina 5">
            <a:extLst>
              <a:ext uri="{FF2B5EF4-FFF2-40B4-BE49-F238E27FC236}">
                <a16:creationId xmlns:a16="http://schemas.microsoft.com/office/drawing/2014/main" id="{AD9D5E63-660E-2C3C-D6A7-59E25DCC25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4CF4405-BCD5-FA3E-A0AA-1543374DFE2D}"/>
              </a:ext>
            </a:extLst>
          </p:cNvPr>
          <p:cNvSpPr>
            <a:spLocks noGrp="1"/>
          </p:cNvSpPr>
          <p:nvPr>
            <p:ph type="sldNum" sz="quarter" idx="12"/>
          </p:nvPr>
        </p:nvSpPr>
        <p:spPr/>
        <p:txBody>
          <a:bodyPr/>
          <a:lstStyle/>
          <a:p>
            <a:fld id="{964AAFE0-649E-EF4A-9524-3EF9ED39C64B}" type="slidenum">
              <a:rPr lang="it-IT" smtClean="0"/>
              <a:t>‹Nº›</a:t>
            </a:fld>
            <a:endParaRPr lang="it-IT"/>
          </a:p>
        </p:txBody>
      </p:sp>
    </p:spTree>
    <p:extLst>
      <p:ext uri="{BB962C8B-B14F-4D97-AF65-F5344CB8AC3E}">
        <p14:creationId xmlns:p14="http://schemas.microsoft.com/office/powerpoint/2010/main" val="4292020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0DA3AB-0B66-5E57-3B28-991431DD0D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AA490F6-DA7A-BDD5-5128-5CAFEEC63A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0A8C6-D8E0-0A0C-1261-C9860DDAE5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F0665C-46AA-4EE1-A15F-963E50BE78B5}" type="datetime1">
              <a:rPr lang="it-IT" smtClean="0"/>
              <a:t>05/06/26</a:t>
            </a:fld>
            <a:endParaRPr lang="it-IT"/>
          </a:p>
        </p:txBody>
      </p:sp>
      <p:sp>
        <p:nvSpPr>
          <p:cNvPr id="5" name="Segnaposto piè di pagina 4">
            <a:extLst>
              <a:ext uri="{FF2B5EF4-FFF2-40B4-BE49-F238E27FC236}">
                <a16:creationId xmlns:a16="http://schemas.microsoft.com/office/drawing/2014/main" id="{8869D58F-F337-6684-330A-5663EC86E2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38EB177F-6676-3125-BF65-954ACD51D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AAFE0-649E-EF4A-9524-3EF9ED39C64B}" type="slidenum">
              <a:rPr lang="it-IT" smtClean="0"/>
              <a:t>‹Nº›</a:t>
            </a:fld>
            <a:endParaRPr lang="it-IT"/>
          </a:p>
        </p:txBody>
      </p:sp>
    </p:spTree>
    <p:extLst>
      <p:ext uri="{BB962C8B-B14F-4D97-AF65-F5344CB8AC3E}">
        <p14:creationId xmlns:p14="http://schemas.microsoft.com/office/powerpoint/2010/main" val="3310272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svg"/><Relationship Id="rId4" Type="http://schemas.openxmlformats.org/officeDocument/2006/relationships/image" Target="../media/image18.png"/><Relationship Id="rId9"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image" Target="../media/image28.sv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1.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8AD3F9-CDE0-42DB-9319-BE3E1184B631}"/>
              </a:ext>
            </a:extLst>
          </p:cNvPr>
          <p:cNvSpPr>
            <a:spLocks noGrp="1"/>
          </p:cNvSpPr>
          <p:nvPr>
            <p:ph type="ctrTitle"/>
          </p:nvPr>
        </p:nvSpPr>
        <p:spPr>
          <a:xfrm>
            <a:off x="415510" y="2540196"/>
            <a:ext cx="8313942" cy="1453360"/>
          </a:xfrm>
        </p:spPr>
        <p:txBody>
          <a:bodyPr>
            <a:noAutofit/>
          </a:bodyPr>
          <a:lstStyle/>
          <a:p>
            <a:pPr algn="l"/>
            <a:r>
              <a:rPr lang="en-US" sz="3600" b="1" dirty="0">
                <a:solidFill>
                  <a:schemeClr val="accent1"/>
                </a:solidFill>
                <a:latin typeface="Cambria" panose="02040503050406030204" pitchFamily="18" charset="0"/>
                <a:ea typeface="Cambria" panose="02040503050406030204" pitchFamily="18" charset="0"/>
                <a:cs typeface="Aharoni" panose="02010803020104030203" pitchFamily="2" charset="-79"/>
              </a:rPr>
              <a:t>Beyond Transparency: Understanding Consumer Adoption of Blockchain-Traceable Wines</a:t>
            </a:r>
          </a:p>
        </p:txBody>
      </p:sp>
      <p:sp>
        <p:nvSpPr>
          <p:cNvPr id="3" name="Sottotitolo 2">
            <a:extLst>
              <a:ext uri="{FF2B5EF4-FFF2-40B4-BE49-F238E27FC236}">
                <a16:creationId xmlns:a16="http://schemas.microsoft.com/office/drawing/2014/main" id="{0195FB94-1295-8ABC-4F8A-3D49A5DFEFAD}"/>
              </a:ext>
            </a:extLst>
          </p:cNvPr>
          <p:cNvSpPr>
            <a:spLocks noGrp="1"/>
          </p:cNvSpPr>
          <p:nvPr>
            <p:ph type="subTitle" idx="1"/>
          </p:nvPr>
        </p:nvSpPr>
        <p:spPr>
          <a:xfrm>
            <a:off x="415510" y="5074443"/>
            <a:ext cx="9144000" cy="1229914"/>
          </a:xfrm>
        </p:spPr>
        <p:txBody>
          <a:bodyPr>
            <a:normAutofit fontScale="92500" lnSpcReduction="20000"/>
          </a:bodyPr>
          <a:lstStyle/>
          <a:p>
            <a:pPr algn="l"/>
            <a:r>
              <a:rPr lang="en-US" b="1" dirty="0">
                <a:solidFill>
                  <a:schemeClr val="accent1"/>
                </a:solidFill>
                <a:latin typeface="Cambria" panose="02040503050406030204" pitchFamily="18" charset="0"/>
                <a:ea typeface="Cambria" panose="02040503050406030204" pitchFamily="18" charset="0"/>
                <a:cs typeface="Arial" panose="020B0604020202020204" pitchFamily="34" charset="0"/>
              </a:rPr>
              <a:t>Antonino Galati, </a:t>
            </a:r>
            <a:r>
              <a:rPr lang="en-US" b="1" dirty="0" err="1">
                <a:solidFill>
                  <a:schemeClr val="accent1"/>
                </a:solidFill>
                <a:latin typeface="Cambria" panose="02040503050406030204" pitchFamily="18" charset="0"/>
                <a:ea typeface="Cambria" panose="02040503050406030204" pitchFamily="18" charset="0"/>
                <a:cs typeface="Arial" panose="020B0604020202020204" pitchFamily="34" charset="0"/>
              </a:rPr>
              <a:t>Mariantonietta</a:t>
            </a:r>
            <a:r>
              <a:rPr lang="en-US" b="1" dirty="0">
                <a:solidFill>
                  <a:schemeClr val="accent1"/>
                </a:solidFill>
                <a:latin typeface="Cambria" panose="02040503050406030204" pitchFamily="18" charset="0"/>
                <a:ea typeface="Cambria" panose="02040503050406030204" pitchFamily="18" charset="0"/>
                <a:cs typeface="Arial" panose="020B0604020202020204" pitchFamily="34" charset="0"/>
              </a:rPr>
              <a:t> Fiore, Maria Crescimanno, Emanuele Schimmenti, Nino </a:t>
            </a:r>
            <a:r>
              <a:rPr lang="en-US" b="1" dirty="0" err="1">
                <a:solidFill>
                  <a:schemeClr val="accent1"/>
                </a:solidFill>
                <a:latin typeface="Cambria" panose="02040503050406030204" pitchFamily="18" charset="0"/>
                <a:ea typeface="Cambria" panose="02040503050406030204" pitchFamily="18" charset="0"/>
                <a:cs typeface="Arial" panose="020B0604020202020204" pitchFamily="34" charset="0"/>
              </a:rPr>
              <a:t>Adamashvili</a:t>
            </a:r>
            <a:r>
              <a:rPr lang="en-US" b="1" dirty="0">
                <a:solidFill>
                  <a:schemeClr val="accent1"/>
                </a:solidFill>
                <a:latin typeface="Cambria" panose="02040503050406030204" pitchFamily="18" charset="0"/>
                <a:ea typeface="Cambria" panose="02040503050406030204" pitchFamily="18" charset="0"/>
                <a:cs typeface="Arial" panose="020B0604020202020204" pitchFamily="34" charset="0"/>
              </a:rPr>
              <a:t> and Angel Peiro-Signes </a:t>
            </a:r>
          </a:p>
          <a:p>
            <a:pPr algn="l"/>
            <a:r>
              <a:rPr lang="en-US" sz="1800" dirty="0" err="1">
                <a:solidFill>
                  <a:srgbClr val="3C3744"/>
                </a:solidFill>
                <a:latin typeface="Cambria" panose="02040503050406030204" pitchFamily="18" charset="0"/>
                <a:ea typeface="Cambria" panose="02040503050406030204" pitchFamily="18" charset="0"/>
                <a:cs typeface="Arial" panose="020B0604020202020204" pitchFamily="34" charset="0"/>
              </a:rPr>
              <a:t>Dipartimento</a:t>
            </a:r>
            <a:r>
              <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rPr>
              <a:t> di </a:t>
            </a:r>
            <a:r>
              <a:rPr lang="en-US" sz="1800" dirty="0" err="1">
                <a:solidFill>
                  <a:srgbClr val="3C3744"/>
                </a:solidFill>
                <a:latin typeface="Cambria" panose="02040503050406030204" pitchFamily="18" charset="0"/>
                <a:ea typeface="Cambria" panose="02040503050406030204" pitchFamily="18" charset="0"/>
                <a:cs typeface="Arial" panose="020B0604020202020204" pitchFamily="34" charset="0"/>
              </a:rPr>
              <a:t>Scienze</a:t>
            </a:r>
            <a:r>
              <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rPr>
              <a:t> </a:t>
            </a:r>
            <a:r>
              <a:rPr lang="en-US" sz="1800" dirty="0" err="1">
                <a:solidFill>
                  <a:srgbClr val="3C3744"/>
                </a:solidFill>
                <a:latin typeface="Cambria" panose="02040503050406030204" pitchFamily="18" charset="0"/>
                <a:ea typeface="Cambria" panose="02040503050406030204" pitchFamily="18" charset="0"/>
                <a:cs typeface="Arial" panose="020B0604020202020204" pitchFamily="34" charset="0"/>
              </a:rPr>
              <a:t>Agrarie</a:t>
            </a:r>
            <a:r>
              <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rPr>
              <a:t>, </a:t>
            </a:r>
            <a:r>
              <a:rPr lang="en-US" sz="1800" dirty="0" err="1">
                <a:solidFill>
                  <a:srgbClr val="3C3744"/>
                </a:solidFill>
                <a:latin typeface="Cambria" panose="02040503050406030204" pitchFamily="18" charset="0"/>
                <a:ea typeface="Cambria" panose="02040503050406030204" pitchFamily="18" charset="0"/>
                <a:cs typeface="Arial" panose="020B0604020202020204" pitchFamily="34" charset="0"/>
              </a:rPr>
              <a:t>Alimentari</a:t>
            </a:r>
            <a:r>
              <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rPr>
              <a:t> e </a:t>
            </a:r>
            <a:r>
              <a:rPr lang="en-US" sz="1800" dirty="0" err="1">
                <a:solidFill>
                  <a:srgbClr val="3C3744"/>
                </a:solidFill>
                <a:latin typeface="Cambria" panose="02040503050406030204" pitchFamily="18" charset="0"/>
                <a:ea typeface="Cambria" panose="02040503050406030204" pitchFamily="18" charset="0"/>
                <a:cs typeface="Arial" panose="020B0604020202020204" pitchFamily="34" charset="0"/>
              </a:rPr>
              <a:t>Forestali</a:t>
            </a:r>
            <a:endPar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endParaRPr>
          </a:p>
          <a:p>
            <a:pPr algn="l"/>
            <a:r>
              <a:rPr lang="en-US" sz="1800" dirty="0">
                <a:solidFill>
                  <a:srgbClr val="3C3744"/>
                </a:solidFill>
                <a:latin typeface="Cambria" panose="02040503050406030204" pitchFamily="18" charset="0"/>
                <a:ea typeface="Cambria" panose="02040503050406030204" pitchFamily="18" charset="0"/>
                <a:cs typeface="Arial" panose="020B0604020202020204" pitchFamily="34" charset="0"/>
              </a:rPr>
              <a:t>Università degli Studi di Palermo …..</a:t>
            </a:r>
          </a:p>
        </p:txBody>
      </p:sp>
      <p:pic>
        <p:nvPicPr>
          <p:cNvPr id="4" name="Picture 2" descr="Identità e Logo di Ateneo | Università degli Studi di Palermo">
            <a:extLst>
              <a:ext uri="{FF2B5EF4-FFF2-40B4-BE49-F238E27FC236}">
                <a16:creationId xmlns:a16="http://schemas.microsoft.com/office/drawing/2014/main" id="{80802B7F-0EC4-3B8D-1CB7-C27A89B491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024" t="13412" r="22710" b="14872"/>
          <a:stretch/>
        </p:blipFill>
        <p:spPr bwMode="auto">
          <a:xfrm>
            <a:off x="415510" y="432832"/>
            <a:ext cx="2160804" cy="8944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Free blockchain block chain networking vector">
            <a:extLst>
              <a:ext uri="{FF2B5EF4-FFF2-40B4-BE49-F238E27FC236}">
                <a16:creationId xmlns:a16="http://schemas.microsoft.com/office/drawing/2014/main" id="{8E820575-EB45-B709-A45A-910070A96A65}"/>
              </a:ext>
            </a:extLst>
          </p:cNvPr>
          <p:cNvPicPr>
            <a:picLocks noChangeAspect="1" noChangeArrowheads="1"/>
          </p:cNvPicPr>
          <p:nvPr/>
        </p:nvPicPr>
        <p:blipFill rotWithShape="1">
          <a:blip r:embed="rId3">
            <a:duotone>
              <a:prstClr val="black"/>
              <a:schemeClr val="accent2">
                <a:tint val="45000"/>
                <a:satMod val="400000"/>
              </a:schemeClr>
            </a:duotone>
            <a:alphaModFix amt="70000"/>
            <a:extLst>
              <a:ext uri="{28A0092B-C50C-407E-A947-70E740481C1C}">
                <a14:useLocalDpi xmlns:a14="http://schemas.microsoft.com/office/drawing/2010/main" val="0"/>
              </a:ext>
            </a:extLst>
          </a:blip>
          <a:srcRect l="26863" r="40836"/>
          <a:stretch>
            <a:fillRect/>
          </a:stretch>
        </p:blipFill>
        <p:spPr bwMode="auto">
          <a:xfrm>
            <a:off x="8982916" y="0"/>
            <a:ext cx="320908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ttangolo 5"/>
          <p:cNvSpPr/>
          <p:nvPr/>
        </p:nvSpPr>
        <p:spPr>
          <a:xfrm>
            <a:off x="0" y="6533751"/>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egnaposto numero diapositiva 6">
            <a:extLst>
              <a:ext uri="{FF2B5EF4-FFF2-40B4-BE49-F238E27FC236}">
                <a16:creationId xmlns:a16="http://schemas.microsoft.com/office/drawing/2014/main" id="{1D2B0265-1987-1C19-9654-A055E1BD56E6}"/>
              </a:ext>
            </a:extLst>
          </p:cNvPr>
          <p:cNvSpPr>
            <a:spLocks noGrp="1"/>
          </p:cNvSpPr>
          <p:nvPr>
            <p:ph type="sldNum" sz="quarter" idx="12"/>
          </p:nvPr>
        </p:nvSpPr>
        <p:spPr/>
        <p:txBody>
          <a:bodyPr/>
          <a:lstStyle/>
          <a:p>
            <a:fld id="{964AAFE0-649E-EF4A-9524-3EF9ED39C64B}" type="slidenum">
              <a:rPr lang="en-US" smtClean="0"/>
              <a:t>1</a:t>
            </a:fld>
            <a:endParaRPr lang="en-US" dirty="0"/>
          </a:p>
        </p:txBody>
      </p:sp>
      <p:pic>
        <p:nvPicPr>
          <p:cNvPr id="9" name="Immagine 8">
            <a:extLst>
              <a:ext uri="{FF2B5EF4-FFF2-40B4-BE49-F238E27FC236}">
                <a16:creationId xmlns:a16="http://schemas.microsoft.com/office/drawing/2014/main" id="{B9CB5A43-337F-4B64-9110-BA31F20FF318}"/>
              </a:ext>
            </a:extLst>
          </p:cNvPr>
          <p:cNvPicPr>
            <a:picLocks noChangeAspect="1"/>
          </p:cNvPicPr>
          <p:nvPr/>
        </p:nvPicPr>
        <p:blipFill>
          <a:blip r:embed="rId4"/>
          <a:stretch>
            <a:fillRect/>
          </a:stretch>
        </p:blipFill>
        <p:spPr>
          <a:xfrm>
            <a:off x="2829778" y="168850"/>
            <a:ext cx="1422400" cy="1422400"/>
          </a:xfrm>
          <a:prstGeom prst="rect">
            <a:avLst/>
          </a:prstGeom>
        </p:spPr>
      </p:pic>
    </p:spTree>
    <p:extLst>
      <p:ext uri="{BB962C8B-B14F-4D97-AF65-F5344CB8AC3E}">
        <p14:creationId xmlns:p14="http://schemas.microsoft.com/office/powerpoint/2010/main" val="332641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BBA6338F-D59C-9A84-9563-9176C5B893DC}"/>
              </a:ext>
            </a:extLst>
          </p:cNvPr>
          <p:cNvPicPr>
            <a:picLocks noChangeAspect="1"/>
          </p:cNvPicPr>
          <p:nvPr/>
        </p:nvPicPr>
        <p:blipFill>
          <a:blip r:embed="rId3"/>
          <a:stretch>
            <a:fillRect/>
          </a:stretch>
        </p:blipFill>
        <p:spPr>
          <a:xfrm>
            <a:off x="0" y="5469"/>
            <a:ext cx="12192000" cy="6847062"/>
          </a:xfrm>
          <a:prstGeom prst="rect">
            <a:avLst/>
          </a:prstGeom>
        </p:spPr>
      </p:pic>
      <p:sp>
        <p:nvSpPr>
          <p:cNvPr id="9" name="CasellaDiTesto 8">
            <a:extLst>
              <a:ext uri="{FF2B5EF4-FFF2-40B4-BE49-F238E27FC236}">
                <a16:creationId xmlns:a16="http://schemas.microsoft.com/office/drawing/2014/main" id="{06732C82-0AFB-915F-6435-242CC4AC67AD}"/>
              </a:ext>
            </a:extLst>
          </p:cNvPr>
          <p:cNvSpPr txBox="1"/>
          <p:nvPr/>
        </p:nvSpPr>
        <p:spPr>
          <a:xfrm>
            <a:off x="338328" y="283230"/>
            <a:ext cx="8330184" cy="707886"/>
          </a:xfrm>
          <a:prstGeom prst="rect">
            <a:avLst/>
          </a:prstGeom>
          <a:noFill/>
        </p:spPr>
        <p:txBody>
          <a:bodyPr wrap="square" rtlCol="0">
            <a:spAutoFit/>
          </a:bodyPr>
          <a:lstStyle/>
          <a:p>
            <a:r>
              <a:rPr lang="it-IT" sz="4000" b="1" dirty="0">
                <a:solidFill>
                  <a:schemeClr val="accent1"/>
                </a:solidFill>
                <a:latin typeface="Cambria" panose="02040503050406030204" pitchFamily="18" charset="0"/>
                <a:ea typeface="Cambria" panose="02040503050406030204" pitchFamily="18" charset="0"/>
              </a:rPr>
              <a:t>Sample </a:t>
            </a:r>
            <a:r>
              <a:rPr lang="it-IT" sz="4000" b="1" dirty="0" err="1">
                <a:solidFill>
                  <a:schemeClr val="accent1"/>
                </a:solidFill>
                <a:latin typeface="Cambria" panose="02040503050406030204" pitchFamily="18" charset="0"/>
                <a:ea typeface="Cambria" panose="02040503050406030204" pitchFamily="18" charset="0"/>
              </a:rPr>
              <a:t>characteristics</a:t>
            </a:r>
            <a:endParaRPr lang="en-GB" sz="4000" b="1" dirty="0">
              <a:solidFill>
                <a:schemeClr val="accent1"/>
              </a:solidFill>
              <a:latin typeface="Cambria" panose="02040503050406030204" pitchFamily="18" charset="0"/>
              <a:ea typeface="Cambria" panose="02040503050406030204" pitchFamily="18" charset="0"/>
            </a:endParaRPr>
          </a:p>
        </p:txBody>
      </p:sp>
      <p:sp>
        <p:nvSpPr>
          <p:cNvPr id="10" name="Rettangolo con angoli arrotondati 9">
            <a:extLst>
              <a:ext uri="{FF2B5EF4-FFF2-40B4-BE49-F238E27FC236}">
                <a16:creationId xmlns:a16="http://schemas.microsoft.com/office/drawing/2014/main" id="{8674D593-B19A-98F3-7E77-8CD39379F4F9}"/>
              </a:ext>
            </a:extLst>
          </p:cNvPr>
          <p:cNvSpPr/>
          <p:nvPr/>
        </p:nvSpPr>
        <p:spPr>
          <a:xfrm>
            <a:off x="950976" y="1086463"/>
            <a:ext cx="1572768"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atin typeface="Cambria" panose="02040503050406030204" pitchFamily="18" charset="0"/>
                <a:ea typeface="Cambria" panose="02040503050406030204" pitchFamily="18" charset="0"/>
              </a:rPr>
              <a:t>   </a:t>
            </a:r>
            <a:r>
              <a:rPr lang="it-IT" b="1" dirty="0">
                <a:solidFill>
                  <a:srgbClr val="3C3744"/>
                </a:solidFill>
                <a:latin typeface="Cambria" panose="02040503050406030204" pitchFamily="18" charset="0"/>
                <a:ea typeface="Cambria" panose="02040503050406030204" pitchFamily="18" charset="0"/>
              </a:rPr>
              <a:t>Gender</a:t>
            </a:r>
            <a:endParaRPr lang="en-GB" b="1" dirty="0">
              <a:solidFill>
                <a:srgbClr val="3C3744"/>
              </a:solidFill>
              <a:latin typeface="Cambria" panose="02040503050406030204" pitchFamily="18" charset="0"/>
              <a:ea typeface="Cambria" panose="02040503050406030204" pitchFamily="18" charset="0"/>
            </a:endParaRPr>
          </a:p>
        </p:txBody>
      </p:sp>
      <p:pic>
        <p:nvPicPr>
          <p:cNvPr id="12" name="Immagine 11">
            <a:extLst>
              <a:ext uri="{FF2B5EF4-FFF2-40B4-BE49-F238E27FC236}">
                <a16:creationId xmlns:a16="http://schemas.microsoft.com/office/drawing/2014/main" id="{F7B5D89F-12F7-4CB3-D6C5-EB9462E157C5}"/>
              </a:ext>
            </a:extLst>
          </p:cNvPr>
          <p:cNvPicPr>
            <a:picLocks noChangeAspect="1"/>
          </p:cNvPicPr>
          <p:nvPr/>
        </p:nvPicPr>
        <p:blipFill>
          <a:blip r:embed="rId4"/>
          <a:stretch/>
        </p:blipFill>
        <p:spPr>
          <a:xfrm>
            <a:off x="1078993" y="1123701"/>
            <a:ext cx="346328" cy="320386"/>
          </a:xfrm>
          <a:prstGeom prst="rect">
            <a:avLst/>
          </a:prstGeom>
        </p:spPr>
      </p:pic>
      <p:sp>
        <p:nvSpPr>
          <p:cNvPr id="13" name="Rettangolo con angoli arrotondati 12">
            <a:extLst>
              <a:ext uri="{FF2B5EF4-FFF2-40B4-BE49-F238E27FC236}">
                <a16:creationId xmlns:a16="http://schemas.microsoft.com/office/drawing/2014/main" id="{6DBC3EB7-0D87-1950-1BE9-D39C64FB2FFA}"/>
              </a:ext>
            </a:extLst>
          </p:cNvPr>
          <p:cNvSpPr/>
          <p:nvPr/>
        </p:nvSpPr>
        <p:spPr>
          <a:xfrm>
            <a:off x="3874008" y="1086462"/>
            <a:ext cx="1572768"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latin typeface="Cambria" panose="02040503050406030204" pitchFamily="18" charset="0"/>
                <a:ea typeface="Cambria" panose="02040503050406030204" pitchFamily="18" charset="0"/>
              </a:rPr>
              <a:t>  </a:t>
            </a:r>
            <a:r>
              <a:rPr lang="it-IT" b="1" dirty="0">
                <a:latin typeface="Cambria" panose="02040503050406030204" pitchFamily="18" charset="0"/>
                <a:ea typeface="Cambria" panose="02040503050406030204" pitchFamily="18" charset="0"/>
              </a:rPr>
              <a:t> </a:t>
            </a:r>
            <a:r>
              <a:rPr lang="it-IT" b="1" dirty="0">
                <a:solidFill>
                  <a:srgbClr val="3C3744"/>
                </a:solidFill>
                <a:latin typeface="Cambria" panose="02040503050406030204" pitchFamily="18" charset="0"/>
                <a:ea typeface="Cambria" panose="02040503050406030204" pitchFamily="18" charset="0"/>
              </a:rPr>
              <a:t>Age</a:t>
            </a:r>
            <a:endParaRPr lang="en-GB" b="1" dirty="0">
              <a:solidFill>
                <a:srgbClr val="3C3744"/>
              </a:solidFill>
              <a:latin typeface="Cambria" panose="02040503050406030204" pitchFamily="18" charset="0"/>
              <a:ea typeface="Cambria" panose="02040503050406030204" pitchFamily="18" charset="0"/>
            </a:endParaRPr>
          </a:p>
        </p:txBody>
      </p:sp>
      <p:pic>
        <p:nvPicPr>
          <p:cNvPr id="15" name="Elemento grafico 14" descr="Calendario giornaliero con riempimento a tinta unita">
            <a:extLst>
              <a:ext uri="{FF2B5EF4-FFF2-40B4-BE49-F238E27FC236}">
                <a16:creationId xmlns:a16="http://schemas.microsoft.com/office/drawing/2014/main" id="{9948EE60-A310-6464-2D73-2EAD8FBC78F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14216" y="1121687"/>
            <a:ext cx="322400" cy="322400"/>
          </a:xfrm>
          <a:prstGeom prst="rect">
            <a:avLst/>
          </a:prstGeom>
        </p:spPr>
      </p:pic>
      <p:sp>
        <p:nvSpPr>
          <p:cNvPr id="16" name="Rettangolo con angoli arrotondati 15">
            <a:extLst>
              <a:ext uri="{FF2B5EF4-FFF2-40B4-BE49-F238E27FC236}">
                <a16:creationId xmlns:a16="http://schemas.microsoft.com/office/drawing/2014/main" id="{D8104648-4A88-3768-274B-E1979077D1C4}"/>
              </a:ext>
            </a:extLst>
          </p:cNvPr>
          <p:cNvSpPr/>
          <p:nvPr/>
        </p:nvSpPr>
        <p:spPr>
          <a:xfrm>
            <a:off x="6571488" y="1086462"/>
            <a:ext cx="1572768"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Region</a:t>
            </a:r>
            <a:endParaRPr lang="en-GB" b="1" dirty="0">
              <a:solidFill>
                <a:srgbClr val="3C3744"/>
              </a:solidFill>
              <a:latin typeface="Cambria" panose="02040503050406030204" pitchFamily="18" charset="0"/>
              <a:ea typeface="Cambria" panose="02040503050406030204" pitchFamily="18" charset="0"/>
            </a:endParaRPr>
          </a:p>
        </p:txBody>
      </p:sp>
      <p:pic>
        <p:nvPicPr>
          <p:cNvPr id="18" name="Immagine 17">
            <a:extLst>
              <a:ext uri="{FF2B5EF4-FFF2-40B4-BE49-F238E27FC236}">
                <a16:creationId xmlns:a16="http://schemas.microsoft.com/office/drawing/2014/main" id="{B55A0F98-B7CB-B214-25F4-C59DBC9CC293}"/>
              </a:ext>
            </a:extLst>
          </p:cNvPr>
          <p:cNvPicPr>
            <a:picLocks noChangeAspect="1"/>
          </p:cNvPicPr>
          <p:nvPr/>
        </p:nvPicPr>
        <p:blipFill>
          <a:blip r:embed="rId6"/>
          <a:stretch/>
        </p:blipFill>
        <p:spPr>
          <a:xfrm>
            <a:off x="6641592" y="1123851"/>
            <a:ext cx="310896" cy="320236"/>
          </a:xfrm>
          <a:prstGeom prst="rect">
            <a:avLst/>
          </a:prstGeom>
        </p:spPr>
      </p:pic>
      <p:sp>
        <p:nvSpPr>
          <p:cNvPr id="19" name="Rettangolo con angoli arrotondati 18">
            <a:extLst>
              <a:ext uri="{FF2B5EF4-FFF2-40B4-BE49-F238E27FC236}">
                <a16:creationId xmlns:a16="http://schemas.microsoft.com/office/drawing/2014/main" id="{B6D80BBA-F6F6-B848-855E-36E7C2D6F739}"/>
              </a:ext>
            </a:extLst>
          </p:cNvPr>
          <p:cNvSpPr/>
          <p:nvPr/>
        </p:nvSpPr>
        <p:spPr>
          <a:xfrm>
            <a:off x="8930640" y="1084788"/>
            <a:ext cx="2737104"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3C3744"/>
                </a:solidFill>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Marital</a:t>
            </a:r>
            <a:r>
              <a:rPr lang="it-IT" b="1" dirty="0">
                <a:solidFill>
                  <a:srgbClr val="3C3744"/>
                </a:solidFill>
                <a:latin typeface="Cambria" panose="02040503050406030204" pitchFamily="18" charset="0"/>
                <a:ea typeface="Cambria" panose="02040503050406030204" pitchFamily="18" charset="0"/>
              </a:rPr>
              <a:t> status</a:t>
            </a:r>
            <a:endParaRPr lang="en-GB" b="1" dirty="0">
              <a:solidFill>
                <a:srgbClr val="3C3744"/>
              </a:solidFill>
              <a:latin typeface="Cambria" panose="02040503050406030204" pitchFamily="18" charset="0"/>
              <a:ea typeface="Cambria" panose="02040503050406030204" pitchFamily="18" charset="0"/>
            </a:endParaRPr>
          </a:p>
        </p:txBody>
      </p:sp>
      <p:pic>
        <p:nvPicPr>
          <p:cNvPr id="21" name="Elemento grafico 20" descr="Due donne con riempimento a tinta unita">
            <a:extLst>
              <a:ext uri="{FF2B5EF4-FFF2-40B4-BE49-F238E27FC236}">
                <a16:creationId xmlns:a16="http://schemas.microsoft.com/office/drawing/2014/main" id="{F05EAA39-5861-0FF1-C142-44ECE2D19FE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91600" y="1121687"/>
            <a:ext cx="329184" cy="329184"/>
          </a:xfrm>
          <a:prstGeom prst="rect">
            <a:avLst/>
          </a:prstGeom>
        </p:spPr>
      </p:pic>
      <p:sp>
        <p:nvSpPr>
          <p:cNvPr id="22" name="Rettangolo con angoli arrotondati 21">
            <a:extLst>
              <a:ext uri="{FF2B5EF4-FFF2-40B4-BE49-F238E27FC236}">
                <a16:creationId xmlns:a16="http://schemas.microsoft.com/office/drawing/2014/main" id="{E9B485A5-F465-1C0C-8D90-22415D463385}"/>
              </a:ext>
            </a:extLst>
          </p:cNvPr>
          <p:cNvSpPr/>
          <p:nvPr/>
        </p:nvSpPr>
        <p:spPr>
          <a:xfrm>
            <a:off x="1612392" y="3881476"/>
            <a:ext cx="1978152"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Education</a:t>
            </a:r>
            <a:endParaRPr lang="en-GB" b="1" dirty="0">
              <a:solidFill>
                <a:srgbClr val="3C3744"/>
              </a:solidFill>
              <a:latin typeface="Cambria" panose="02040503050406030204" pitchFamily="18" charset="0"/>
              <a:ea typeface="Cambria" panose="02040503050406030204" pitchFamily="18" charset="0"/>
            </a:endParaRPr>
          </a:p>
        </p:txBody>
      </p:sp>
      <p:pic>
        <p:nvPicPr>
          <p:cNvPr id="24" name="Elemento grafico 23" descr="Cappello di laurea con riempimento a tinta unita">
            <a:extLst>
              <a:ext uri="{FF2B5EF4-FFF2-40B4-BE49-F238E27FC236}">
                <a16:creationId xmlns:a16="http://schemas.microsoft.com/office/drawing/2014/main" id="{859F5D9E-A0EE-2E90-5173-CED2D89666B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19072" y="3899924"/>
            <a:ext cx="357965" cy="357965"/>
          </a:xfrm>
          <a:prstGeom prst="rect">
            <a:avLst/>
          </a:prstGeom>
        </p:spPr>
      </p:pic>
      <p:sp>
        <p:nvSpPr>
          <p:cNvPr id="25" name="Rettangolo con angoli arrotondati 24">
            <a:extLst>
              <a:ext uri="{FF2B5EF4-FFF2-40B4-BE49-F238E27FC236}">
                <a16:creationId xmlns:a16="http://schemas.microsoft.com/office/drawing/2014/main" id="{4B42F9AC-33F9-91C4-DAD4-F1C8D050892E}"/>
              </a:ext>
            </a:extLst>
          </p:cNvPr>
          <p:cNvSpPr/>
          <p:nvPr/>
        </p:nvSpPr>
        <p:spPr>
          <a:xfrm>
            <a:off x="5106924" y="3881476"/>
            <a:ext cx="1978152"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Occupation</a:t>
            </a:r>
            <a:endParaRPr lang="en-GB" b="1" dirty="0">
              <a:solidFill>
                <a:srgbClr val="3C3744"/>
              </a:solidFill>
              <a:latin typeface="Cambria" panose="02040503050406030204" pitchFamily="18" charset="0"/>
              <a:ea typeface="Cambria" panose="02040503050406030204" pitchFamily="18" charset="0"/>
            </a:endParaRPr>
          </a:p>
        </p:txBody>
      </p:sp>
      <p:pic>
        <p:nvPicPr>
          <p:cNvPr id="27" name="Elemento grafico 26" descr="Valigetta con riempimento a tinta unita">
            <a:extLst>
              <a:ext uri="{FF2B5EF4-FFF2-40B4-BE49-F238E27FC236}">
                <a16:creationId xmlns:a16="http://schemas.microsoft.com/office/drawing/2014/main" id="{748130E7-BE48-2741-2C84-658FEC8DBAF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202936" y="3942929"/>
            <a:ext cx="271954" cy="271954"/>
          </a:xfrm>
          <a:prstGeom prst="rect">
            <a:avLst/>
          </a:prstGeom>
        </p:spPr>
      </p:pic>
      <p:sp>
        <p:nvSpPr>
          <p:cNvPr id="28" name="Rettangolo con angoli arrotondati 27">
            <a:extLst>
              <a:ext uri="{FF2B5EF4-FFF2-40B4-BE49-F238E27FC236}">
                <a16:creationId xmlns:a16="http://schemas.microsoft.com/office/drawing/2014/main" id="{9E792353-944B-3158-10E8-4BF373E65FE9}"/>
              </a:ext>
            </a:extLst>
          </p:cNvPr>
          <p:cNvSpPr/>
          <p:nvPr/>
        </p:nvSpPr>
        <p:spPr>
          <a:xfrm>
            <a:off x="9153144" y="3882158"/>
            <a:ext cx="1816608" cy="3948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Revenue</a:t>
            </a:r>
            <a:endParaRPr lang="en-GB" b="1" dirty="0">
              <a:solidFill>
                <a:srgbClr val="3C3744"/>
              </a:solidFill>
              <a:latin typeface="Cambria" panose="02040503050406030204" pitchFamily="18" charset="0"/>
              <a:ea typeface="Cambria" panose="02040503050406030204" pitchFamily="18" charset="0"/>
            </a:endParaRPr>
          </a:p>
        </p:txBody>
      </p:sp>
      <p:pic>
        <p:nvPicPr>
          <p:cNvPr id="30" name="Elemento grafico 29" descr="Monete con riempimento a tinta unita">
            <a:extLst>
              <a:ext uri="{FF2B5EF4-FFF2-40B4-BE49-F238E27FC236}">
                <a16:creationId xmlns:a16="http://schemas.microsoft.com/office/drawing/2014/main" id="{4BF036A8-0774-FB83-3DCB-25B3F3E145B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320784" y="3932096"/>
            <a:ext cx="293619" cy="293619"/>
          </a:xfrm>
          <a:prstGeom prst="rect">
            <a:avLst/>
          </a:prstGeom>
        </p:spPr>
      </p:pic>
      <p:sp>
        <p:nvSpPr>
          <p:cNvPr id="32" name="Rettangolo con angoli arrotondati 31">
            <a:extLst>
              <a:ext uri="{FF2B5EF4-FFF2-40B4-BE49-F238E27FC236}">
                <a16:creationId xmlns:a16="http://schemas.microsoft.com/office/drawing/2014/main" id="{73615FCD-2DAB-756E-75B7-BF32E9BBCB7D}"/>
              </a:ext>
            </a:extLst>
          </p:cNvPr>
          <p:cNvSpPr/>
          <p:nvPr/>
        </p:nvSpPr>
        <p:spPr>
          <a:xfrm>
            <a:off x="2440942" y="6238106"/>
            <a:ext cx="7026651" cy="500962"/>
          </a:xfrm>
          <a:prstGeom prst="roundRect">
            <a:avLst>
              <a:gd name="adj" fmla="val 11888"/>
            </a:avLst>
          </a:prstGeom>
          <a:solidFill>
            <a:srgbClr val="B4C5E4"/>
          </a:solidFill>
          <a:ln w="3810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latin typeface="Cambria" panose="02040503050406030204" pitchFamily="18" charset="0"/>
              <a:ea typeface="Cambria" panose="02040503050406030204" pitchFamily="18" charset="0"/>
            </a:endParaRPr>
          </a:p>
        </p:txBody>
      </p:sp>
      <p:sp>
        <p:nvSpPr>
          <p:cNvPr id="33" name="CasellaDiTesto 32">
            <a:extLst>
              <a:ext uri="{FF2B5EF4-FFF2-40B4-BE49-F238E27FC236}">
                <a16:creationId xmlns:a16="http://schemas.microsoft.com/office/drawing/2014/main" id="{C3E5B51B-522C-EC70-8538-E508511C2E8D}"/>
              </a:ext>
            </a:extLst>
          </p:cNvPr>
          <p:cNvSpPr txBox="1"/>
          <p:nvPr/>
        </p:nvSpPr>
        <p:spPr>
          <a:xfrm>
            <a:off x="3364992" y="6236208"/>
            <a:ext cx="5462016" cy="461665"/>
          </a:xfrm>
          <a:prstGeom prst="rect">
            <a:avLst/>
          </a:prstGeom>
          <a:noFill/>
        </p:spPr>
        <p:txBody>
          <a:bodyPr wrap="square" rtlCol="0">
            <a:spAutoFit/>
          </a:bodyPr>
          <a:lstStyle/>
          <a:p>
            <a:r>
              <a:rPr lang="en-US" sz="1200" dirty="0">
                <a:solidFill>
                  <a:srgbClr val="3C3744"/>
                </a:solidFill>
                <a:latin typeface="Cambria" panose="02040503050406030204" pitchFamily="18" charset="0"/>
                <a:ea typeface="Cambria" panose="02040503050406030204" pitchFamily="18" charset="0"/>
              </a:rPr>
              <a:t>Sample: 1,000 respondents. Residents of Italy, aged 18–80, who have consumed wine in the past 15 days. </a:t>
            </a:r>
            <a:endParaRPr lang="en-GB" dirty="0"/>
          </a:p>
        </p:txBody>
      </p:sp>
      <p:pic>
        <p:nvPicPr>
          <p:cNvPr id="37" name="Elemento grafico 36" descr="Cicli con persone con riempimento a tinta unita">
            <a:extLst>
              <a:ext uri="{FF2B5EF4-FFF2-40B4-BE49-F238E27FC236}">
                <a16:creationId xmlns:a16="http://schemas.microsoft.com/office/drawing/2014/main" id="{1336D0B3-36DC-3137-26E8-1D85C2125C8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705536" y="6291155"/>
            <a:ext cx="394863" cy="394863"/>
          </a:xfrm>
          <a:prstGeom prst="rect">
            <a:avLst/>
          </a:prstGeom>
        </p:spPr>
      </p:pic>
      <p:pic>
        <p:nvPicPr>
          <p:cNvPr id="40" name="Immagine 39">
            <a:extLst>
              <a:ext uri="{FF2B5EF4-FFF2-40B4-BE49-F238E27FC236}">
                <a16:creationId xmlns:a16="http://schemas.microsoft.com/office/drawing/2014/main" id="{6CD81D6D-37B4-3F29-ACE8-9A5C51BAD5F0}"/>
              </a:ext>
            </a:extLst>
          </p:cNvPr>
          <p:cNvPicPr>
            <a:picLocks noChangeAspect="1"/>
          </p:cNvPicPr>
          <p:nvPr/>
        </p:nvPicPr>
        <p:blipFill>
          <a:blip r:embed="rId12"/>
          <a:stretch>
            <a:fillRect/>
          </a:stretch>
        </p:blipFill>
        <p:spPr>
          <a:xfrm>
            <a:off x="49553" y="4697537"/>
            <a:ext cx="1088629" cy="2148000"/>
          </a:xfrm>
          <a:prstGeom prst="rect">
            <a:avLst/>
          </a:prstGeom>
        </p:spPr>
      </p:pic>
      <p:sp>
        <p:nvSpPr>
          <p:cNvPr id="41" name="Rettangolo 40">
            <a:extLst>
              <a:ext uri="{FF2B5EF4-FFF2-40B4-BE49-F238E27FC236}">
                <a16:creationId xmlns:a16="http://schemas.microsoft.com/office/drawing/2014/main" id="{856D9645-A0B4-C248-A6CE-54124FE524E9}"/>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a:extLst>
              <a:ext uri="{FF2B5EF4-FFF2-40B4-BE49-F238E27FC236}">
                <a16:creationId xmlns:a16="http://schemas.microsoft.com/office/drawing/2014/main" id="{FF6B85A9-5E41-26B9-F068-6369EBCB3B49}"/>
              </a:ext>
            </a:extLst>
          </p:cNvPr>
          <p:cNvSpPr>
            <a:spLocks noGrp="1"/>
          </p:cNvSpPr>
          <p:nvPr>
            <p:ph type="sldNum" sz="quarter" idx="12"/>
          </p:nvPr>
        </p:nvSpPr>
        <p:spPr/>
        <p:txBody>
          <a:bodyPr/>
          <a:lstStyle/>
          <a:p>
            <a:fld id="{964AAFE0-649E-EF4A-9524-3EF9ED39C64B}" type="slidenum">
              <a:rPr lang="it-IT" smtClean="0"/>
              <a:t>10</a:t>
            </a:fld>
            <a:endParaRPr lang="it-IT"/>
          </a:p>
        </p:txBody>
      </p:sp>
    </p:spTree>
    <p:extLst>
      <p:ext uri="{BB962C8B-B14F-4D97-AF65-F5344CB8AC3E}">
        <p14:creationId xmlns:p14="http://schemas.microsoft.com/office/powerpoint/2010/main" val="455645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553962" y="728619"/>
            <a:ext cx="9568446" cy="620216"/>
          </a:xfrm>
          <a:prstGeom prst="rect">
            <a:avLst/>
          </a:prstGeom>
          <a:noFill/>
          <a:ln/>
        </p:spPr>
        <p:txBody>
          <a:bodyPr wrap="none" lIns="0" tIns="0" rIns="0" bIns="0" rtlCol="0" anchor="t"/>
          <a:lstStyle/>
          <a:p>
            <a:pPr>
              <a:lnSpc>
                <a:spcPts val="4867"/>
              </a:lnSpc>
            </a:pPr>
            <a:r>
              <a:rPr lang="en-US" sz="3800" b="1" dirty="0">
                <a:solidFill>
                  <a:schemeClr val="accent1"/>
                </a:solidFill>
                <a:latin typeface="Cambria" panose="02040503050406030204" pitchFamily="18" charset="0"/>
                <a:ea typeface="Cambria" panose="02040503050406030204" pitchFamily="18" charset="0"/>
                <a:cs typeface="PT Serif" pitchFamily="34" charset="-120"/>
              </a:rPr>
              <a:t>Theoretical frameworks and analytical approaches</a:t>
            </a:r>
            <a:endParaRPr lang="en-US" sz="3800" b="1" dirty="0">
              <a:solidFill>
                <a:schemeClr val="accent1"/>
              </a:solidFill>
              <a:latin typeface="Cambria" panose="02040503050406030204" pitchFamily="18" charset="0"/>
              <a:ea typeface="Cambria" panose="02040503050406030204" pitchFamily="18" charset="0"/>
            </a:endParaRPr>
          </a:p>
        </p:txBody>
      </p:sp>
      <p:sp>
        <p:nvSpPr>
          <p:cNvPr id="6" name="Shape 4"/>
          <p:cNvSpPr/>
          <p:nvPr/>
        </p:nvSpPr>
        <p:spPr>
          <a:xfrm>
            <a:off x="553962" y="2024262"/>
            <a:ext cx="11005147" cy="1105595"/>
          </a:xfrm>
          <a:prstGeom prst="round2DiagRect">
            <a:avLst/>
          </a:prstGeom>
          <a:solidFill>
            <a:srgbClr val="B4C5E4"/>
          </a:solidFill>
          <a:ln/>
        </p:spPr>
        <p:txBody>
          <a:bodyPr/>
          <a:lstStyle/>
          <a:p>
            <a:endParaRPr lang="en-GB" sz="2400"/>
          </a:p>
        </p:txBody>
      </p:sp>
      <p:pic>
        <p:nvPicPr>
          <p:cNvPr id="7" name="Image 0" descr="preencoded.png"/>
          <p:cNvPicPr>
            <a:picLocks noChangeAspect="1"/>
          </p:cNvPicPr>
          <p:nvPr/>
        </p:nvPicPr>
        <p:blipFill>
          <a:blip r:embed="rId3"/>
          <a:stretch>
            <a:fillRect/>
          </a:stretch>
        </p:blipFill>
        <p:spPr>
          <a:xfrm>
            <a:off x="756046" y="2359030"/>
            <a:ext cx="391614" cy="313324"/>
          </a:xfrm>
          <a:prstGeom prst="rect">
            <a:avLst/>
          </a:prstGeom>
        </p:spPr>
      </p:pic>
      <p:sp>
        <p:nvSpPr>
          <p:cNvPr id="8" name="Text 5"/>
          <p:cNvSpPr/>
          <p:nvPr/>
        </p:nvSpPr>
        <p:spPr>
          <a:xfrm>
            <a:off x="1304354" y="2260503"/>
            <a:ext cx="10065743" cy="604837"/>
          </a:xfrm>
          <a:prstGeom prst="rect">
            <a:avLst/>
          </a:prstGeom>
          <a:noFill/>
          <a:ln/>
        </p:spPr>
        <p:txBody>
          <a:bodyPr wrap="square" lIns="0" tIns="0" rIns="0" bIns="0" rtlCol="0" anchor="t"/>
          <a:lstStyle/>
          <a:p>
            <a:pPr>
              <a:lnSpc>
                <a:spcPts val="2333"/>
              </a:lnSpc>
            </a:pPr>
            <a:r>
              <a:rPr lang="en-US" b="1" dirty="0">
                <a:solidFill>
                  <a:srgbClr val="000000"/>
                </a:solidFill>
                <a:latin typeface="Cambria" panose="02040503050406030204" pitchFamily="18" charset="0"/>
                <a:ea typeface="Cambria" panose="02040503050406030204" pitchFamily="18" charset="0"/>
                <a:cs typeface="DM Sans" pitchFamily="34" charset="-120"/>
              </a:rPr>
              <a:t>Framework: SOR + Perceived Risk Theory: technological and social stimuli → consumer psychological states → purchase intention.</a:t>
            </a:r>
            <a:endParaRPr lang="en-US" dirty="0">
              <a:latin typeface="Cambria" panose="02040503050406030204" pitchFamily="18" charset="0"/>
              <a:ea typeface="Cambria" panose="02040503050406030204" pitchFamily="18" charset="0"/>
            </a:endParaRPr>
          </a:p>
        </p:txBody>
      </p:sp>
      <p:sp>
        <p:nvSpPr>
          <p:cNvPr id="9" name="Shape 6"/>
          <p:cNvSpPr/>
          <p:nvPr/>
        </p:nvSpPr>
        <p:spPr>
          <a:xfrm>
            <a:off x="553962" y="3342483"/>
            <a:ext cx="5476180" cy="2464495"/>
          </a:xfrm>
          <a:prstGeom prst="snip2DiagRect">
            <a:avLst/>
          </a:prstGeom>
          <a:solidFill>
            <a:srgbClr val="090C9B"/>
          </a:solidFill>
          <a:ln>
            <a:solidFill>
              <a:schemeClr val="tx1"/>
            </a:solidFill>
          </a:ln>
        </p:spPr>
        <p:txBody>
          <a:bodyPr/>
          <a:lstStyle/>
          <a:p>
            <a:endParaRPr lang="en-GB" sz="2400"/>
          </a:p>
        </p:txBody>
      </p:sp>
      <p:sp>
        <p:nvSpPr>
          <p:cNvPr id="10" name="Text 7"/>
          <p:cNvSpPr/>
          <p:nvPr/>
        </p:nvSpPr>
        <p:spPr>
          <a:xfrm>
            <a:off x="742974" y="3531494"/>
            <a:ext cx="3218359" cy="310059"/>
          </a:xfrm>
          <a:prstGeom prst="rect">
            <a:avLst/>
          </a:prstGeom>
          <a:noFill/>
          <a:ln/>
        </p:spPr>
        <p:txBody>
          <a:bodyPr wrap="none" lIns="0" tIns="0" rIns="0" bIns="0" rtlCol="0" anchor="t"/>
          <a:lstStyle/>
          <a:p>
            <a:pPr>
              <a:lnSpc>
                <a:spcPts val="2400"/>
              </a:lnSpc>
            </a:pPr>
            <a:r>
              <a:rPr lang="en-US" sz="2200" dirty="0">
                <a:solidFill>
                  <a:schemeClr val="bg1"/>
                </a:solidFill>
                <a:latin typeface="Cambria" panose="02040503050406030204" pitchFamily="18" charset="0"/>
                <a:ea typeface="Cambria" panose="02040503050406030204" pitchFamily="18" charset="0"/>
                <a:cs typeface="PT Serif" pitchFamily="34" charset="-120"/>
              </a:rPr>
              <a:t>Study 1 — Machine Learning</a:t>
            </a:r>
            <a:endParaRPr lang="en-US" sz="2200" dirty="0">
              <a:solidFill>
                <a:schemeClr val="bg1"/>
              </a:solidFill>
              <a:latin typeface="Cambria" panose="02040503050406030204" pitchFamily="18" charset="0"/>
              <a:ea typeface="Cambria" panose="02040503050406030204" pitchFamily="18" charset="0"/>
            </a:endParaRPr>
          </a:p>
        </p:txBody>
      </p:sp>
      <p:sp>
        <p:nvSpPr>
          <p:cNvPr id="11" name="Text 8"/>
          <p:cNvSpPr/>
          <p:nvPr/>
        </p:nvSpPr>
        <p:spPr>
          <a:xfrm>
            <a:off x="742974" y="4030564"/>
            <a:ext cx="5098157" cy="1341835"/>
          </a:xfrm>
          <a:prstGeom prst="rect">
            <a:avLst/>
          </a:prstGeom>
          <a:noFill/>
          <a:ln/>
        </p:spPr>
        <p:txBody>
          <a:bodyPr wrap="square" lIns="0" tIns="0" rIns="0" bIns="0" rtlCol="0" anchor="t"/>
          <a:lstStyle/>
          <a:p>
            <a:pPr marL="457189" indent="-457189">
              <a:lnSpc>
                <a:spcPts val="2333"/>
              </a:lnSpc>
              <a:buSzPct val="100000"/>
              <a:buChar char="•"/>
            </a:pPr>
            <a:endParaRPr lang="en-US" sz="1467">
              <a:solidFill>
                <a:schemeClr val="bg1"/>
              </a:solidFill>
            </a:endParaRPr>
          </a:p>
        </p:txBody>
      </p:sp>
      <p:sp>
        <p:nvSpPr>
          <p:cNvPr id="12" name="Text 9"/>
          <p:cNvSpPr/>
          <p:nvPr/>
        </p:nvSpPr>
        <p:spPr>
          <a:xfrm>
            <a:off x="6408218" y="3515376"/>
            <a:ext cx="2480865" cy="310059"/>
          </a:xfrm>
          <a:prstGeom prst="rect">
            <a:avLst/>
          </a:prstGeom>
          <a:noFill/>
          <a:ln/>
        </p:spPr>
        <p:txBody>
          <a:bodyPr wrap="none" lIns="0" tIns="0" rIns="0" bIns="0" rtlCol="0" anchor="t"/>
          <a:lstStyle/>
          <a:p>
            <a:pPr>
              <a:lnSpc>
                <a:spcPts val="2400"/>
              </a:lnSpc>
            </a:pPr>
            <a:r>
              <a:rPr lang="en-US" sz="2200" dirty="0">
                <a:solidFill>
                  <a:srgbClr val="3C3744"/>
                </a:solidFill>
                <a:latin typeface="Cambria" panose="02040503050406030204" pitchFamily="18" charset="0"/>
                <a:ea typeface="Cambria" panose="02040503050406030204" pitchFamily="18" charset="0"/>
                <a:cs typeface="PT Serif" pitchFamily="34" charset="-120"/>
              </a:rPr>
              <a:t>Study 2 — PLS-SEM</a:t>
            </a:r>
            <a:endParaRPr lang="en-US" sz="2200" dirty="0">
              <a:solidFill>
                <a:srgbClr val="3C3744"/>
              </a:solidFill>
              <a:latin typeface="Cambria" panose="02040503050406030204" pitchFamily="18" charset="0"/>
              <a:ea typeface="Cambria" panose="02040503050406030204" pitchFamily="18" charset="0"/>
            </a:endParaRPr>
          </a:p>
        </p:txBody>
      </p:sp>
      <p:sp>
        <p:nvSpPr>
          <p:cNvPr id="14" name="Rettangolo con due angoli in diagonale ritagliati 13">
            <a:extLst>
              <a:ext uri="{FF2B5EF4-FFF2-40B4-BE49-F238E27FC236}">
                <a16:creationId xmlns:a16="http://schemas.microsoft.com/office/drawing/2014/main" id="{8C279E5C-708E-21BD-5FF7-AEBEA29CC046}"/>
              </a:ext>
            </a:extLst>
          </p:cNvPr>
          <p:cNvSpPr/>
          <p:nvPr/>
        </p:nvSpPr>
        <p:spPr>
          <a:xfrm>
            <a:off x="6219058" y="3366098"/>
            <a:ext cx="5340051" cy="2440880"/>
          </a:xfrm>
          <a:prstGeom prst="snip2Diag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asellaDiTesto 14">
            <a:extLst>
              <a:ext uri="{FF2B5EF4-FFF2-40B4-BE49-F238E27FC236}">
                <a16:creationId xmlns:a16="http://schemas.microsoft.com/office/drawing/2014/main" id="{F964EC71-CB3F-FD77-4BB1-B438FCE3F879}"/>
              </a:ext>
            </a:extLst>
          </p:cNvPr>
          <p:cNvSpPr txBox="1"/>
          <p:nvPr/>
        </p:nvSpPr>
        <p:spPr>
          <a:xfrm>
            <a:off x="632891" y="3911831"/>
            <a:ext cx="5320234"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BFFF1"/>
                </a:solidFill>
                <a:latin typeface="Cambria" panose="02040503050406030204" pitchFamily="18" charset="0"/>
                <a:ea typeface="Cambria" panose="02040503050406030204" pitchFamily="18" charset="0"/>
              </a:rPr>
              <a:t>Identify the factors that most influence purchase intent</a:t>
            </a:r>
          </a:p>
          <a:p>
            <a:pPr marL="285750" indent="-285750">
              <a:buFont typeface="Arial" panose="020B0604020202020204" pitchFamily="34" charset="0"/>
              <a:buChar char="•"/>
            </a:pPr>
            <a:r>
              <a:rPr lang="en-US" dirty="0">
                <a:solidFill>
                  <a:srgbClr val="FBFFF1"/>
                </a:solidFill>
                <a:latin typeface="Cambria" panose="02040503050406030204" pitchFamily="18" charset="0"/>
                <a:ea typeface="Cambria" panose="02040503050406030204" pitchFamily="18" charset="0"/>
              </a:rPr>
              <a:t>Identify consumer profiles with low, medium, and high propensity</a:t>
            </a:r>
            <a:endParaRPr lang="it-IT" dirty="0">
              <a:solidFill>
                <a:srgbClr val="FBFFF1"/>
              </a:solidFill>
              <a:latin typeface="Cambria" panose="02040503050406030204" pitchFamily="18" charset="0"/>
              <a:ea typeface="Cambria" panose="02040503050406030204" pitchFamily="18" charset="0"/>
            </a:endParaRPr>
          </a:p>
        </p:txBody>
      </p:sp>
      <p:sp>
        <p:nvSpPr>
          <p:cNvPr id="16" name="CasellaDiTesto 15">
            <a:extLst>
              <a:ext uri="{FF2B5EF4-FFF2-40B4-BE49-F238E27FC236}">
                <a16:creationId xmlns:a16="http://schemas.microsoft.com/office/drawing/2014/main" id="{4C940D00-4ACD-B227-0398-6DE7FBB2C225}"/>
              </a:ext>
            </a:extLst>
          </p:cNvPr>
          <p:cNvSpPr txBox="1"/>
          <p:nvPr/>
        </p:nvSpPr>
        <p:spPr>
          <a:xfrm>
            <a:off x="6337225" y="3917741"/>
            <a:ext cx="5287838"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C3744"/>
                </a:solidFill>
                <a:latin typeface="Cambria" panose="02040503050406030204" pitchFamily="18" charset="0"/>
                <a:ea typeface="Cambria" panose="02040503050406030204" pitchFamily="18" charset="0"/>
              </a:rPr>
              <a:t>Analyzing the relationships between stimuli, perceptions, and purchase intent</a:t>
            </a:r>
          </a:p>
          <a:p>
            <a:pPr marL="285750" indent="-285750">
              <a:buFont typeface="Arial" panose="020B0604020202020204" pitchFamily="34" charset="0"/>
              <a:buChar char="•"/>
            </a:pPr>
            <a:r>
              <a:rPr lang="en-US" dirty="0">
                <a:solidFill>
                  <a:srgbClr val="3C3744"/>
                </a:solidFill>
                <a:latin typeface="Cambria" panose="02040503050406030204" pitchFamily="18" charset="0"/>
                <a:ea typeface="Cambria" panose="02040503050406030204" pitchFamily="18" charset="0"/>
              </a:rPr>
              <a:t>Understanding how purchase intent for traceable wines is formed</a:t>
            </a:r>
            <a:endParaRPr lang="it-IT" dirty="0">
              <a:solidFill>
                <a:srgbClr val="3C3744"/>
              </a:solidFill>
              <a:latin typeface="Cambria" panose="02040503050406030204" pitchFamily="18" charset="0"/>
              <a:ea typeface="Cambria" panose="02040503050406030204" pitchFamily="18" charset="0"/>
            </a:endParaRPr>
          </a:p>
        </p:txBody>
      </p:sp>
      <p:sp>
        <p:nvSpPr>
          <p:cNvPr id="18" name="Rettangolo 17">
            <a:extLst>
              <a:ext uri="{FF2B5EF4-FFF2-40B4-BE49-F238E27FC236}">
                <a16:creationId xmlns:a16="http://schemas.microsoft.com/office/drawing/2014/main" id="{EBDC5EDE-1C2E-063A-9894-F0201EEE475A}"/>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uppo 1">
            <a:extLst>
              <a:ext uri="{FF2B5EF4-FFF2-40B4-BE49-F238E27FC236}">
                <a16:creationId xmlns:a16="http://schemas.microsoft.com/office/drawing/2014/main" id="{971E07C4-5C16-30C0-B23C-CAB33BBA5B77}"/>
              </a:ext>
            </a:extLst>
          </p:cNvPr>
          <p:cNvGrpSpPr/>
          <p:nvPr/>
        </p:nvGrpSpPr>
        <p:grpSpPr>
          <a:xfrm>
            <a:off x="0" y="6010977"/>
            <a:ext cx="12192000" cy="856462"/>
            <a:chOff x="0" y="6001539"/>
            <a:chExt cx="12192000" cy="856462"/>
          </a:xfrm>
        </p:grpSpPr>
        <p:pic>
          <p:nvPicPr>
            <p:cNvPr id="3" name="Picture 4" descr="Free blockchain block chain networking vector">
              <a:extLst>
                <a:ext uri="{FF2B5EF4-FFF2-40B4-BE49-F238E27FC236}">
                  <a16:creationId xmlns:a16="http://schemas.microsoft.com/office/drawing/2014/main" id="{633B08DD-17CD-8E18-02D6-C74CEFCE586A}"/>
                </a:ext>
              </a:extLst>
            </p:cNvPr>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diritto 12">
              <a:extLst>
                <a:ext uri="{FF2B5EF4-FFF2-40B4-BE49-F238E27FC236}">
                  <a16:creationId xmlns:a16="http://schemas.microsoft.com/office/drawing/2014/main" id="{B9C93DDA-A5DC-F172-FC3B-0F52F6F3C469}"/>
                </a:ext>
              </a:extLst>
            </p:cNvPr>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8B17C-A842-3A79-074A-E9D80B05261E}"/>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14FD8C9C-F6BB-EDC8-67AE-8E012A844940}"/>
              </a:ext>
            </a:extLst>
          </p:cNvPr>
          <p:cNvSpPr txBox="1"/>
          <p:nvPr/>
        </p:nvSpPr>
        <p:spPr>
          <a:xfrm>
            <a:off x="211836" y="365125"/>
            <a:ext cx="11640312" cy="646331"/>
          </a:xfrm>
          <a:prstGeom prst="rect">
            <a:avLst/>
          </a:prstGeom>
          <a:noFill/>
        </p:spPr>
        <p:txBody>
          <a:bodyPr wrap="square" rtlCol="0">
            <a:spAutoFit/>
          </a:bodyPr>
          <a:lstStyle/>
          <a:p>
            <a:r>
              <a:rPr lang="en-GB" sz="3600" b="1" dirty="0">
                <a:solidFill>
                  <a:schemeClr val="accent1"/>
                </a:solidFill>
                <a:latin typeface="Cambria" panose="02040503050406030204" pitchFamily="18" charset="0"/>
                <a:ea typeface="Cambria" panose="02040503050406030204" pitchFamily="18" charset="0"/>
              </a:rPr>
              <a:t>Results – Market Segmentation </a:t>
            </a:r>
          </a:p>
        </p:txBody>
      </p:sp>
      <p:sp>
        <p:nvSpPr>
          <p:cNvPr id="5" name="CasellaDiTesto 4">
            <a:extLst>
              <a:ext uri="{FF2B5EF4-FFF2-40B4-BE49-F238E27FC236}">
                <a16:creationId xmlns:a16="http://schemas.microsoft.com/office/drawing/2014/main" id="{951396A4-7203-E925-86F5-76F33B86404B}"/>
              </a:ext>
            </a:extLst>
          </p:cNvPr>
          <p:cNvSpPr txBox="1"/>
          <p:nvPr/>
        </p:nvSpPr>
        <p:spPr>
          <a:xfrm>
            <a:off x="211836" y="1093092"/>
            <a:ext cx="11084052" cy="338554"/>
          </a:xfrm>
          <a:prstGeom prst="rect">
            <a:avLst/>
          </a:prstGeom>
          <a:noFill/>
        </p:spPr>
        <p:txBody>
          <a:bodyPr wrap="square" rtlCol="0">
            <a:spAutoFit/>
          </a:bodyPr>
          <a:lstStyle/>
          <a:p>
            <a:r>
              <a:rPr lang="en-US" sz="1600" dirty="0">
                <a:latin typeface="Cambria" panose="02040503050406030204" pitchFamily="18" charset="0"/>
                <a:ea typeface="Cambria" panose="02040503050406030204" pitchFamily="18" charset="0"/>
              </a:rPr>
              <a:t>Which variables are the strongest predictors of the intention to purchase wines tracked via </a:t>
            </a:r>
            <a:r>
              <a:rPr lang="en-US" sz="1600" dirty="0" err="1">
                <a:latin typeface="Cambria" panose="02040503050406030204" pitchFamily="18" charset="0"/>
                <a:ea typeface="Cambria" panose="02040503050406030204" pitchFamily="18" charset="0"/>
              </a:rPr>
              <a:t>blockchain</a:t>
            </a:r>
            <a:r>
              <a:rPr lang="en-US" sz="1600" dirty="0">
                <a:latin typeface="Cambria" panose="02040503050406030204" pitchFamily="18" charset="0"/>
                <a:ea typeface="Cambria" panose="02040503050406030204" pitchFamily="18" charset="0"/>
              </a:rPr>
              <a:t>?</a:t>
            </a:r>
            <a:endParaRPr lang="en-GB" sz="1600" dirty="0">
              <a:latin typeface="Cambria" panose="02040503050406030204" pitchFamily="18" charset="0"/>
              <a:ea typeface="Cambria" panose="02040503050406030204" pitchFamily="18" charset="0"/>
            </a:endParaRPr>
          </a:p>
        </p:txBody>
      </p:sp>
      <p:cxnSp>
        <p:nvCxnSpPr>
          <p:cNvPr id="7" name="Connettore diritto 6">
            <a:extLst>
              <a:ext uri="{FF2B5EF4-FFF2-40B4-BE49-F238E27FC236}">
                <a16:creationId xmlns:a16="http://schemas.microsoft.com/office/drawing/2014/main" id="{2460E40B-2C4B-647D-6228-21645492257D}"/>
              </a:ext>
            </a:extLst>
          </p:cNvPr>
          <p:cNvCxnSpPr>
            <a:cxnSpLocks/>
          </p:cNvCxnSpPr>
          <p:nvPr/>
        </p:nvCxnSpPr>
        <p:spPr>
          <a:xfrm>
            <a:off x="338328" y="1562989"/>
            <a:ext cx="0" cy="301752"/>
          </a:xfrm>
          <a:prstGeom prst="line">
            <a:avLst/>
          </a:prstGeom>
          <a:ln w="38100">
            <a:solidFill>
              <a:srgbClr val="090C9B"/>
            </a:solidFill>
          </a:ln>
        </p:spPr>
        <p:style>
          <a:lnRef idx="2">
            <a:schemeClr val="accent1"/>
          </a:lnRef>
          <a:fillRef idx="0">
            <a:schemeClr val="accent1"/>
          </a:fillRef>
          <a:effectRef idx="1">
            <a:schemeClr val="accent1"/>
          </a:effectRef>
          <a:fontRef idx="minor">
            <a:schemeClr val="tx1"/>
          </a:fontRef>
        </p:style>
      </p:cxnSp>
      <p:sp>
        <p:nvSpPr>
          <p:cNvPr id="9" name="CasellaDiTesto 8">
            <a:extLst>
              <a:ext uri="{FF2B5EF4-FFF2-40B4-BE49-F238E27FC236}">
                <a16:creationId xmlns:a16="http://schemas.microsoft.com/office/drawing/2014/main" id="{E8BDADA4-3082-C397-62AF-86216861D7EF}"/>
              </a:ext>
            </a:extLst>
          </p:cNvPr>
          <p:cNvSpPr txBox="1"/>
          <p:nvPr/>
        </p:nvSpPr>
        <p:spPr>
          <a:xfrm>
            <a:off x="437626" y="1499616"/>
            <a:ext cx="2148839" cy="369332"/>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Main</a:t>
            </a:r>
            <a:r>
              <a:rPr lang="it-IT" b="1" dirty="0">
                <a:latin typeface="Cambria" panose="02040503050406030204" pitchFamily="18" charset="0"/>
                <a:ea typeface="Cambria" panose="02040503050406030204" pitchFamily="18" charset="0"/>
              </a:rPr>
              <a:t> drivers</a:t>
            </a:r>
            <a:endParaRPr lang="en-GB" b="1" dirty="0">
              <a:latin typeface="Cambria" panose="02040503050406030204" pitchFamily="18" charset="0"/>
              <a:ea typeface="Cambria" panose="02040503050406030204" pitchFamily="18" charset="0"/>
            </a:endParaRPr>
          </a:p>
        </p:txBody>
      </p:sp>
      <p:sp>
        <p:nvSpPr>
          <p:cNvPr id="10" name="Rettangolo con due angoli in diagonale ritagliati 9">
            <a:extLst>
              <a:ext uri="{FF2B5EF4-FFF2-40B4-BE49-F238E27FC236}">
                <a16:creationId xmlns:a16="http://schemas.microsoft.com/office/drawing/2014/main" id="{2F40BE78-312A-51E5-4EF6-6B10116BAD2C}"/>
              </a:ext>
            </a:extLst>
          </p:cNvPr>
          <p:cNvSpPr/>
          <p:nvPr/>
        </p:nvSpPr>
        <p:spPr>
          <a:xfrm>
            <a:off x="338327" y="2071697"/>
            <a:ext cx="2578609" cy="776333"/>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sellaDiTesto 10">
            <a:extLst>
              <a:ext uri="{FF2B5EF4-FFF2-40B4-BE49-F238E27FC236}">
                <a16:creationId xmlns:a16="http://schemas.microsoft.com/office/drawing/2014/main" id="{8BCC333B-C1D0-06A7-04CD-495E2BBF31FE}"/>
              </a:ext>
            </a:extLst>
          </p:cNvPr>
          <p:cNvSpPr txBox="1"/>
          <p:nvPr/>
        </p:nvSpPr>
        <p:spPr>
          <a:xfrm>
            <a:off x="806958" y="2293608"/>
            <a:ext cx="2121408" cy="369332"/>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Subjective</a:t>
            </a:r>
            <a:r>
              <a:rPr lang="it-IT" b="1" dirty="0">
                <a:latin typeface="Cambria" panose="02040503050406030204" pitchFamily="18" charset="0"/>
                <a:ea typeface="Cambria" panose="02040503050406030204" pitchFamily="18" charset="0"/>
              </a:rPr>
              <a:t> </a:t>
            </a:r>
            <a:r>
              <a:rPr lang="it-IT" b="1" dirty="0" err="1">
                <a:latin typeface="Cambria" panose="02040503050406030204" pitchFamily="18" charset="0"/>
                <a:ea typeface="Cambria" panose="02040503050406030204" pitchFamily="18" charset="0"/>
              </a:rPr>
              <a:t>norms</a:t>
            </a:r>
            <a:endParaRPr lang="it-IT" b="1" dirty="0">
              <a:latin typeface="Cambria" panose="02040503050406030204" pitchFamily="18" charset="0"/>
              <a:ea typeface="Cambria" panose="02040503050406030204" pitchFamily="18" charset="0"/>
            </a:endParaRPr>
          </a:p>
        </p:txBody>
      </p:sp>
      <p:sp>
        <p:nvSpPr>
          <p:cNvPr id="12" name="Rettangolo con due angoli in diagonale ritagliati 11">
            <a:extLst>
              <a:ext uri="{FF2B5EF4-FFF2-40B4-BE49-F238E27FC236}">
                <a16:creationId xmlns:a16="http://schemas.microsoft.com/office/drawing/2014/main" id="{EFF70A33-5438-90E7-FEAE-764EA46CADED}"/>
              </a:ext>
            </a:extLst>
          </p:cNvPr>
          <p:cNvSpPr/>
          <p:nvPr/>
        </p:nvSpPr>
        <p:spPr>
          <a:xfrm>
            <a:off x="3343655" y="2071697"/>
            <a:ext cx="2578609" cy="776332"/>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asellaDiTesto 12">
            <a:extLst>
              <a:ext uri="{FF2B5EF4-FFF2-40B4-BE49-F238E27FC236}">
                <a16:creationId xmlns:a16="http://schemas.microsoft.com/office/drawing/2014/main" id="{59BDA4D0-0874-22CC-F4E2-65A7C7DD745C}"/>
              </a:ext>
            </a:extLst>
          </p:cNvPr>
          <p:cNvSpPr txBox="1"/>
          <p:nvPr/>
        </p:nvSpPr>
        <p:spPr>
          <a:xfrm>
            <a:off x="4075528" y="2143307"/>
            <a:ext cx="2103122" cy="646331"/>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Hedonic</a:t>
            </a:r>
            <a:r>
              <a:rPr lang="it-IT" b="1" dirty="0">
                <a:latin typeface="Cambria" panose="02040503050406030204" pitchFamily="18" charset="0"/>
                <a:ea typeface="Cambria" panose="02040503050406030204" pitchFamily="18" charset="0"/>
              </a:rPr>
              <a:t> </a:t>
            </a:r>
            <a:r>
              <a:rPr lang="it-IT" b="1" dirty="0" err="1">
                <a:latin typeface="Cambria" panose="02040503050406030204" pitchFamily="18" charset="0"/>
                <a:ea typeface="Cambria" panose="02040503050406030204" pitchFamily="18" charset="0"/>
              </a:rPr>
              <a:t>perception</a:t>
            </a:r>
            <a:endParaRPr lang="it-IT" b="1" dirty="0">
              <a:latin typeface="Cambria" panose="02040503050406030204" pitchFamily="18" charset="0"/>
              <a:ea typeface="Cambria" panose="02040503050406030204" pitchFamily="18" charset="0"/>
            </a:endParaRPr>
          </a:p>
        </p:txBody>
      </p:sp>
      <p:sp>
        <p:nvSpPr>
          <p:cNvPr id="14" name="Rettangolo con due angoli in diagonale ritagliati 13">
            <a:extLst>
              <a:ext uri="{FF2B5EF4-FFF2-40B4-BE49-F238E27FC236}">
                <a16:creationId xmlns:a16="http://schemas.microsoft.com/office/drawing/2014/main" id="{182DF90A-0FE6-3050-3896-9B12513F7D52}"/>
              </a:ext>
            </a:extLst>
          </p:cNvPr>
          <p:cNvSpPr/>
          <p:nvPr/>
        </p:nvSpPr>
        <p:spPr>
          <a:xfrm>
            <a:off x="6245351" y="2071696"/>
            <a:ext cx="2578609" cy="776331"/>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asellaDiTesto 14">
            <a:extLst>
              <a:ext uri="{FF2B5EF4-FFF2-40B4-BE49-F238E27FC236}">
                <a16:creationId xmlns:a16="http://schemas.microsoft.com/office/drawing/2014/main" id="{6161BB5E-9976-12F8-6283-6CC89AFCA87E}"/>
              </a:ext>
            </a:extLst>
          </p:cNvPr>
          <p:cNvSpPr txBox="1"/>
          <p:nvPr/>
        </p:nvSpPr>
        <p:spPr>
          <a:xfrm>
            <a:off x="6752079" y="2262126"/>
            <a:ext cx="2103122" cy="369332"/>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Perceived</a:t>
            </a:r>
            <a:r>
              <a:rPr lang="it-IT" b="1" dirty="0">
                <a:latin typeface="Cambria" panose="02040503050406030204" pitchFamily="18" charset="0"/>
                <a:ea typeface="Cambria" panose="02040503050406030204" pitchFamily="18" charset="0"/>
              </a:rPr>
              <a:t> trust</a:t>
            </a:r>
          </a:p>
        </p:txBody>
      </p:sp>
      <p:sp>
        <p:nvSpPr>
          <p:cNvPr id="16" name="Rettangolo con due angoli in diagonale ritagliati 15">
            <a:extLst>
              <a:ext uri="{FF2B5EF4-FFF2-40B4-BE49-F238E27FC236}">
                <a16:creationId xmlns:a16="http://schemas.microsoft.com/office/drawing/2014/main" id="{602DF976-3273-919C-AF2E-185D0FE63C04}"/>
              </a:ext>
            </a:extLst>
          </p:cNvPr>
          <p:cNvSpPr/>
          <p:nvPr/>
        </p:nvSpPr>
        <p:spPr>
          <a:xfrm>
            <a:off x="9250679" y="2071696"/>
            <a:ext cx="2578609" cy="776330"/>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asellaDiTesto 16">
            <a:extLst>
              <a:ext uri="{FF2B5EF4-FFF2-40B4-BE49-F238E27FC236}">
                <a16:creationId xmlns:a16="http://schemas.microsoft.com/office/drawing/2014/main" id="{42EC5F4C-2F83-F3F9-0DC8-B61E925FD4EC}"/>
              </a:ext>
            </a:extLst>
          </p:cNvPr>
          <p:cNvSpPr txBox="1"/>
          <p:nvPr/>
        </p:nvSpPr>
        <p:spPr>
          <a:xfrm>
            <a:off x="9839692" y="2254098"/>
            <a:ext cx="2103122" cy="369332"/>
          </a:xfrm>
          <a:prstGeom prst="rect">
            <a:avLst/>
          </a:prstGeom>
          <a:noFill/>
        </p:spPr>
        <p:txBody>
          <a:bodyPr wrap="square" rtlCol="0">
            <a:spAutoFit/>
          </a:bodyPr>
          <a:lstStyle/>
          <a:p>
            <a:r>
              <a:rPr lang="it-IT" b="1" dirty="0">
                <a:latin typeface="Cambria" panose="02040503050406030204" pitchFamily="18" charset="0"/>
                <a:ea typeface="Cambria" panose="02040503050406030204" pitchFamily="18" charset="0"/>
              </a:rPr>
              <a:t>Value </a:t>
            </a:r>
            <a:r>
              <a:rPr lang="it-IT" b="1" dirty="0" err="1">
                <a:latin typeface="Cambria" panose="02040503050406030204" pitchFamily="18" charset="0"/>
                <a:ea typeface="Cambria" panose="02040503050406030204" pitchFamily="18" charset="0"/>
              </a:rPr>
              <a:t>perception</a:t>
            </a:r>
            <a:endParaRPr lang="it-IT" b="1" dirty="0">
              <a:latin typeface="Cambria" panose="02040503050406030204" pitchFamily="18" charset="0"/>
              <a:ea typeface="Cambria" panose="02040503050406030204" pitchFamily="18" charset="0"/>
            </a:endParaRPr>
          </a:p>
        </p:txBody>
      </p:sp>
      <p:cxnSp>
        <p:nvCxnSpPr>
          <p:cNvPr id="19" name="Connettore diritto 18">
            <a:extLst>
              <a:ext uri="{FF2B5EF4-FFF2-40B4-BE49-F238E27FC236}">
                <a16:creationId xmlns:a16="http://schemas.microsoft.com/office/drawing/2014/main" id="{5CEB9991-D1FE-979A-19D7-268B666C2797}"/>
              </a:ext>
            </a:extLst>
          </p:cNvPr>
          <p:cNvCxnSpPr/>
          <p:nvPr/>
        </p:nvCxnSpPr>
        <p:spPr>
          <a:xfrm>
            <a:off x="1578863" y="3098938"/>
            <a:ext cx="8476488" cy="0"/>
          </a:xfrm>
          <a:prstGeom prst="line">
            <a:avLst/>
          </a:prstGeom>
          <a:ln>
            <a:solidFill>
              <a:srgbClr val="090C9B"/>
            </a:solidFill>
          </a:ln>
        </p:spPr>
        <p:style>
          <a:lnRef idx="2">
            <a:schemeClr val="accent1"/>
          </a:lnRef>
          <a:fillRef idx="0">
            <a:schemeClr val="accent1"/>
          </a:fillRef>
          <a:effectRef idx="1">
            <a:schemeClr val="accent1"/>
          </a:effectRef>
          <a:fontRef idx="minor">
            <a:schemeClr val="tx1"/>
          </a:fontRef>
        </p:style>
      </p:cxnSp>
      <p:cxnSp>
        <p:nvCxnSpPr>
          <p:cNvPr id="20" name="Connettore diritto 19">
            <a:extLst>
              <a:ext uri="{FF2B5EF4-FFF2-40B4-BE49-F238E27FC236}">
                <a16:creationId xmlns:a16="http://schemas.microsoft.com/office/drawing/2014/main" id="{B6DD6933-6340-3253-C0F1-851C09C83784}"/>
              </a:ext>
            </a:extLst>
          </p:cNvPr>
          <p:cNvCxnSpPr>
            <a:cxnSpLocks/>
          </p:cNvCxnSpPr>
          <p:nvPr/>
        </p:nvCxnSpPr>
        <p:spPr>
          <a:xfrm>
            <a:off x="338327" y="3308905"/>
            <a:ext cx="0" cy="301752"/>
          </a:xfrm>
          <a:prstGeom prst="line">
            <a:avLst/>
          </a:prstGeom>
          <a:ln w="38100">
            <a:solidFill>
              <a:srgbClr val="090C9B"/>
            </a:solidFill>
          </a:ln>
        </p:spPr>
        <p:style>
          <a:lnRef idx="2">
            <a:schemeClr val="accent1"/>
          </a:lnRef>
          <a:fillRef idx="0">
            <a:schemeClr val="accent1"/>
          </a:fillRef>
          <a:effectRef idx="1">
            <a:schemeClr val="accent1"/>
          </a:effectRef>
          <a:fontRef idx="minor">
            <a:schemeClr val="tx1"/>
          </a:fontRef>
        </p:style>
      </p:cxnSp>
      <p:sp>
        <p:nvSpPr>
          <p:cNvPr id="21" name="CasellaDiTesto 20">
            <a:extLst>
              <a:ext uri="{FF2B5EF4-FFF2-40B4-BE49-F238E27FC236}">
                <a16:creationId xmlns:a16="http://schemas.microsoft.com/office/drawing/2014/main" id="{A4D7F5C6-2681-BC4D-0EDC-B96CABBA029D}"/>
              </a:ext>
            </a:extLst>
          </p:cNvPr>
          <p:cNvSpPr txBox="1"/>
          <p:nvPr/>
        </p:nvSpPr>
        <p:spPr>
          <a:xfrm>
            <a:off x="338327" y="3275115"/>
            <a:ext cx="2148839" cy="369332"/>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Enabling</a:t>
            </a:r>
            <a:r>
              <a:rPr lang="it-IT" b="1" dirty="0">
                <a:latin typeface="Cambria" panose="02040503050406030204" pitchFamily="18" charset="0"/>
                <a:ea typeface="Cambria" panose="02040503050406030204" pitchFamily="18" charset="0"/>
              </a:rPr>
              <a:t> </a:t>
            </a:r>
            <a:r>
              <a:rPr lang="it-IT" b="1" dirty="0" err="1">
                <a:latin typeface="Cambria" panose="02040503050406030204" pitchFamily="18" charset="0"/>
                <a:ea typeface="Cambria" panose="02040503050406030204" pitchFamily="18" charset="0"/>
              </a:rPr>
              <a:t>factors</a:t>
            </a:r>
            <a:endParaRPr lang="en-GB" b="1" dirty="0">
              <a:latin typeface="Cambria" panose="02040503050406030204" pitchFamily="18" charset="0"/>
              <a:ea typeface="Cambria" panose="02040503050406030204" pitchFamily="18" charset="0"/>
            </a:endParaRPr>
          </a:p>
        </p:txBody>
      </p:sp>
      <p:sp>
        <p:nvSpPr>
          <p:cNvPr id="22" name="Rettangolo con due angoli in diagonale ritagliati 21">
            <a:extLst>
              <a:ext uri="{FF2B5EF4-FFF2-40B4-BE49-F238E27FC236}">
                <a16:creationId xmlns:a16="http://schemas.microsoft.com/office/drawing/2014/main" id="{31ED3819-E0CB-89A4-ACF1-453D56D57103}"/>
              </a:ext>
            </a:extLst>
          </p:cNvPr>
          <p:cNvSpPr/>
          <p:nvPr/>
        </p:nvSpPr>
        <p:spPr>
          <a:xfrm>
            <a:off x="1837944" y="3729904"/>
            <a:ext cx="2578608" cy="1030928"/>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asellaDiTesto 22">
            <a:extLst>
              <a:ext uri="{FF2B5EF4-FFF2-40B4-BE49-F238E27FC236}">
                <a16:creationId xmlns:a16="http://schemas.microsoft.com/office/drawing/2014/main" id="{BAFF7D63-2270-DBFA-1F13-B8E2165DF9A7}"/>
              </a:ext>
            </a:extLst>
          </p:cNvPr>
          <p:cNvSpPr txBox="1"/>
          <p:nvPr/>
        </p:nvSpPr>
        <p:spPr>
          <a:xfrm>
            <a:off x="2588514" y="3911434"/>
            <a:ext cx="2121408" cy="646331"/>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Blockchain</a:t>
            </a:r>
            <a:r>
              <a:rPr lang="it-IT" b="1" dirty="0">
                <a:latin typeface="Cambria" panose="02040503050406030204" pitchFamily="18" charset="0"/>
                <a:ea typeface="Cambria" panose="02040503050406030204" pitchFamily="18" charset="0"/>
              </a:rPr>
              <a:t> Knowledge</a:t>
            </a:r>
          </a:p>
        </p:txBody>
      </p:sp>
      <p:sp>
        <p:nvSpPr>
          <p:cNvPr id="26" name="Rettangolo con due angoli in diagonale ritagliati 25">
            <a:extLst>
              <a:ext uri="{FF2B5EF4-FFF2-40B4-BE49-F238E27FC236}">
                <a16:creationId xmlns:a16="http://schemas.microsoft.com/office/drawing/2014/main" id="{F437484B-4DA6-0EDE-E00A-6EA37A54841D}"/>
              </a:ext>
            </a:extLst>
          </p:cNvPr>
          <p:cNvSpPr/>
          <p:nvPr/>
        </p:nvSpPr>
        <p:spPr>
          <a:xfrm>
            <a:off x="7647432" y="3715683"/>
            <a:ext cx="2578608" cy="1045145"/>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CasellaDiTesto 26">
            <a:extLst>
              <a:ext uri="{FF2B5EF4-FFF2-40B4-BE49-F238E27FC236}">
                <a16:creationId xmlns:a16="http://schemas.microsoft.com/office/drawing/2014/main" id="{5CFF383B-E8F9-AF72-C559-8C7E29645728}"/>
              </a:ext>
            </a:extLst>
          </p:cNvPr>
          <p:cNvSpPr txBox="1"/>
          <p:nvPr/>
        </p:nvSpPr>
        <p:spPr>
          <a:xfrm>
            <a:off x="8322944" y="3776590"/>
            <a:ext cx="1746123" cy="923330"/>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Transparency</a:t>
            </a:r>
            <a:r>
              <a:rPr lang="it-IT" b="1" dirty="0">
                <a:latin typeface="Cambria" panose="02040503050406030204" pitchFamily="18" charset="0"/>
                <a:ea typeface="Cambria" panose="02040503050406030204" pitchFamily="18" charset="0"/>
              </a:rPr>
              <a:t> and </a:t>
            </a:r>
            <a:r>
              <a:rPr lang="it-IT" b="1" dirty="0" err="1">
                <a:latin typeface="Cambria" panose="02040503050406030204" pitchFamily="18" charset="0"/>
                <a:ea typeface="Cambria" panose="02040503050406030204" pitchFamily="18" charset="0"/>
              </a:rPr>
              <a:t>perceived</a:t>
            </a:r>
            <a:r>
              <a:rPr lang="it-IT" b="1" dirty="0">
                <a:latin typeface="Cambria" panose="02040503050406030204" pitchFamily="18" charset="0"/>
                <a:ea typeface="Cambria" panose="02040503050406030204" pitchFamily="18" charset="0"/>
              </a:rPr>
              <a:t> </a:t>
            </a:r>
            <a:r>
              <a:rPr lang="it-IT" b="1" dirty="0" err="1">
                <a:latin typeface="Cambria" panose="02040503050406030204" pitchFamily="18" charset="0"/>
                <a:ea typeface="Cambria" panose="02040503050406030204" pitchFamily="18" charset="0"/>
              </a:rPr>
              <a:t>traceability</a:t>
            </a:r>
            <a:endParaRPr lang="it-IT" b="1" dirty="0">
              <a:latin typeface="Cambria" panose="02040503050406030204" pitchFamily="18" charset="0"/>
              <a:ea typeface="Cambria" panose="02040503050406030204" pitchFamily="18" charset="0"/>
            </a:endParaRPr>
          </a:p>
        </p:txBody>
      </p:sp>
      <p:sp>
        <p:nvSpPr>
          <p:cNvPr id="28" name="CasellaDiTesto 27">
            <a:extLst>
              <a:ext uri="{FF2B5EF4-FFF2-40B4-BE49-F238E27FC236}">
                <a16:creationId xmlns:a16="http://schemas.microsoft.com/office/drawing/2014/main" id="{764B0D87-0575-D4A1-1D2A-409680BB6383}"/>
              </a:ext>
            </a:extLst>
          </p:cNvPr>
          <p:cNvSpPr txBox="1"/>
          <p:nvPr/>
        </p:nvSpPr>
        <p:spPr>
          <a:xfrm>
            <a:off x="1127091" y="4916223"/>
            <a:ext cx="10236519" cy="338554"/>
          </a:xfrm>
          <a:prstGeom prst="rect">
            <a:avLst/>
          </a:prstGeom>
          <a:noFill/>
        </p:spPr>
        <p:txBody>
          <a:bodyPr wrap="square" rtlCol="0">
            <a:spAutoFit/>
          </a:bodyPr>
          <a:lstStyle/>
          <a:p>
            <a:r>
              <a:rPr lang="en-US" sz="1600" dirty="0">
                <a:latin typeface="Cambria" panose="02040503050406030204" pitchFamily="18" charset="0"/>
                <a:ea typeface="Cambria" panose="02040503050406030204" pitchFamily="18" charset="0"/>
              </a:rPr>
              <a:t>They help translate favorable attitudes into purchase intent, but they do not act as primary drivers.</a:t>
            </a:r>
            <a:endParaRPr lang="en-GB" sz="1600" dirty="0">
              <a:latin typeface="Cambria" panose="02040503050406030204" pitchFamily="18" charset="0"/>
              <a:ea typeface="Cambria" panose="02040503050406030204" pitchFamily="18" charset="0"/>
            </a:endParaRPr>
          </a:p>
        </p:txBody>
      </p:sp>
      <p:cxnSp>
        <p:nvCxnSpPr>
          <p:cNvPr id="29" name="Connettore diritto 28">
            <a:extLst>
              <a:ext uri="{FF2B5EF4-FFF2-40B4-BE49-F238E27FC236}">
                <a16:creationId xmlns:a16="http://schemas.microsoft.com/office/drawing/2014/main" id="{8D21E029-CFA0-FF32-8F03-50906BC5A164}"/>
              </a:ext>
            </a:extLst>
          </p:cNvPr>
          <p:cNvCxnSpPr/>
          <p:nvPr/>
        </p:nvCxnSpPr>
        <p:spPr>
          <a:xfrm>
            <a:off x="1592579" y="5336413"/>
            <a:ext cx="8476488" cy="0"/>
          </a:xfrm>
          <a:prstGeom prst="line">
            <a:avLst/>
          </a:prstGeom>
          <a:ln>
            <a:solidFill>
              <a:srgbClr val="090C9B"/>
            </a:solidFill>
          </a:ln>
        </p:spPr>
        <p:style>
          <a:lnRef idx="2">
            <a:schemeClr val="accent1"/>
          </a:lnRef>
          <a:fillRef idx="0">
            <a:schemeClr val="accent1"/>
          </a:fillRef>
          <a:effectRef idx="1">
            <a:schemeClr val="accent1"/>
          </a:effectRef>
          <a:fontRef idx="minor">
            <a:schemeClr val="tx1"/>
          </a:fontRef>
        </p:style>
      </p:cxnSp>
      <p:sp>
        <p:nvSpPr>
          <p:cNvPr id="30" name="CasellaDiTesto 29">
            <a:extLst>
              <a:ext uri="{FF2B5EF4-FFF2-40B4-BE49-F238E27FC236}">
                <a16:creationId xmlns:a16="http://schemas.microsoft.com/office/drawing/2014/main" id="{AD7B7D64-E96C-29F5-0E82-F40E76FB52AC}"/>
              </a:ext>
            </a:extLst>
          </p:cNvPr>
          <p:cNvSpPr txBox="1"/>
          <p:nvPr/>
        </p:nvSpPr>
        <p:spPr>
          <a:xfrm>
            <a:off x="338327" y="5478832"/>
            <a:ext cx="2368297" cy="369332"/>
          </a:xfrm>
          <a:prstGeom prst="rect">
            <a:avLst/>
          </a:prstGeom>
          <a:noFill/>
        </p:spPr>
        <p:txBody>
          <a:bodyPr wrap="square" rtlCol="0">
            <a:spAutoFit/>
          </a:bodyPr>
          <a:lstStyle/>
          <a:p>
            <a:r>
              <a:rPr lang="it-IT" b="1" dirty="0" err="1">
                <a:latin typeface="Cambria" panose="02040503050406030204" pitchFamily="18" charset="0"/>
                <a:ea typeface="Cambria" panose="02040503050406030204" pitchFamily="18" charset="0"/>
              </a:rPr>
              <a:t>Marginal</a:t>
            </a:r>
            <a:r>
              <a:rPr lang="it-IT" b="1" dirty="0">
                <a:latin typeface="Cambria" panose="02040503050406030204" pitchFamily="18" charset="0"/>
                <a:ea typeface="Cambria" panose="02040503050406030204" pitchFamily="18" charset="0"/>
              </a:rPr>
              <a:t> </a:t>
            </a:r>
            <a:r>
              <a:rPr lang="it-IT" b="1" dirty="0" err="1">
                <a:latin typeface="Cambria" panose="02040503050406030204" pitchFamily="18" charset="0"/>
                <a:ea typeface="Cambria" panose="02040503050406030204" pitchFamily="18" charset="0"/>
              </a:rPr>
              <a:t>variables</a:t>
            </a:r>
            <a:endParaRPr lang="en-GB" b="1" dirty="0">
              <a:latin typeface="Cambria" panose="02040503050406030204" pitchFamily="18" charset="0"/>
              <a:ea typeface="Cambria" panose="02040503050406030204" pitchFamily="18" charset="0"/>
            </a:endParaRPr>
          </a:p>
        </p:txBody>
      </p:sp>
      <p:cxnSp>
        <p:nvCxnSpPr>
          <p:cNvPr id="32" name="Connettore diritto 31">
            <a:extLst>
              <a:ext uri="{FF2B5EF4-FFF2-40B4-BE49-F238E27FC236}">
                <a16:creationId xmlns:a16="http://schemas.microsoft.com/office/drawing/2014/main" id="{66D777FC-4C23-F3EA-2F1D-F93DC0C61E5C}"/>
              </a:ext>
            </a:extLst>
          </p:cNvPr>
          <p:cNvCxnSpPr>
            <a:cxnSpLocks/>
          </p:cNvCxnSpPr>
          <p:nvPr/>
        </p:nvCxnSpPr>
        <p:spPr>
          <a:xfrm>
            <a:off x="338327" y="5478832"/>
            <a:ext cx="0" cy="301752"/>
          </a:xfrm>
          <a:prstGeom prst="line">
            <a:avLst/>
          </a:prstGeom>
          <a:ln w="38100">
            <a:solidFill>
              <a:srgbClr val="090C9B"/>
            </a:solidFill>
          </a:ln>
        </p:spPr>
        <p:style>
          <a:lnRef idx="2">
            <a:schemeClr val="accent1"/>
          </a:lnRef>
          <a:fillRef idx="0">
            <a:schemeClr val="accent1"/>
          </a:fillRef>
          <a:effectRef idx="1">
            <a:schemeClr val="accent1"/>
          </a:effectRef>
          <a:fontRef idx="minor">
            <a:schemeClr val="tx1"/>
          </a:fontRef>
        </p:style>
      </p:cxnSp>
      <p:sp>
        <p:nvSpPr>
          <p:cNvPr id="33" name="Rettangolo con due angoli in diagonale ritagliati 32">
            <a:extLst>
              <a:ext uri="{FF2B5EF4-FFF2-40B4-BE49-F238E27FC236}">
                <a16:creationId xmlns:a16="http://schemas.microsoft.com/office/drawing/2014/main" id="{B35761AE-5096-80AD-8133-31F8BB6247E5}"/>
              </a:ext>
            </a:extLst>
          </p:cNvPr>
          <p:cNvSpPr/>
          <p:nvPr/>
        </p:nvSpPr>
        <p:spPr>
          <a:xfrm>
            <a:off x="4214620" y="5602898"/>
            <a:ext cx="3762759" cy="1024550"/>
          </a:xfrm>
          <a:prstGeom prst="snip2DiagRect">
            <a:avLst/>
          </a:prstGeom>
          <a:solidFill>
            <a:srgbClr val="B4C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CasellaDiTesto 34">
            <a:extLst>
              <a:ext uri="{FF2B5EF4-FFF2-40B4-BE49-F238E27FC236}">
                <a16:creationId xmlns:a16="http://schemas.microsoft.com/office/drawing/2014/main" id="{918A2E98-7416-F974-DE04-BBE501045019}"/>
              </a:ext>
            </a:extLst>
          </p:cNvPr>
          <p:cNvSpPr txBox="1"/>
          <p:nvPr/>
        </p:nvSpPr>
        <p:spPr>
          <a:xfrm>
            <a:off x="4757925" y="5628485"/>
            <a:ext cx="2974849" cy="923330"/>
          </a:xfrm>
          <a:prstGeom prst="rect">
            <a:avLst/>
          </a:prstGeom>
          <a:noFill/>
        </p:spPr>
        <p:txBody>
          <a:bodyPr wrap="square" rtlCol="0">
            <a:spAutoFit/>
          </a:bodyPr>
          <a:lstStyle/>
          <a:p>
            <a:r>
              <a:rPr lang="en-US" b="1" dirty="0">
                <a:latin typeface="Cambria" panose="02040503050406030204" pitchFamily="18" charset="0"/>
                <a:ea typeface="Cambria" panose="02040503050406030204" pitchFamily="18" charset="0"/>
              </a:rPr>
              <a:t>Demographic variables</a:t>
            </a:r>
          </a:p>
          <a:p>
            <a:r>
              <a:rPr lang="en-US" dirty="0">
                <a:latin typeface="Cambria" panose="02040503050406030204" pitchFamily="18" charset="0"/>
                <a:ea typeface="Cambria" panose="02040503050406030204" pitchFamily="18" charset="0"/>
              </a:rPr>
              <a:t>Age, gender, education, and shopping experience</a:t>
            </a:r>
            <a:endParaRPr lang="en-GB" sz="1400" dirty="0">
              <a:latin typeface="Cambria" panose="02040503050406030204" pitchFamily="18" charset="0"/>
              <a:ea typeface="Cambria" panose="02040503050406030204" pitchFamily="18" charset="0"/>
            </a:endParaRPr>
          </a:p>
        </p:txBody>
      </p:sp>
      <p:pic>
        <p:nvPicPr>
          <p:cNvPr id="24" name="Elemento grafico 23" descr="Gruppo di persone con riempimento a tinta unita">
            <a:extLst>
              <a:ext uri="{FF2B5EF4-FFF2-40B4-BE49-F238E27FC236}">
                <a16:creationId xmlns:a16="http://schemas.microsoft.com/office/drawing/2014/main" id="{C2B0C63A-D3E0-3C4B-09E4-4E259E7A592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7626" y="2275195"/>
            <a:ext cx="369332" cy="369332"/>
          </a:xfrm>
          <a:prstGeom prst="rect">
            <a:avLst/>
          </a:prstGeom>
        </p:spPr>
      </p:pic>
      <p:pic>
        <p:nvPicPr>
          <p:cNvPr id="31" name="Immagine 30">
            <a:extLst>
              <a:ext uri="{FF2B5EF4-FFF2-40B4-BE49-F238E27FC236}">
                <a16:creationId xmlns:a16="http://schemas.microsoft.com/office/drawing/2014/main" id="{3CC4C42C-B993-D279-C6FD-473D5AA1BE13}"/>
              </a:ext>
            </a:extLst>
          </p:cNvPr>
          <p:cNvPicPr>
            <a:picLocks noChangeAspect="1"/>
          </p:cNvPicPr>
          <p:nvPr/>
        </p:nvPicPr>
        <p:blipFill>
          <a:blip r:embed="rId3"/>
          <a:stretch/>
        </p:blipFill>
        <p:spPr>
          <a:xfrm>
            <a:off x="3495291" y="2220961"/>
            <a:ext cx="451105" cy="491025"/>
          </a:xfrm>
          <a:prstGeom prst="rect">
            <a:avLst/>
          </a:prstGeom>
        </p:spPr>
      </p:pic>
      <p:pic>
        <p:nvPicPr>
          <p:cNvPr id="36" name="Elemento grafico 35" descr="Scudo con segno di spunta contorno">
            <a:extLst>
              <a:ext uri="{FF2B5EF4-FFF2-40B4-BE49-F238E27FC236}">
                <a16:creationId xmlns:a16="http://schemas.microsoft.com/office/drawing/2014/main" id="{BDBC8EA4-9F00-80EA-715E-982983BE37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16979" y="2240516"/>
            <a:ext cx="475516" cy="475516"/>
          </a:xfrm>
          <a:prstGeom prst="rect">
            <a:avLst/>
          </a:prstGeom>
        </p:spPr>
      </p:pic>
      <p:pic>
        <p:nvPicPr>
          <p:cNvPr id="38" name="Immagine 37">
            <a:extLst>
              <a:ext uri="{FF2B5EF4-FFF2-40B4-BE49-F238E27FC236}">
                <a16:creationId xmlns:a16="http://schemas.microsoft.com/office/drawing/2014/main" id="{AF130FF5-3CA7-DEE6-DE8A-693D5D9E9E6E}"/>
              </a:ext>
            </a:extLst>
          </p:cNvPr>
          <p:cNvPicPr>
            <a:picLocks noChangeAspect="1"/>
          </p:cNvPicPr>
          <p:nvPr/>
        </p:nvPicPr>
        <p:blipFill>
          <a:blip r:embed="rId5"/>
          <a:stretch/>
        </p:blipFill>
        <p:spPr>
          <a:xfrm>
            <a:off x="9344030" y="2227021"/>
            <a:ext cx="495662" cy="503377"/>
          </a:xfrm>
          <a:prstGeom prst="rect">
            <a:avLst/>
          </a:prstGeom>
        </p:spPr>
      </p:pic>
      <p:pic>
        <p:nvPicPr>
          <p:cNvPr id="40" name="Elemento grafico 39" descr="Blockchain contorno">
            <a:extLst>
              <a:ext uri="{FF2B5EF4-FFF2-40B4-BE49-F238E27FC236}">
                <a16:creationId xmlns:a16="http://schemas.microsoft.com/office/drawing/2014/main" id="{F990719C-D3C5-22D5-0813-47BEBC3CCAE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84068" y="4060862"/>
            <a:ext cx="395099" cy="395099"/>
          </a:xfrm>
          <a:prstGeom prst="rect">
            <a:avLst/>
          </a:prstGeom>
        </p:spPr>
      </p:pic>
      <p:pic>
        <p:nvPicPr>
          <p:cNvPr id="42" name="Elemento grafico 41" descr="Documento con riempimento a tinta unita">
            <a:extLst>
              <a:ext uri="{FF2B5EF4-FFF2-40B4-BE49-F238E27FC236}">
                <a16:creationId xmlns:a16="http://schemas.microsoft.com/office/drawing/2014/main" id="{A59D3A33-6003-9BF4-3BAB-4F9621EB381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66126" y="4052111"/>
            <a:ext cx="347472" cy="347472"/>
          </a:xfrm>
          <a:prstGeom prst="rect">
            <a:avLst/>
          </a:prstGeom>
        </p:spPr>
      </p:pic>
      <p:pic>
        <p:nvPicPr>
          <p:cNvPr id="44" name="Elemento grafico 43" descr="Gruppo di uomini contorno">
            <a:extLst>
              <a:ext uri="{FF2B5EF4-FFF2-40B4-BE49-F238E27FC236}">
                <a16:creationId xmlns:a16="http://schemas.microsoft.com/office/drawing/2014/main" id="{6A6EDB54-86EA-B1BB-0740-D32B308424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36541" y="5928482"/>
            <a:ext cx="373381" cy="373381"/>
          </a:xfrm>
          <a:prstGeom prst="rect">
            <a:avLst/>
          </a:prstGeom>
        </p:spPr>
      </p:pic>
      <p:sp>
        <p:nvSpPr>
          <p:cNvPr id="45" name="Rettangolo 44">
            <a:extLst>
              <a:ext uri="{FF2B5EF4-FFF2-40B4-BE49-F238E27FC236}">
                <a16:creationId xmlns:a16="http://schemas.microsoft.com/office/drawing/2014/main" id="{C16E47C4-3FD6-2765-BDE7-C8C225303187}"/>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a:extLst>
              <a:ext uri="{FF2B5EF4-FFF2-40B4-BE49-F238E27FC236}">
                <a16:creationId xmlns:a16="http://schemas.microsoft.com/office/drawing/2014/main" id="{443DA187-8010-59AC-7B1A-14EF28510478}"/>
              </a:ext>
            </a:extLst>
          </p:cNvPr>
          <p:cNvSpPr>
            <a:spLocks noGrp="1"/>
          </p:cNvSpPr>
          <p:nvPr>
            <p:ph type="sldNum" sz="quarter" idx="12"/>
          </p:nvPr>
        </p:nvSpPr>
        <p:spPr/>
        <p:txBody>
          <a:bodyPr/>
          <a:lstStyle/>
          <a:p>
            <a:fld id="{964AAFE0-649E-EF4A-9524-3EF9ED39C64B}" type="slidenum">
              <a:rPr lang="it-IT" smtClean="0"/>
              <a:t>12</a:t>
            </a:fld>
            <a:endParaRPr lang="it-IT"/>
          </a:p>
        </p:txBody>
      </p:sp>
    </p:spTree>
    <p:extLst>
      <p:ext uri="{BB962C8B-B14F-4D97-AF65-F5344CB8AC3E}">
        <p14:creationId xmlns:p14="http://schemas.microsoft.com/office/powerpoint/2010/main" val="4245329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0119F90-4B90-14D6-EF20-9E9D3BA00787}"/>
              </a:ext>
            </a:extLst>
          </p:cNvPr>
          <p:cNvSpPr txBox="1"/>
          <p:nvPr/>
        </p:nvSpPr>
        <p:spPr>
          <a:xfrm>
            <a:off x="530352" y="521208"/>
            <a:ext cx="10771632" cy="707886"/>
          </a:xfrm>
          <a:prstGeom prst="rect">
            <a:avLst/>
          </a:prstGeom>
          <a:noFill/>
        </p:spPr>
        <p:txBody>
          <a:bodyPr wrap="square" rtlCol="0">
            <a:spAutoFit/>
          </a:bodyPr>
          <a:lstStyle/>
          <a:p>
            <a:r>
              <a:rPr lang="it-IT" sz="4000" b="1" dirty="0">
                <a:solidFill>
                  <a:schemeClr val="accent1"/>
                </a:solidFill>
                <a:latin typeface="Cambria" panose="02040503050406030204" pitchFamily="18" charset="0"/>
                <a:ea typeface="Cambria" panose="02040503050406030204" pitchFamily="18" charset="0"/>
              </a:rPr>
              <a:t>Consumer </a:t>
            </a:r>
            <a:r>
              <a:rPr lang="it-IT" sz="4000" b="1" dirty="0" err="1">
                <a:solidFill>
                  <a:schemeClr val="accent1"/>
                </a:solidFill>
                <a:latin typeface="Cambria" panose="02040503050406030204" pitchFamily="18" charset="0"/>
                <a:ea typeface="Cambria" panose="02040503050406030204" pitchFamily="18" charset="0"/>
              </a:rPr>
              <a:t>profiles</a:t>
            </a:r>
            <a:r>
              <a:rPr lang="it-IT" sz="4000" b="1" dirty="0">
                <a:solidFill>
                  <a:schemeClr val="accent1"/>
                </a:solidFill>
                <a:latin typeface="Cambria" panose="02040503050406030204" pitchFamily="18" charset="0"/>
                <a:ea typeface="Cambria" panose="02040503050406030204" pitchFamily="18" charset="0"/>
              </a:rPr>
              <a:t> and </a:t>
            </a:r>
            <a:r>
              <a:rPr lang="it-IT" sz="4000" b="1" dirty="0" err="1">
                <a:solidFill>
                  <a:schemeClr val="accent1"/>
                </a:solidFill>
                <a:latin typeface="Cambria" panose="02040503050406030204" pitchFamily="18" charset="0"/>
                <a:ea typeface="Cambria" panose="02040503050406030204" pitchFamily="18" charset="0"/>
              </a:rPr>
              <a:t>intentions</a:t>
            </a:r>
            <a:endParaRPr lang="en-GB" sz="4000" b="1" dirty="0">
              <a:solidFill>
                <a:schemeClr val="accent1"/>
              </a:solidFill>
              <a:latin typeface="Cambria" panose="02040503050406030204" pitchFamily="18" charset="0"/>
              <a:ea typeface="Cambria" panose="02040503050406030204" pitchFamily="18" charset="0"/>
            </a:endParaRPr>
          </a:p>
        </p:txBody>
      </p:sp>
      <p:sp>
        <p:nvSpPr>
          <p:cNvPr id="5" name="CasellaDiTesto 4">
            <a:extLst>
              <a:ext uri="{FF2B5EF4-FFF2-40B4-BE49-F238E27FC236}">
                <a16:creationId xmlns:a16="http://schemas.microsoft.com/office/drawing/2014/main" id="{66993947-5C51-6E28-DA5D-03138694D73F}"/>
              </a:ext>
            </a:extLst>
          </p:cNvPr>
          <p:cNvSpPr txBox="1"/>
          <p:nvPr/>
        </p:nvSpPr>
        <p:spPr>
          <a:xfrm>
            <a:off x="530352" y="1229094"/>
            <a:ext cx="10030968" cy="584775"/>
          </a:xfrm>
          <a:prstGeom prst="rect">
            <a:avLst/>
          </a:prstGeom>
          <a:noFill/>
        </p:spPr>
        <p:txBody>
          <a:bodyPr wrap="square" rtlCol="0">
            <a:spAutoFit/>
          </a:bodyPr>
          <a:lstStyle/>
          <a:p>
            <a:r>
              <a:rPr lang="en-US" sz="1600" dirty="0">
                <a:latin typeface="Cambria" panose="02040503050406030204" pitchFamily="18" charset="0"/>
                <a:ea typeface="Cambria" panose="02040503050406030204" pitchFamily="18" charset="0"/>
              </a:rPr>
              <a:t>The surrogate model translates </a:t>
            </a:r>
            <a:r>
              <a:rPr lang="en-US" sz="1600" dirty="0" err="1">
                <a:latin typeface="Cambria" panose="02040503050406030204" pitchFamily="18" charset="0"/>
                <a:ea typeface="Cambria" panose="02040503050406030204" pitchFamily="18" charset="0"/>
              </a:rPr>
              <a:t>XGBoost</a:t>
            </a:r>
            <a:r>
              <a:rPr lang="en-US" sz="1600" dirty="0">
                <a:latin typeface="Cambria" panose="02040503050406030204" pitchFamily="18" charset="0"/>
                <a:ea typeface="Cambria" panose="02040503050406030204" pitchFamily="18" charset="0"/>
              </a:rPr>
              <a:t> into simple interpretable rules for segmenting consumers based on their purchase intent.</a:t>
            </a:r>
            <a:endParaRPr lang="en-GB" sz="1600" dirty="0">
              <a:latin typeface="Cambria" panose="02040503050406030204" pitchFamily="18" charset="0"/>
              <a:ea typeface="Cambria" panose="02040503050406030204" pitchFamily="18" charset="0"/>
            </a:endParaRPr>
          </a:p>
        </p:txBody>
      </p:sp>
      <p:sp>
        <p:nvSpPr>
          <p:cNvPr id="6" name="Rettangolo con angoli arrotondati 5">
            <a:extLst>
              <a:ext uri="{FF2B5EF4-FFF2-40B4-BE49-F238E27FC236}">
                <a16:creationId xmlns:a16="http://schemas.microsoft.com/office/drawing/2014/main" id="{001DF04C-5265-1164-716C-7E38C6CB051E}"/>
              </a:ext>
            </a:extLst>
          </p:cNvPr>
          <p:cNvSpPr/>
          <p:nvPr/>
        </p:nvSpPr>
        <p:spPr>
          <a:xfrm>
            <a:off x="740664" y="2008323"/>
            <a:ext cx="4041648" cy="813816"/>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sellaDiTesto 6">
            <a:extLst>
              <a:ext uri="{FF2B5EF4-FFF2-40B4-BE49-F238E27FC236}">
                <a16:creationId xmlns:a16="http://schemas.microsoft.com/office/drawing/2014/main" id="{D94CB7CA-0498-695B-F183-9EAF9A376F24}"/>
              </a:ext>
            </a:extLst>
          </p:cNvPr>
          <p:cNvSpPr txBox="1"/>
          <p:nvPr/>
        </p:nvSpPr>
        <p:spPr>
          <a:xfrm>
            <a:off x="1327404" y="2070245"/>
            <a:ext cx="3223260" cy="646331"/>
          </a:xfrm>
          <a:prstGeom prst="rect">
            <a:avLst/>
          </a:prstGeom>
          <a:noFill/>
        </p:spPr>
        <p:txBody>
          <a:bodyPr wrap="square" rtlCol="0">
            <a:spAutoFit/>
          </a:bodyPr>
          <a:lstStyle/>
          <a:p>
            <a:r>
              <a:rPr lang="it-IT" b="1" dirty="0" err="1">
                <a:solidFill>
                  <a:srgbClr val="3C3744"/>
                </a:solidFill>
                <a:latin typeface="Cambria" panose="02040503050406030204" pitchFamily="18" charset="0"/>
                <a:ea typeface="Cambria" panose="02040503050406030204" pitchFamily="18" charset="0"/>
              </a:rPr>
              <a:t>Necessary</a:t>
            </a:r>
            <a:r>
              <a:rPr lang="it-IT" b="1" dirty="0">
                <a:solidFill>
                  <a:srgbClr val="3C3744"/>
                </a:solidFill>
                <a:latin typeface="Cambria" panose="02040503050406030204" pitchFamily="18" charset="0"/>
                <a:ea typeface="Cambria" panose="02040503050406030204" pitchFamily="18" charset="0"/>
              </a:rPr>
              <a:t> </a:t>
            </a:r>
            <a:r>
              <a:rPr lang="it-IT" b="1" dirty="0" err="1">
                <a:solidFill>
                  <a:srgbClr val="3C3744"/>
                </a:solidFill>
                <a:latin typeface="Cambria" panose="02040503050406030204" pitchFamily="18" charset="0"/>
                <a:ea typeface="Cambria" panose="02040503050406030204" pitchFamily="18" charset="0"/>
              </a:rPr>
              <a:t>condition</a:t>
            </a:r>
            <a:endParaRPr lang="it-IT" b="1" dirty="0">
              <a:solidFill>
                <a:srgbClr val="3C3744"/>
              </a:solidFill>
              <a:latin typeface="Cambria" panose="02040503050406030204" pitchFamily="18" charset="0"/>
              <a:ea typeface="Cambria" panose="02040503050406030204" pitchFamily="18" charset="0"/>
            </a:endParaRPr>
          </a:p>
          <a:p>
            <a:r>
              <a:rPr lang="it-IT" dirty="0" err="1">
                <a:solidFill>
                  <a:srgbClr val="3C3744"/>
                </a:solidFill>
                <a:latin typeface="Cambria" panose="02040503050406030204" pitchFamily="18" charset="0"/>
                <a:ea typeface="Cambria" panose="02040503050406030204" pitchFamily="18" charset="0"/>
              </a:rPr>
              <a:t>Hedonistic</a:t>
            </a:r>
            <a:r>
              <a:rPr lang="it-IT" dirty="0">
                <a:solidFill>
                  <a:srgbClr val="3C3744"/>
                </a:solidFill>
                <a:latin typeface="Cambria" panose="02040503050406030204" pitchFamily="18" charset="0"/>
                <a:ea typeface="Cambria" panose="02040503050406030204" pitchFamily="18" charset="0"/>
              </a:rPr>
              <a:t> </a:t>
            </a:r>
            <a:r>
              <a:rPr lang="it-IT" dirty="0" err="1">
                <a:solidFill>
                  <a:srgbClr val="3C3744"/>
                </a:solidFill>
                <a:latin typeface="Cambria" panose="02040503050406030204" pitchFamily="18" charset="0"/>
                <a:ea typeface="Cambria" panose="02040503050406030204" pitchFamily="18" charset="0"/>
              </a:rPr>
              <a:t>perception</a:t>
            </a:r>
            <a:endParaRPr lang="en-GB" dirty="0">
              <a:solidFill>
                <a:srgbClr val="FF0000"/>
              </a:solidFill>
              <a:latin typeface="Cambria" panose="02040503050406030204" pitchFamily="18" charset="0"/>
              <a:ea typeface="Cambria" panose="02040503050406030204" pitchFamily="18" charset="0"/>
            </a:endParaRPr>
          </a:p>
        </p:txBody>
      </p:sp>
      <p:sp>
        <p:nvSpPr>
          <p:cNvPr id="8" name="Rettangolo con angoli arrotondati 7">
            <a:extLst>
              <a:ext uri="{FF2B5EF4-FFF2-40B4-BE49-F238E27FC236}">
                <a16:creationId xmlns:a16="http://schemas.microsoft.com/office/drawing/2014/main" id="{01920AE0-D76A-CC2B-8445-D44282941A53}"/>
              </a:ext>
            </a:extLst>
          </p:cNvPr>
          <p:cNvSpPr/>
          <p:nvPr/>
        </p:nvSpPr>
        <p:spPr>
          <a:xfrm>
            <a:off x="740664" y="3268980"/>
            <a:ext cx="4041648" cy="813816"/>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sellaDiTesto 8">
            <a:extLst>
              <a:ext uri="{FF2B5EF4-FFF2-40B4-BE49-F238E27FC236}">
                <a16:creationId xmlns:a16="http://schemas.microsoft.com/office/drawing/2014/main" id="{D6B2C427-50C7-8DE8-1AD4-B3B2B31B8BE9}"/>
              </a:ext>
            </a:extLst>
          </p:cNvPr>
          <p:cNvSpPr txBox="1"/>
          <p:nvPr/>
        </p:nvSpPr>
        <p:spPr>
          <a:xfrm>
            <a:off x="1581912" y="3352722"/>
            <a:ext cx="2830068" cy="646331"/>
          </a:xfrm>
          <a:prstGeom prst="rect">
            <a:avLst/>
          </a:prstGeom>
          <a:noFill/>
        </p:spPr>
        <p:txBody>
          <a:bodyPr wrap="square" rtlCol="0">
            <a:spAutoFit/>
          </a:bodyPr>
          <a:lstStyle/>
          <a:p>
            <a:r>
              <a:rPr lang="it-IT" b="1" dirty="0" err="1">
                <a:solidFill>
                  <a:srgbClr val="3C3744"/>
                </a:solidFill>
                <a:latin typeface="Cambria" panose="02040503050406030204" pitchFamily="18" charset="0"/>
                <a:ea typeface="Cambria" panose="02040503050406030204" pitchFamily="18" charset="0"/>
              </a:rPr>
              <a:t>Reinforcing</a:t>
            </a:r>
            <a:r>
              <a:rPr lang="it-IT" b="1" dirty="0">
                <a:solidFill>
                  <a:srgbClr val="3C3744"/>
                </a:solidFill>
                <a:latin typeface="Cambria" panose="02040503050406030204" pitchFamily="18" charset="0"/>
                <a:ea typeface="Cambria" panose="02040503050406030204" pitchFamily="18" charset="0"/>
              </a:rPr>
              <a:t> driver</a:t>
            </a:r>
          </a:p>
          <a:p>
            <a:r>
              <a:rPr lang="it-IT" dirty="0" err="1">
                <a:solidFill>
                  <a:srgbClr val="3C3744"/>
                </a:solidFill>
                <a:latin typeface="Cambria" panose="02040503050406030204" pitchFamily="18" charset="0"/>
                <a:ea typeface="Cambria" panose="02040503050406030204" pitchFamily="18" charset="0"/>
              </a:rPr>
              <a:t>Subjective</a:t>
            </a:r>
            <a:r>
              <a:rPr lang="it-IT" dirty="0">
                <a:solidFill>
                  <a:srgbClr val="3C3744"/>
                </a:solidFill>
                <a:latin typeface="Cambria" panose="02040503050406030204" pitchFamily="18" charset="0"/>
                <a:ea typeface="Cambria" panose="02040503050406030204" pitchFamily="18" charset="0"/>
              </a:rPr>
              <a:t> </a:t>
            </a:r>
            <a:r>
              <a:rPr lang="it-IT" dirty="0" err="1">
                <a:solidFill>
                  <a:srgbClr val="3C3744"/>
                </a:solidFill>
                <a:latin typeface="Cambria" panose="02040503050406030204" pitchFamily="18" charset="0"/>
                <a:ea typeface="Cambria" panose="02040503050406030204" pitchFamily="18" charset="0"/>
              </a:rPr>
              <a:t>standards</a:t>
            </a:r>
            <a:endParaRPr lang="en-GB" dirty="0">
              <a:solidFill>
                <a:srgbClr val="FF0000"/>
              </a:solidFill>
              <a:latin typeface="Cambria" panose="02040503050406030204" pitchFamily="18" charset="0"/>
              <a:ea typeface="Cambria" panose="02040503050406030204" pitchFamily="18" charset="0"/>
            </a:endParaRPr>
          </a:p>
        </p:txBody>
      </p:sp>
      <p:sp>
        <p:nvSpPr>
          <p:cNvPr id="10" name="Rettangolo con angoli arrotondati 9">
            <a:extLst>
              <a:ext uri="{FF2B5EF4-FFF2-40B4-BE49-F238E27FC236}">
                <a16:creationId xmlns:a16="http://schemas.microsoft.com/office/drawing/2014/main" id="{6C8E8F92-6B0C-E552-570B-E9AA9A32F170}"/>
              </a:ext>
            </a:extLst>
          </p:cNvPr>
          <p:cNvSpPr/>
          <p:nvPr/>
        </p:nvSpPr>
        <p:spPr>
          <a:xfrm>
            <a:off x="740664" y="4529637"/>
            <a:ext cx="4041648" cy="813816"/>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asellaDiTesto 11">
            <a:extLst>
              <a:ext uri="{FF2B5EF4-FFF2-40B4-BE49-F238E27FC236}">
                <a16:creationId xmlns:a16="http://schemas.microsoft.com/office/drawing/2014/main" id="{2EDE61D4-093E-2144-6AB3-99F3270881D1}"/>
              </a:ext>
            </a:extLst>
          </p:cNvPr>
          <p:cNvSpPr txBox="1"/>
          <p:nvPr/>
        </p:nvSpPr>
        <p:spPr>
          <a:xfrm>
            <a:off x="1412748" y="4613379"/>
            <a:ext cx="2830068" cy="646331"/>
          </a:xfrm>
          <a:prstGeom prst="rect">
            <a:avLst/>
          </a:prstGeom>
          <a:noFill/>
        </p:spPr>
        <p:txBody>
          <a:bodyPr wrap="square" rtlCol="0">
            <a:spAutoFit/>
          </a:bodyPr>
          <a:lstStyle/>
          <a:p>
            <a:r>
              <a:rPr lang="it-IT" b="1" dirty="0" err="1">
                <a:solidFill>
                  <a:srgbClr val="3C3744"/>
                </a:solidFill>
                <a:latin typeface="Cambria" panose="02040503050406030204" pitchFamily="18" charset="0"/>
                <a:ea typeface="Cambria" panose="02040503050406030204" pitchFamily="18" charset="0"/>
              </a:rPr>
              <a:t>Result</a:t>
            </a:r>
            <a:endParaRPr lang="it-IT" b="1" dirty="0">
              <a:solidFill>
                <a:srgbClr val="3C3744"/>
              </a:solidFill>
              <a:latin typeface="Cambria" panose="02040503050406030204" pitchFamily="18" charset="0"/>
              <a:ea typeface="Cambria" panose="02040503050406030204" pitchFamily="18" charset="0"/>
            </a:endParaRPr>
          </a:p>
          <a:p>
            <a:r>
              <a:rPr lang="it-IT" dirty="0">
                <a:solidFill>
                  <a:srgbClr val="3C3744"/>
                </a:solidFill>
                <a:latin typeface="Cambria" panose="02040503050406030204" pitchFamily="18" charset="0"/>
                <a:ea typeface="Cambria" panose="02040503050406030204" pitchFamily="18" charset="0"/>
              </a:rPr>
              <a:t>High </a:t>
            </a:r>
            <a:r>
              <a:rPr lang="it-IT" dirty="0" err="1">
                <a:solidFill>
                  <a:srgbClr val="3C3744"/>
                </a:solidFill>
                <a:latin typeface="Cambria" panose="02040503050406030204" pitchFamily="18" charset="0"/>
                <a:ea typeface="Cambria" panose="02040503050406030204" pitchFamily="18" charset="0"/>
              </a:rPr>
              <a:t>purchase</a:t>
            </a:r>
            <a:r>
              <a:rPr lang="it-IT" dirty="0">
                <a:solidFill>
                  <a:srgbClr val="3C3744"/>
                </a:solidFill>
                <a:latin typeface="Cambria" panose="02040503050406030204" pitchFamily="18" charset="0"/>
                <a:ea typeface="Cambria" panose="02040503050406030204" pitchFamily="18" charset="0"/>
              </a:rPr>
              <a:t> </a:t>
            </a:r>
            <a:r>
              <a:rPr lang="it-IT" dirty="0" err="1">
                <a:solidFill>
                  <a:srgbClr val="3C3744"/>
                </a:solidFill>
                <a:latin typeface="Cambria" panose="02040503050406030204" pitchFamily="18" charset="0"/>
                <a:ea typeface="Cambria" panose="02040503050406030204" pitchFamily="18" charset="0"/>
              </a:rPr>
              <a:t>intent</a:t>
            </a:r>
            <a:endParaRPr lang="en-GB" dirty="0">
              <a:latin typeface="Cambria" panose="02040503050406030204" pitchFamily="18" charset="0"/>
              <a:ea typeface="Cambria" panose="02040503050406030204" pitchFamily="18" charset="0"/>
            </a:endParaRPr>
          </a:p>
        </p:txBody>
      </p:sp>
      <p:sp>
        <p:nvSpPr>
          <p:cNvPr id="13" name="Freccia in giù 12">
            <a:extLst>
              <a:ext uri="{FF2B5EF4-FFF2-40B4-BE49-F238E27FC236}">
                <a16:creationId xmlns:a16="http://schemas.microsoft.com/office/drawing/2014/main" id="{F42DBB7F-AF59-6407-4033-45ACBB667103}"/>
              </a:ext>
            </a:extLst>
          </p:cNvPr>
          <p:cNvSpPr/>
          <p:nvPr/>
        </p:nvSpPr>
        <p:spPr>
          <a:xfrm>
            <a:off x="2596896" y="2882530"/>
            <a:ext cx="329184" cy="32605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ccia in giù 13">
            <a:extLst>
              <a:ext uri="{FF2B5EF4-FFF2-40B4-BE49-F238E27FC236}">
                <a16:creationId xmlns:a16="http://schemas.microsoft.com/office/drawing/2014/main" id="{FC97DBEF-82EA-0252-502A-8ADFF460D924}"/>
              </a:ext>
            </a:extLst>
          </p:cNvPr>
          <p:cNvSpPr/>
          <p:nvPr/>
        </p:nvSpPr>
        <p:spPr>
          <a:xfrm>
            <a:off x="2596896" y="4148713"/>
            <a:ext cx="329184" cy="32605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ttangolo con angoli arrotondati 14">
            <a:extLst>
              <a:ext uri="{FF2B5EF4-FFF2-40B4-BE49-F238E27FC236}">
                <a16:creationId xmlns:a16="http://schemas.microsoft.com/office/drawing/2014/main" id="{F64AA3EC-02E6-B0FE-F8A5-D0F0529F3A17}"/>
              </a:ext>
            </a:extLst>
          </p:cNvPr>
          <p:cNvSpPr/>
          <p:nvPr/>
        </p:nvSpPr>
        <p:spPr>
          <a:xfrm>
            <a:off x="6297168" y="1827353"/>
            <a:ext cx="4445508" cy="1344400"/>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asellaDiTesto 15">
            <a:extLst>
              <a:ext uri="{FF2B5EF4-FFF2-40B4-BE49-F238E27FC236}">
                <a16:creationId xmlns:a16="http://schemas.microsoft.com/office/drawing/2014/main" id="{84961155-DBCF-5B49-82C5-5FC261DD7145}"/>
              </a:ext>
            </a:extLst>
          </p:cNvPr>
          <p:cNvSpPr txBox="1"/>
          <p:nvPr/>
        </p:nvSpPr>
        <p:spPr>
          <a:xfrm>
            <a:off x="6902196" y="1961263"/>
            <a:ext cx="3840480" cy="1015663"/>
          </a:xfrm>
          <a:prstGeom prst="rect">
            <a:avLst/>
          </a:prstGeom>
          <a:noFill/>
        </p:spPr>
        <p:txBody>
          <a:bodyPr wrap="square" rtlCol="0">
            <a:spAutoFit/>
          </a:bodyPr>
          <a:lstStyle/>
          <a:p>
            <a:r>
              <a:rPr lang="en-US" sz="2000" b="1" dirty="0">
                <a:solidFill>
                  <a:srgbClr val="090C9B"/>
                </a:solidFill>
                <a:latin typeface="Cambria" panose="02040503050406030204" pitchFamily="18" charset="0"/>
                <a:ea typeface="Cambria" panose="02040503050406030204" pitchFamily="18" charset="0"/>
              </a:rPr>
              <a:t>High intention</a:t>
            </a:r>
          </a:p>
          <a:p>
            <a:pPr marL="342900" indent="-342900">
              <a:buFont typeface="Arial" panose="020B0604020202020204" pitchFamily="34" charset="0"/>
              <a:buChar char="•"/>
            </a:pPr>
            <a:r>
              <a:rPr lang="en-US" sz="2000" dirty="0">
                <a:solidFill>
                  <a:srgbClr val="090C9B"/>
                </a:solidFill>
                <a:latin typeface="Cambria" panose="02040503050406030204" pitchFamily="18" charset="0"/>
                <a:ea typeface="Cambria" panose="02040503050406030204" pitchFamily="18" charset="0"/>
              </a:rPr>
              <a:t>High hedonism</a:t>
            </a:r>
          </a:p>
          <a:p>
            <a:pPr marL="342900" indent="-342900">
              <a:buFont typeface="Arial" panose="020B0604020202020204" pitchFamily="34" charset="0"/>
              <a:buChar char="•"/>
            </a:pPr>
            <a:r>
              <a:rPr lang="en-US" sz="2000" dirty="0">
                <a:solidFill>
                  <a:srgbClr val="090C9B"/>
                </a:solidFill>
                <a:latin typeface="Cambria" panose="02040503050406030204" pitchFamily="18" charset="0"/>
                <a:ea typeface="Cambria" panose="02040503050406030204" pitchFamily="18" charset="0"/>
              </a:rPr>
              <a:t>High subjective norms</a:t>
            </a:r>
            <a:endParaRPr lang="en-GB" dirty="0">
              <a:solidFill>
                <a:srgbClr val="FF0000"/>
              </a:solidFill>
              <a:latin typeface="Cambria" panose="02040503050406030204" pitchFamily="18" charset="0"/>
              <a:ea typeface="Cambria" panose="02040503050406030204" pitchFamily="18" charset="0"/>
            </a:endParaRPr>
          </a:p>
        </p:txBody>
      </p:sp>
      <p:sp>
        <p:nvSpPr>
          <p:cNvPr id="17" name="Rettangolo con angoli arrotondati 16">
            <a:extLst>
              <a:ext uri="{FF2B5EF4-FFF2-40B4-BE49-F238E27FC236}">
                <a16:creationId xmlns:a16="http://schemas.microsoft.com/office/drawing/2014/main" id="{DFF79969-2BBF-CD4C-7294-6F5782FD2E1B}"/>
              </a:ext>
            </a:extLst>
          </p:cNvPr>
          <p:cNvSpPr/>
          <p:nvPr/>
        </p:nvSpPr>
        <p:spPr>
          <a:xfrm>
            <a:off x="6297168" y="3268980"/>
            <a:ext cx="4445508" cy="1604772"/>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asellaDiTesto 17">
            <a:extLst>
              <a:ext uri="{FF2B5EF4-FFF2-40B4-BE49-F238E27FC236}">
                <a16:creationId xmlns:a16="http://schemas.microsoft.com/office/drawing/2014/main" id="{4ACC447E-3FFF-3974-EDA0-E3D09655D6DF}"/>
              </a:ext>
            </a:extLst>
          </p:cNvPr>
          <p:cNvSpPr txBox="1"/>
          <p:nvPr/>
        </p:nvSpPr>
        <p:spPr>
          <a:xfrm>
            <a:off x="6902196" y="3352722"/>
            <a:ext cx="4003548" cy="1384995"/>
          </a:xfrm>
          <a:prstGeom prst="rect">
            <a:avLst/>
          </a:prstGeom>
          <a:noFill/>
        </p:spPr>
        <p:txBody>
          <a:bodyPr wrap="square" rtlCol="0">
            <a:spAutoFit/>
          </a:bodyPr>
          <a:lstStyle/>
          <a:p>
            <a:r>
              <a:rPr lang="en-US" sz="2000" b="1" dirty="0">
                <a:solidFill>
                  <a:srgbClr val="3D52D5"/>
                </a:solidFill>
                <a:latin typeface="Cambria" panose="02040503050406030204" pitchFamily="18" charset="0"/>
                <a:ea typeface="Cambria" panose="02040503050406030204" pitchFamily="18" charset="0"/>
              </a:rPr>
              <a:t>Moderately interested</a:t>
            </a:r>
          </a:p>
          <a:p>
            <a:pPr marL="342900" indent="-342900">
              <a:buFont typeface="Arial" panose="020B0604020202020204" pitchFamily="34" charset="0"/>
              <a:buChar char="•"/>
            </a:pPr>
            <a:r>
              <a:rPr lang="en-US" sz="1600" dirty="0">
                <a:solidFill>
                  <a:srgbClr val="3D52D5"/>
                </a:solidFill>
                <a:latin typeface="Cambria" panose="02040503050406030204" pitchFamily="18" charset="0"/>
                <a:ea typeface="Cambria" panose="02040503050406030204" pitchFamily="18" charset="0"/>
              </a:rPr>
              <a:t>Moderate levels of hedonism and social approval</a:t>
            </a:r>
          </a:p>
          <a:p>
            <a:pPr marL="342900" indent="-342900">
              <a:buFont typeface="Arial" panose="020B0604020202020204" pitchFamily="34" charset="0"/>
              <a:buChar char="•"/>
            </a:pPr>
            <a:r>
              <a:rPr lang="en-US" sz="1600" dirty="0">
                <a:solidFill>
                  <a:srgbClr val="3D52D5"/>
                </a:solidFill>
                <a:latin typeface="Cambria" panose="02040503050406030204" pitchFamily="18" charset="0"/>
                <a:ea typeface="Cambria" panose="02040503050406030204" pitchFamily="18" charset="0"/>
              </a:rPr>
              <a:t>Open to technology, but not fully convinced</a:t>
            </a:r>
            <a:endParaRPr lang="en-GB" sz="1600" dirty="0">
              <a:latin typeface="Cambria" panose="02040503050406030204" pitchFamily="18" charset="0"/>
              <a:ea typeface="Cambria" panose="02040503050406030204" pitchFamily="18" charset="0"/>
            </a:endParaRPr>
          </a:p>
        </p:txBody>
      </p:sp>
      <p:sp>
        <p:nvSpPr>
          <p:cNvPr id="19" name="Rettangolo con angoli arrotondati 18">
            <a:extLst>
              <a:ext uri="{FF2B5EF4-FFF2-40B4-BE49-F238E27FC236}">
                <a16:creationId xmlns:a16="http://schemas.microsoft.com/office/drawing/2014/main" id="{C44C89CA-ABDE-0B24-3574-CF6A1E87BAE1}"/>
              </a:ext>
            </a:extLst>
          </p:cNvPr>
          <p:cNvSpPr/>
          <p:nvPr/>
        </p:nvSpPr>
        <p:spPr>
          <a:xfrm>
            <a:off x="6297168" y="4970979"/>
            <a:ext cx="4445508" cy="1344400"/>
          </a:xfrm>
          <a:prstGeom prst="roundRect">
            <a:avLst/>
          </a:prstGeom>
          <a:no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asellaDiTesto 19">
            <a:extLst>
              <a:ext uri="{FF2B5EF4-FFF2-40B4-BE49-F238E27FC236}">
                <a16:creationId xmlns:a16="http://schemas.microsoft.com/office/drawing/2014/main" id="{9783491B-9949-3564-1C39-A67AACC91180}"/>
              </a:ext>
            </a:extLst>
          </p:cNvPr>
          <p:cNvSpPr txBox="1"/>
          <p:nvPr/>
        </p:nvSpPr>
        <p:spPr>
          <a:xfrm>
            <a:off x="6902196" y="5027626"/>
            <a:ext cx="3840480" cy="1015663"/>
          </a:xfrm>
          <a:prstGeom prst="rect">
            <a:avLst/>
          </a:prstGeom>
          <a:noFill/>
        </p:spPr>
        <p:txBody>
          <a:bodyPr wrap="square" rtlCol="0">
            <a:spAutoFit/>
          </a:bodyPr>
          <a:lstStyle/>
          <a:p>
            <a:r>
              <a:rPr lang="en-US" sz="2000" b="1" dirty="0">
                <a:solidFill>
                  <a:srgbClr val="0070C0"/>
                </a:solidFill>
                <a:latin typeface="Cambria" panose="02040503050406030204" pitchFamily="18" charset="0"/>
                <a:ea typeface="Cambria" panose="02040503050406030204" pitchFamily="18" charset="0"/>
              </a:rPr>
              <a:t>Reluctant</a:t>
            </a:r>
          </a:p>
          <a:p>
            <a:pPr marL="342900" indent="-342900">
              <a:buFont typeface="Arial" panose="020B0604020202020204" pitchFamily="34" charset="0"/>
              <a:buChar char="•"/>
            </a:pPr>
            <a:r>
              <a:rPr lang="en-US" sz="2000" dirty="0">
                <a:solidFill>
                  <a:srgbClr val="0070C0"/>
                </a:solidFill>
                <a:latin typeface="Cambria" panose="02040503050406030204" pitchFamily="18" charset="0"/>
                <a:ea typeface="Cambria" panose="02040503050406030204" pitchFamily="18" charset="0"/>
              </a:rPr>
              <a:t>Low perceived hedonism</a:t>
            </a:r>
          </a:p>
          <a:p>
            <a:pPr marL="342900" indent="-342900">
              <a:buFont typeface="Arial" panose="020B0604020202020204" pitchFamily="34" charset="0"/>
              <a:buChar char="•"/>
            </a:pPr>
            <a:r>
              <a:rPr lang="en-US" sz="2000" dirty="0">
                <a:solidFill>
                  <a:srgbClr val="0070C0"/>
                </a:solidFill>
                <a:latin typeface="Cambria" panose="02040503050406030204" pitchFamily="18" charset="0"/>
                <a:ea typeface="Cambria" panose="02040503050406030204" pitchFamily="18" charset="0"/>
              </a:rPr>
              <a:t>Low perceived social approval</a:t>
            </a:r>
            <a:endParaRPr lang="en-GB" dirty="0">
              <a:latin typeface="Cambria" panose="02040503050406030204" pitchFamily="18" charset="0"/>
              <a:ea typeface="Cambria" panose="02040503050406030204" pitchFamily="18" charset="0"/>
            </a:endParaRPr>
          </a:p>
        </p:txBody>
      </p:sp>
      <p:sp>
        <p:nvSpPr>
          <p:cNvPr id="21" name="Ovale 20">
            <a:extLst>
              <a:ext uri="{FF2B5EF4-FFF2-40B4-BE49-F238E27FC236}">
                <a16:creationId xmlns:a16="http://schemas.microsoft.com/office/drawing/2014/main" id="{A7865AB1-2309-7885-0208-5F4E4DF25708}"/>
              </a:ext>
            </a:extLst>
          </p:cNvPr>
          <p:cNvSpPr/>
          <p:nvPr/>
        </p:nvSpPr>
        <p:spPr>
          <a:xfrm>
            <a:off x="6464808" y="2028057"/>
            <a:ext cx="329184" cy="320063"/>
          </a:xfrm>
          <a:prstGeom prst="ellipse">
            <a:avLst/>
          </a:prstGeom>
          <a:solidFill>
            <a:srgbClr val="090C9B"/>
          </a:solidFill>
          <a:ln>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e 21">
            <a:extLst>
              <a:ext uri="{FF2B5EF4-FFF2-40B4-BE49-F238E27FC236}">
                <a16:creationId xmlns:a16="http://schemas.microsoft.com/office/drawing/2014/main" id="{62E7B5E5-7870-23C5-C0C5-B4C31663F55A}"/>
              </a:ext>
            </a:extLst>
          </p:cNvPr>
          <p:cNvSpPr/>
          <p:nvPr/>
        </p:nvSpPr>
        <p:spPr>
          <a:xfrm>
            <a:off x="6464808" y="3431116"/>
            <a:ext cx="329184" cy="320063"/>
          </a:xfrm>
          <a:prstGeom prst="ellipse">
            <a:avLst/>
          </a:prstGeom>
          <a:solidFill>
            <a:srgbClr val="3D52D5"/>
          </a:solid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e 22">
            <a:extLst>
              <a:ext uri="{FF2B5EF4-FFF2-40B4-BE49-F238E27FC236}">
                <a16:creationId xmlns:a16="http://schemas.microsoft.com/office/drawing/2014/main" id="{75444628-E11D-8FA0-462A-C432B3E3616E}"/>
              </a:ext>
            </a:extLst>
          </p:cNvPr>
          <p:cNvSpPr/>
          <p:nvPr/>
        </p:nvSpPr>
        <p:spPr>
          <a:xfrm>
            <a:off x="6464808" y="5114975"/>
            <a:ext cx="329184" cy="320063"/>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Elemento grafico 24" descr="Obiettivo contorno">
            <a:extLst>
              <a:ext uri="{FF2B5EF4-FFF2-40B4-BE49-F238E27FC236}">
                <a16:creationId xmlns:a16="http://schemas.microsoft.com/office/drawing/2014/main" id="{A211B045-D237-12F3-B349-53C56E09B0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8591" y="2212121"/>
            <a:ext cx="426809" cy="426809"/>
          </a:xfrm>
          <a:prstGeom prst="rect">
            <a:avLst/>
          </a:prstGeom>
        </p:spPr>
      </p:pic>
      <p:pic>
        <p:nvPicPr>
          <p:cNvPr id="27" name="Elemento grafico 26" descr="Utenti con riempimento a tinta unita">
            <a:extLst>
              <a:ext uri="{FF2B5EF4-FFF2-40B4-BE49-F238E27FC236}">
                <a16:creationId xmlns:a16="http://schemas.microsoft.com/office/drawing/2014/main" id="{FA0124A0-ED7A-C5B2-5812-6F0371C61B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2635" y="3484932"/>
            <a:ext cx="381909" cy="381909"/>
          </a:xfrm>
          <a:prstGeom prst="rect">
            <a:avLst/>
          </a:prstGeom>
        </p:spPr>
      </p:pic>
      <p:pic>
        <p:nvPicPr>
          <p:cNvPr id="29" name="Elemento grafico 28" descr="Tendenza al rialzo con riempimento a tinta unita">
            <a:extLst>
              <a:ext uri="{FF2B5EF4-FFF2-40B4-BE49-F238E27FC236}">
                <a16:creationId xmlns:a16="http://schemas.microsoft.com/office/drawing/2014/main" id="{4D8DF324-AF62-EDF3-91E7-1F5276C7AC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7771" y="4752592"/>
            <a:ext cx="436773" cy="436773"/>
          </a:xfrm>
          <a:prstGeom prst="rect">
            <a:avLst/>
          </a:prstGeom>
        </p:spPr>
      </p:pic>
      <p:sp>
        <p:nvSpPr>
          <p:cNvPr id="30" name="Rettangolo 29">
            <a:extLst>
              <a:ext uri="{FF2B5EF4-FFF2-40B4-BE49-F238E27FC236}">
                <a16:creationId xmlns:a16="http://schemas.microsoft.com/office/drawing/2014/main" id="{0200F2E2-91DE-1088-2044-9C1715C2DBAF}"/>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4" name="Gruppo 33">
            <a:extLst>
              <a:ext uri="{FF2B5EF4-FFF2-40B4-BE49-F238E27FC236}">
                <a16:creationId xmlns:a16="http://schemas.microsoft.com/office/drawing/2014/main" id="{52971F36-8862-5952-9E04-A86A5753063D}"/>
              </a:ext>
            </a:extLst>
          </p:cNvPr>
          <p:cNvGrpSpPr/>
          <p:nvPr/>
        </p:nvGrpSpPr>
        <p:grpSpPr>
          <a:xfrm>
            <a:off x="0" y="6001539"/>
            <a:ext cx="12192000" cy="856462"/>
            <a:chOff x="0" y="6001539"/>
            <a:chExt cx="12192000" cy="856462"/>
          </a:xfrm>
        </p:grpSpPr>
        <p:pic>
          <p:nvPicPr>
            <p:cNvPr id="35" name="Picture 4" descr="Free blockchain block chain networking vector">
              <a:extLst>
                <a:ext uri="{FF2B5EF4-FFF2-40B4-BE49-F238E27FC236}">
                  <a16:creationId xmlns:a16="http://schemas.microsoft.com/office/drawing/2014/main" id="{C4D7C7A2-476F-1553-E563-B6A7F3F5CC9C}"/>
                </a:ext>
              </a:extLst>
            </p:cNvPr>
            <p:cNvPicPr>
              <a:picLocks noChangeAspect="1" noChangeArrowheads="1"/>
            </p:cNvPicPr>
            <p:nvPr/>
          </p:nvPicPr>
          <p:blipFill rotWithShape="1">
            <a:blip r:embed="rId5">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Connettore diritto 35">
              <a:extLst>
                <a:ext uri="{FF2B5EF4-FFF2-40B4-BE49-F238E27FC236}">
                  <a16:creationId xmlns:a16="http://schemas.microsoft.com/office/drawing/2014/main" id="{A1AEB29E-9666-4667-3F36-2311DAAA0A55}"/>
                </a:ext>
              </a:extLst>
            </p:cNvPr>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21397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269DE28A-8FEE-E34F-84BC-F9FA7163AC89}"/>
              </a:ext>
            </a:extLst>
          </p:cNvPr>
          <p:cNvPicPr>
            <a:picLocks noChangeAspect="1"/>
          </p:cNvPicPr>
          <p:nvPr/>
        </p:nvPicPr>
        <p:blipFill>
          <a:blip r:embed="rId3">
            <a:extLst>
              <a:ext uri="{28A0092B-C50C-407E-A947-70E740481C1C}">
                <a14:useLocalDpi xmlns:a14="http://schemas.microsoft.com/office/drawing/2010/main" val="0"/>
              </a:ext>
            </a:extLst>
          </a:blip>
          <a:srcRect l="3317"/>
          <a:stretch>
            <a:fillRect/>
          </a:stretch>
        </p:blipFill>
        <p:spPr bwMode="auto">
          <a:xfrm>
            <a:off x="4588496" y="1235102"/>
            <a:ext cx="7330208" cy="5386122"/>
          </a:xfrm>
          <a:prstGeom prst="rect">
            <a:avLst/>
          </a:prstGeom>
          <a:noFill/>
          <a:ln>
            <a:noFill/>
          </a:ln>
        </p:spPr>
      </p:pic>
      <p:sp>
        <p:nvSpPr>
          <p:cNvPr id="11" name="CasellaDiTesto 10">
            <a:extLst>
              <a:ext uri="{FF2B5EF4-FFF2-40B4-BE49-F238E27FC236}">
                <a16:creationId xmlns:a16="http://schemas.microsoft.com/office/drawing/2014/main" id="{39B106A4-3330-2A34-F952-BDC582F16B8C}"/>
              </a:ext>
            </a:extLst>
          </p:cNvPr>
          <p:cNvSpPr txBox="1"/>
          <p:nvPr/>
        </p:nvSpPr>
        <p:spPr>
          <a:xfrm>
            <a:off x="381965" y="527216"/>
            <a:ext cx="10910875" cy="707886"/>
          </a:xfrm>
          <a:prstGeom prst="rect">
            <a:avLst/>
          </a:prstGeom>
          <a:noFill/>
        </p:spPr>
        <p:txBody>
          <a:bodyPr wrap="square" rtlCol="0">
            <a:spAutoFit/>
          </a:bodyPr>
          <a:lstStyle/>
          <a:p>
            <a:r>
              <a:rPr lang="en-US" sz="4000" b="1" dirty="0">
                <a:solidFill>
                  <a:schemeClr val="accent1"/>
                </a:solidFill>
                <a:latin typeface="Cambria" panose="02040503050406030204" pitchFamily="18" charset="0"/>
                <a:ea typeface="Cambria" panose="02040503050406030204" pitchFamily="18" charset="0"/>
              </a:rPr>
              <a:t>Findings from the PLS-SEM approach</a:t>
            </a:r>
            <a:endParaRPr lang="en-GB" sz="2000" b="1" dirty="0">
              <a:solidFill>
                <a:schemeClr val="accent1"/>
              </a:solidFill>
              <a:latin typeface="Cambria" panose="02040503050406030204" pitchFamily="18" charset="0"/>
              <a:ea typeface="Cambria" panose="02040503050406030204" pitchFamily="18" charset="0"/>
            </a:endParaRPr>
          </a:p>
        </p:txBody>
      </p:sp>
      <p:sp>
        <p:nvSpPr>
          <p:cNvPr id="18" name="Rettangolo 17">
            <a:extLst>
              <a:ext uri="{FF2B5EF4-FFF2-40B4-BE49-F238E27FC236}">
                <a16:creationId xmlns:a16="http://schemas.microsoft.com/office/drawing/2014/main" id="{12055B80-50D2-5BEE-67C7-EBD2C0ABD3E8}"/>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a:extLst>
              <a:ext uri="{FF2B5EF4-FFF2-40B4-BE49-F238E27FC236}">
                <a16:creationId xmlns:a16="http://schemas.microsoft.com/office/drawing/2014/main" id="{892DE04F-91A4-C36A-6E43-DD6B3049ED4F}"/>
              </a:ext>
            </a:extLst>
          </p:cNvPr>
          <p:cNvSpPr>
            <a:spLocks noGrp="1"/>
          </p:cNvSpPr>
          <p:nvPr>
            <p:ph type="sldNum" sz="quarter" idx="12"/>
          </p:nvPr>
        </p:nvSpPr>
        <p:spPr/>
        <p:txBody>
          <a:bodyPr/>
          <a:lstStyle/>
          <a:p>
            <a:fld id="{964AAFE0-649E-EF4A-9524-3EF9ED39C64B}" type="slidenum">
              <a:rPr lang="it-IT" smtClean="0"/>
              <a:t>14</a:t>
            </a:fld>
            <a:endParaRPr lang="it-IT"/>
          </a:p>
        </p:txBody>
      </p:sp>
      <p:sp>
        <p:nvSpPr>
          <p:cNvPr id="3" name="Ovale 2">
            <a:extLst>
              <a:ext uri="{FF2B5EF4-FFF2-40B4-BE49-F238E27FC236}">
                <a16:creationId xmlns:a16="http://schemas.microsoft.com/office/drawing/2014/main" id="{ABC31ECA-0ABF-DCE0-22C1-02DED9B5A258}"/>
              </a:ext>
            </a:extLst>
          </p:cNvPr>
          <p:cNvSpPr/>
          <p:nvPr/>
        </p:nvSpPr>
        <p:spPr>
          <a:xfrm>
            <a:off x="4755707" y="2965836"/>
            <a:ext cx="1252105" cy="34190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4D5BB434-74B8-B63F-BC54-66F7274E81BA}"/>
              </a:ext>
            </a:extLst>
          </p:cNvPr>
          <p:cNvSpPr/>
          <p:nvPr/>
        </p:nvSpPr>
        <p:spPr>
          <a:xfrm>
            <a:off x="4691270" y="5374150"/>
            <a:ext cx="1470991" cy="414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31F5204C-3D53-893A-EEFC-8CE0448B2B6E}"/>
              </a:ext>
            </a:extLst>
          </p:cNvPr>
          <p:cNvSpPr txBox="1"/>
          <p:nvPr/>
        </p:nvSpPr>
        <p:spPr>
          <a:xfrm>
            <a:off x="163138" y="2013228"/>
            <a:ext cx="4195337" cy="341632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Access to clearer information about origin, quality, and authenticity (</a:t>
            </a:r>
            <a:r>
              <a:rPr lang="en-US" dirty="0" err="1">
                <a:latin typeface="Cambria" panose="02040503050406030204" pitchFamily="18" charset="0"/>
                <a:ea typeface="Cambria" panose="02040503050406030204" pitchFamily="18" charset="0"/>
              </a:rPr>
              <a:t>diagnosticity</a:t>
            </a:r>
            <a:r>
              <a:rPr lang="en-US" dirty="0">
                <a:latin typeface="Cambria" panose="02040503050406030204" pitchFamily="18" charset="0"/>
                <a:ea typeface="Cambria" panose="02040503050406030204" pitchFamily="18" charset="0"/>
              </a:rPr>
              <a:t>) increases the perceived value of wine, leading to a greater willingness to purchase;</a:t>
            </a:r>
          </a:p>
          <a:p>
            <a:pPr marL="285750" indent="-285750">
              <a:buFont typeface="Arial" panose="020B0604020202020204" pitchFamily="34" charset="0"/>
              <a:buChar char="•"/>
            </a:pPr>
            <a:endParaRPr lang="en-US"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At the same time, the presence of favorable conditions (facilitating conditions) enhances the perceived utility of the technology in the eyes of the consumer, making them more likely to adopt the product.</a:t>
            </a:r>
            <a:endParaRPr lang="en-GB" dirty="0"/>
          </a:p>
        </p:txBody>
      </p:sp>
      <p:sp>
        <p:nvSpPr>
          <p:cNvPr id="5" name="Ovale 4"/>
          <p:cNvSpPr/>
          <p:nvPr/>
        </p:nvSpPr>
        <p:spPr>
          <a:xfrm>
            <a:off x="10584611" y="1768415"/>
            <a:ext cx="845389" cy="4313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7765211" y="4779035"/>
            <a:ext cx="1240766" cy="5262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p:cNvSpPr/>
          <p:nvPr/>
        </p:nvSpPr>
        <p:spPr>
          <a:xfrm>
            <a:off x="7765211" y="2579298"/>
            <a:ext cx="1240766" cy="5952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2207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2000" tmFilter="0, 0; .2, .5; .8, .5; 1, 0"/>
                                        <p:tgtEl>
                                          <p:spTgt spid="3"/>
                                        </p:tgtEl>
                                      </p:cBhvr>
                                    </p:animEffect>
                                    <p:animScale>
                                      <p:cBhvr>
                                        <p:cTn id="7" dur="1000" autoRev="1" fill="hold"/>
                                        <p:tgtEl>
                                          <p:spTgt spid="3"/>
                                        </p:tgtEl>
                                      </p:cBhvr>
                                      <p:by x="105000" y="105000"/>
                                    </p:animScale>
                                  </p:childTnLst>
                                </p:cTn>
                              </p:par>
                              <p:par>
                                <p:cTn id="8" presetID="26" presetClass="emph" presetSubtype="0" repeatCount="indefinite" fill="hold" grpId="0" nodeType="withEffect">
                                  <p:stCondLst>
                                    <p:cond delay="0"/>
                                  </p:stCondLst>
                                  <p:childTnLst>
                                    <p:animEffect transition="out" filter="fade">
                                      <p:cBhvr>
                                        <p:cTn id="9" dur="2000" tmFilter="0, 0; .2, .5; .8, .5; 1, 0"/>
                                        <p:tgtEl>
                                          <p:spTgt spid="12"/>
                                        </p:tgtEl>
                                      </p:cBhvr>
                                    </p:animEffect>
                                    <p:animScale>
                                      <p:cBhvr>
                                        <p:cTn id="10" dur="100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0333E-25D0-FAED-50FA-FC5829968B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85F5297-DBA3-516C-C570-A755528CA029}"/>
              </a:ext>
            </a:extLst>
          </p:cNvPr>
          <p:cNvSpPr txBox="1"/>
          <p:nvPr/>
        </p:nvSpPr>
        <p:spPr>
          <a:xfrm>
            <a:off x="1190766" y="1403032"/>
            <a:ext cx="10534035" cy="4093428"/>
          </a:xfrm>
          <a:prstGeom prst="rect">
            <a:avLst/>
          </a:prstGeom>
          <a:noFill/>
        </p:spPr>
        <p:txBody>
          <a:bodyPr wrap="square" rtlCol="0">
            <a:spAutoFit/>
          </a:bodyPr>
          <a:lstStyle/>
          <a:p>
            <a:r>
              <a:rPr lang="en-US" sz="2000" b="1" dirty="0">
                <a:solidFill>
                  <a:srgbClr val="3C3744"/>
                </a:solidFill>
                <a:latin typeface="Cambria" panose="02040503050406030204" pitchFamily="18" charset="0"/>
                <a:cs typeface="Arial" panose="020B0604020202020204" pitchFamily="34" charset="0"/>
              </a:rPr>
              <a:t>Emotional engagement drives adoption</a:t>
            </a:r>
          </a:p>
          <a:p>
            <a:r>
              <a:rPr lang="en-US" sz="2000" dirty="0">
                <a:solidFill>
                  <a:srgbClr val="3C3744"/>
                </a:solidFill>
                <a:latin typeface="Cambria" panose="02040503050406030204" pitchFamily="18" charset="0"/>
                <a:cs typeface="Arial" panose="020B0604020202020204" pitchFamily="34" charset="0"/>
              </a:rPr>
              <a:t>Hedonic perception is the strongest driver of purchase intent: traceability must be enjoyable, not just functional</a:t>
            </a:r>
            <a:r>
              <a:rPr lang="en-US" sz="2000" b="1" dirty="0">
                <a:solidFill>
                  <a:srgbClr val="3C3744"/>
                </a:solidFill>
                <a:latin typeface="Cambria" panose="02040503050406030204" pitchFamily="18" charset="0"/>
                <a:cs typeface="Arial" panose="020B0604020202020204" pitchFamily="34" charset="0"/>
              </a:rPr>
              <a:t>.</a:t>
            </a:r>
          </a:p>
          <a:p>
            <a:endParaRPr lang="en-US" sz="2000" b="1" dirty="0">
              <a:solidFill>
                <a:srgbClr val="3C3744"/>
              </a:solidFill>
              <a:latin typeface="Cambria" panose="02040503050406030204" pitchFamily="18" charset="0"/>
              <a:cs typeface="Arial" panose="020B0604020202020204" pitchFamily="34" charset="0"/>
            </a:endParaRPr>
          </a:p>
          <a:p>
            <a:r>
              <a:rPr lang="en-US" sz="2000" b="1" dirty="0">
                <a:solidFill>
                  <a:srgbClr val="3C3744"/>
                </a:solidFill>
                <a:latin typeface="Cambria" panose="02040503050406030204" pitchFamily="18" charset="0"/>
                <a:cs typeface="Arial" panose="020B0604020202020204" pitchFamily="34" charset="0"/>
              </a:rPr>
              <a:t>Perceived value and utility</a:t>
            </a:r>
          </a:p>
          <a:p>
            <a:r>
              <a:rPr lang="en-US" sz="2000" dirty="0">
                <a:solidFill>
                  <a:srgbClr val="3C3744"/>
                </a:solidFill>
                <a:latin typeface="Cambria" panose="02040503050406030204" pitchFamily="18" charset="0"/>
                <a:cs typeface="Arial" panose="020B0604020202020204" pitchFamily="34" charset="0"/>
              </a:rPr>
              <a:t>Consumers prioritize perceived utility and value over concerns about privacy risks or trust in technology.</a:t>
            </a:r>
          </a:p>
          <a:p>
            <a:endParaRPr lang="en-US" sz="2000" dirty="0">
              <a:solidFill>
                <a:srgbClr val="3C3744"/>
              </a:solidFill>
              <a:latin typeface="Cambria" panose="02040503050406030204" pitchFamily="18" charset="0"/>
              <a:cs typeface="Arial" panose="020B0604020202020204" pitchFamily="34" charset="0"/>
            </a:endParaRPr>
          </a:p>
          <a:p>
            <a:r>
              <a:rPr lang="en-US" sz="2000" b="1" dirty="0">
                <a:solidFill>
                  <a:srgbClr val="3C3744"/>
                </a:solidFill>
                <a:latin typeface="Cambria" panose="02040503050406030204" pitchFamily="18" charset="0"/>
                <a:cs typeface="Arial" panose="020B0604020202020204" pitchFamily="34" charset="0"/>
              </a:rPr>
              <a:t>Social influence</a:t>
            </a:r>
          </a:p>
          <a:p>
            <a:r>
              <a:rPr lang="en-US" sz="2000" dirty="0">
                <a:solidFill>
                  <a:srgbClr val="3C3744"/>
                </a:solidFill>
                <a:latin typeface="Cambria" panose="02040503050406030204" pitchFamily="18" charset="0"/>
                <a:cs typeface="Arial" panose="020B0604020202020204" pitchFamily="34" charset="0"/>
              </a:rPr>
              <a:t>Peer recommendations and expert endorsements increase perceived utility and drive intent.</a:t>
            </a:r>
          </a:p>
          <a:p>
            <a:endParaRPr lang="en-US" sz="2000" b="1" dirty="0">
              <a:solidFill>
                <a:srgbClr val="3C3744"/>
              </a:solidFill>
              <a:latin typeface="Cambria" panose="02040503050406030204" pitchFamily="18" charset="0"/>
              <a:cs typeface="Arial" panose="020B0604020202020204" pitchFamily="34" charset="0"/>
            </a:endParaRPr>
          </a:p>
          <a:p>
            <a:r>
              <a:rPr lang="en-US" sz="2000" b="1" dirty="0">
                <a:solidFill>
                  <a:srgbClr val="3C3744"/>
                </a:solidFill>
                <a:latin typeface="Cambria" panose="02040503050406030204" pitchFamily="18" charset="0"/>
                <a:cs typeface="Arial" panose="020B0604020202020204" pitchFamily="34" charset="0"/>
              </a:rPr>
              <a:t>The user experience</a:t>
            </a:r>
          </a:p>
          <a:p>
            <a:r>
              <a:rPr lang="en-US" sz="2000" dirty="0">
                <a:solidFill>
                  <a:srgbClr val="3C3744"/>
                </a:solidFill>
                <a:latin typeface="Cambria" panose="02040503050406030204" pitchFamily="18" charset="0"/>
                <a:cs typeface="Arial" panose="020B0604020202020204" pitchFamily="34" charset="0"/>
              </a:rPr>
              <a:t>Traceability systems must be intuitive, easy to use, and interactive. </a:t>
            </a:r>
            <a:endParaRPr lang="it-IT" sz="2000" dirty="0">
              <a:latin typeface="Cambria" panose="02040503050406030204" pitchFamily="18" charset="0"/>
              <a:cs typeface="Arial" panose="020B0604020202020204" pitchFamily="34" charset="0"/>
            </a:endParaRPr>
          </a:p>
        </p:txBody>
      </p:sp>
      <p:sp>
        <p:nvSpPr>
          <p:cNvPr id="8" name="Rettangolo 7"/>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rosso vino bicchiere simbolo design. concetto design su bianca sfondo.  vettore illustrazione 24680625 Arte vettoriale a Vecteezy"/>
          <p:cNvPicPr>
            <a:picLocks noChangeAspect="1" noChangeArrowheads="1"/>
          </p:cNvPicPr>
          <p:nvPr/>
        </p:nvPicPr>
        <p:blipFill rotWithShape="1">
          <a:blip r:embed="rId3">
            <a:extLst>
              <a:ext uri="{28A0092B-C50C-407E-A947-70E740481C1C}">
                <a14:useLocalDpi xmlns:a14="http://schemas.microsoft.com/office/drawing/2010/main" val="0"/>
              </a:ext>
            </a:extLst>
          </a:blip>
          <a:srcRect l="24213" t="14540" r="22374" b="14529"/>
          <a:stretch/>
        </p:blipFill>
        <p:spPr bwMode="auto">
          <a:xfrm>
            <a:off x="747178" y="1421625"/>
            <a:ext cx="443588" cy="5890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osso vino bicchiere simbolo design. concetto design su bianca sfondo.  vettore illustrazione 24680625 Arte vettoriale a Vecteezy"/>
          <p:cNvPicPr>
            <a:picLocks noChangeAspect="1" noChangeArrowheads="1"/>
          </p:cNvPicPr>
          <p:nvPr/>
        </p:nvPicPr>
        <p:blipFill rotWithShape="1">
          <a:blip r:embed="rId3">
            <a:extLst>
              <a:ext uri="{28A0092B-C50C-407E-A947-70E740481C1C}">
                <a14:useLocalDpi xmlns:a14="http://schemas.microsoft.com/office/drawing/2010/main" val="0"/>
              </a:ext>
            </a:extLst>
          </a:blip>
          <a:srcRect l="24213" t="14540" r="22374" b="14529"/>
          <a:stretch/>
        </p:blipFill>
        <p:spPr bwMode="auto">
          <a:xfrm>
            <a:off x="711027" y="2640117"/>
            <a:ext cx="443588" cy="5890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osso vino bicchiere simbolo design. concetto design su bianca sfondo.  vettore illustrazione 24680625 Arte vettoriale a Vecteezy"/>
          <p:cNvPicPr>
            <a:picLocks noChangeAspect="1" noChangeArrowheads="1"/>
          </p:cNvPicPr>
          <p:nvPr/>
        </p:nvPicPr>
        <p:blipFill rotWithShape="1">
          <a:blip r:embed="rId3">
            <a:extLst>
              <a:ext uri="{28A0092B-C50C-407E-A947-70E740481C1C}">
                <a14:useLocalDpi xmlns:a14="http://schemas.microsoft.com/office/drawing/2010/main" val="0"/>
              </a:ext>
            </a:extLst>
          </a:blip>
          <a:srcRect l="24213" t="14540" r="22374" b="14529"/>
          <a:stretch/>
        </p:blipFill>
        <p:spPr bwMode="auto">
          <a:xfrm>
            <a:off x="711027" y="3858609"/>
            <a:ext cx="443588" cy="5890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osso vino bicchiere simbolo design. concetto design su bianca sfondo.  vettore illustrazione 24680625 Arte vettoriale a Vecteezy"/>
          <p:cNvPicPr>
            <a:picLocks noChangeAspect="1" noChangeArrowheads="1"/>
          </p:cNvPicPr>
          <p:nvPr/>
        </p:nvPicPr>
        <p:blipFill rotWithShape="1">
          <a:blip r:embed="rId3">
            <a:extLst>
              <a:ext uri="{28A0092B-C50C-407E-A947-70E740481C1C}">
                <a14:useLocalDpi xmlns:a14="http://schemas.microsoft.com/office/drawing/2010/main" val="0"/>
              </a:ext>
            </a:extLst>
          </a:blip>
          <a:srcRect l="24213" t="14540" r="22374" b="14529"/>
          <a:stretch/>
        </p:blipFill>
        <p:spPr bwMode="auto">
          <a:xfrm>
            <a:off x="692461" y="4988344"/>
            <a:ext cx="443588" cy="589085"/>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3">
            <a:extLst>
              <a:ext uri="{FF2B5EF4-FFF2-40B4-BE49-F238E27FC236}">
                <a16:creationId xmlns:a16="http://schemas.microsoft.com/office/drawing/2014/main" id="{19412846-B5CB-2322-579E-5FE771BE2951}"/>
              </a:ext>
            </a:extLst>
          </p:cNvPr>
          <p:cNvSpPr txBox="1"/>
          <p:nvPr/>
        </p:nvSpPr>
        <p:spPr>
          <a:xfrm>
            <a:off x="692461" y="391636"/>
            <a:ext cx="11000232" cy="707886"/>
          </a:xfrm>
          <a:prstGeom prst="rect">
            <a:avLst/>
          </a:prstGeom>
          <a:noFill/>
        </p:spPr>
        <p:txBody>
          <a:bodyPr wrap="square" rtlCol="0">
            <a:spAutoFit/>
          </a:bodyPr>
          <a:lstStyle/>
          <a:p>
            <a:r>
              <a:rPr lang="en-US" sz="4000" b="1" dirty="0">
                <a:solidFill>
                  <a:schemeClr val="accent1"/>
                </a:solidFill>
                <a:latin typeface="Cambria" panose="02040503050406030204" pitchFamily="18" charset="0"/>
                <a:ea typeface="Cambria" panose="02040503050406030204" pitchFamily="18" charset="0"/>
                <a:cs typeface="PT Serif" pitchFamily="34" charset="-120"/>
              </a:rPr>
              <a:t>From external factors to perceived value</a:t>
            </a:r>
            <a:endParaRPr lang="en-GB" dirty="0">
              <a:solidFill>
                <a:schemeClr val="accent1"/>
              </a:solidFill>
            </a:endParaRPr>
          </a:p>
        </p:txBody>
      </p:sp>
      <p:grpSp>
        <p:nvGrpSpPr>
          <p:cNvPr id="18" name="Gruppo 17">
            <a:extLst>
              <a:ext uri="{FF2B5EF4-FFF2-40B4-BE49-F238E27FC236}">
                <a16:creationId xmlns:a16="http://schemas.microsoft.com/office/drawing/2014/main" id="{3CACFF68-67F6-CE61-B52A-6F203738B77B}"/>
              </a:ext>
            </a:extLst>
          </p:cNvPr>
          <p:cNvGrpSpPr/>
          <p:nvPr/>
        </p:nvGrpSpPr>
        <p:grpSpPr>
          <a:xfrm>
            <a:off x="0" y="6001539"/>
            <a:ext cx="12192000" cy="856462"/>
            <a:chOff x="0" y="6001539"/>
            <a:chExt cx="12192000" cy="856462"/>
          </a:xfrm>
        </p:grpSpPr>
        <p:pic>
          <p:nvPicPr>
            <p:cNvPr id="19" name="Picture 4" descr="Free blockchain block chain networking vector">
              <a:extLst>
                <a:ext uri="{FF2B5EF4-FFF2-40B4-BE49-F238E27FC236}">
                  <a16:creationId xmlns:a16="http://schemas.microsoft.com/office/drawing/2014/main" id="{39A10045-3007-0B1D-9BD4-F7FFD75A2BD8}"/>
                </a:ext>
              </a:extLst>
            </p:cNvPr>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Connettore diritto 19">
              <a:extLst>
                <a:ext uri="{FF2B5EF4-FFF2-40B4-BE49-F238E27FC236}">
                  <a16:creationId xmlns:a16="http://schemas.microsoft.com/office/drawing/2014/main" id="{00ED21F4-487C-ED2C-1C8D-21D60D621A4D}"/>
                </a:ext>
              </a:extLst>
            </p:cNvPr>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
        <p:nvSpPr>
          <p:cNvPr id="21" name="Segnaposto numero diapositiva 6">
            <a:extLst>
              <a:ext uri="{FF2B5EF4-FFF2-40B4-BE49-F238E27FC236}">
                <a16:creationId xmlns:a16="http://schemas.microsoft.com/office/drawing/2014/main" id="{90682000-B357-3D95-1775-40922E5B4DA0}"/>
              </a:ext>
            </a:extLst>
          </p:cNvPr>
          <p:cNvSpPr>
            <a:spLocks noGrp="1"/>
          </p:cNvSpPr>
          <p:nvPr>
            <p:ph type="sldNum" sz="quarter" idx="12"/>
          </p:nvPr>
        </p:nvSpPr>
        <p:spPr>
          <a:xfrm>
            <a:off x="8610600" y="6356350"/>
            <a:ext cx="2743200" cy="365125"/>
          </a:xfrm>
        </p:spPr>
        <p:txBody>
          <a:bodyPr/>
          <a:lstStyle/>
          <a:p>
            <a:fld id="{964AAFE0-649E-EF4A-9524-3EF9ED39C64B}" type="slidenum">
              <a:rPr lang="it-IT" smtClean="0"/>
              <a:t>15</a:t>
            </a:fld>
            <a:endParaRPr lang="it-IT"/>
          </a:p>
        </p:txBody>
      </p:sp>
    </p:spTree>
    <p:extLst>
      <p:ext uri="{BB962C8B-B14F-4D97-AF65-F5344CB8AC3E}">
        <p14:creationId xmlns:p14="http://schemas.microsoft.com/office/powerpoint/2010/main" val="3443087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0333E-25D0-FAED-50FA-FC5829968B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85F5297-DBA3-516C-C570-A755528CA029}"/>
              </a:ext>
            </a:extLst>
          </p:cNvPr>
          <p:cNvSpPr txBox="1"/>
          <p:nvPr/>
        </p:nvSpPr>
        <p:spPr>
          <a:xfrm>
            <a:off x="776378" y="1840247"/>
            <a:ext cx="10948424" cy="3477875"/>
          </a:xfrm>
          <a:prstGeom prst="rect">
            <a:avLst/>
          </a:prstGeom>
          <a:noFill/>
        </p:spPr>
        <p:txBody>
          <a:bodyPr wrap="square" rtlCol="0">
            <a:spAutoFit/>
          </a:bodyPr>
          <a:lstStyle/>
          <a:p>
            <a:pPr marL="342900" indent="-342900">
              <a:buFont typeface="Wingdings" panose="05000000000000000000" pitchFamily="2" charset="2"/>
              <a:buChar char="ü"/>
            </a:pPr>
            <a:r>
              <a:rPr lang="en-US" sz="2000" dirty="0">
                <a:latin typeface="Cambria" panose="02040503050406030204" pitchFamily="18" charset="0"/>
                <a:cs typeface="Arial" panose="020B0604020202020204" pitchFamily="34" charset="0"/>
              </a:rPr>
              <a:t>Communicate traceability as an engaging and enjoyable experience.</a:t>
            </a:r>
          </a:p>
          <a:p>
            <a:pPr marL="342900" indent="-342900">
              <a:buFont typeface="Wingdings" panose="05000000000000000000" pitchFamily="2" charset="2"/>
              <a:buChar char="ü"/>
            </a:pPr>
            <a:endParaRPr lang="en-US" sz="2000" dirty="0">
              <a:latin typeface="Cambria" panose="02040503050406030204" pitchFamily="18" charset="0"/>
              <a:cs typeface="Arial" panose="020B0604020202020204" pitchFamily="34" charset="0"/>
            </a:endParaRPr>
          </a:p>
          <a:p>
            <a:pPr marL="342900" indent="-342900">
              <a:buFont typeface="Wingdings" panose="05000000000000000000" pitchFamily="2" charset="2"/>
              <a:buChar char="ü"/>
            </a:pPr>
            <a:r>
              <a:rPr lang="en-US" sz="2000" dirty="0">
                <a:latin typeface="Cambria" panose="02040503050406030204" pitchFamily="18" charset="0"/>
                <a:cs typeface="Arial" panose="020B0604020202020204" pitchFamily="34" charset="0"/>
              </a:rPr>
              <a:t>Reinforce the perception that consuming traceable wine is socially acceptable and desirable</a:t>
            </a:r>
          </a:p>
          <a:p>
            <a:pPr marL="342900" indent="-342900">
              <a:buFont typeface="Wingdings" panose="05000000000000000000" pitchFamily="2" charset="2"/>
              <a:buChar char="ü"/>
            </a:pPr>
            <a:endParaRPr lang="en-US" sz="2000" dirty="0">
              <a:latin typeface="Cambria" panose="02040503050406030204" pitchFamily="18" charset="0"/>
              <a:cs typeface="Arial" panose="020B0604020202020204" pitchFamily="34" charset="0"/>
            </a:endParaRPr>
          </a:p>
          <a:p>
            <a:pPr marL="342900" indent="-342900">
              <a:buFont typeface="Wingdings" panose="05000000000000000000" pitchFamily="2" charset="2"/>
              <a:buChar char="ü"/>
            </a:pPr>
            <a:r>
              <a:rPr lang="en-US" sz="2000" dirty="0">
                <a:latin typeface="Cambria" panose="02040503050406030204" pitchFamily="18" charset="0"/>
                <a:cs typeface="Arial" panose="020B0604020202020204" pitchFamily="34" charset="0"/>
              </a:rPr>
              <a:t>Focus on communicating the concrete benefits of traceability: assurance of authenticity, verifiable quality, origin, and supply chain transparency</a:t>
            </a:r>
          </a:p>
          <a:p>
            <a:pPr marL="342900" indent="-342900">
              <a:buFont typeface="Wingdings" panose="05000000000000000000" pitchFamily="2" charset="2"/>
              <a:buChar char="ü"/>
            </a:pPr>
            <a:endParaRPr lang="en-US" sz="2000" dirty="0">
              <a:latin typeface="Cambria" panose="02040503050406030204" pitchFamily="18" charset="0"/>
              <a:cs typeface="Arial" panose="020B0604020202020204" pitchFamily="34" charset="0"/>
            </a:endParaRPr>
          </a:p>
          <a:p>
            <a:pPr marL="342900" indent="-342900">
              <a:buFont typeface="Wingdings" panose="05000000000000000000" pitchFamily="2" charset="2"/>
              <a:buChar char="ü"/>
            </a:pPr>
            <a:r>
              <a:rPr lang="en-US" sz="2000" dirty="0">
                <a:latin typeface="Cambria" panose="02040503050406030204" pitchFamily="18" charset="0"/>
                <a:cs typeface="Arial" panose="020B0604020202020204" pitchFamily="34" charset="0"/>
              </a:rPr>
              <a:t>The influence of product </a:t>
            </a:r>
            <a:r>
              <a:rPr lang="en-US" sz="2000" dirty="0" err="1">
                <a:latin typeface="Cambria" panose="02040503050406030204" pitchFamily="18" charset="0"/>
                <a:cs typeface="Arial" panose="020B0604020202020204" pitchFamily="34" charset="0"/>
              </a:rPr>
              <a:t>diagnosicity</a:t>
            </a:r>
            <a:r>
              <a:rPr lang="en-US" sz="2000" dirty="0">
                <a:latin typeface="Cambria" panose="02040503050406030204" pitchFamily="18" charset="0"/>
                <a:cs typeface="Arial" panose="020B0604020202020204" pitchFamily="34" charset="0"/>
              </a:rPr>
              <a:t> suggests that traceability must be designed to enhance the consumer’s ability to better evaluate the product-that is, to make information accessible, easily interpretable, and useful for the purchasing decision</a:t>
            </a:r>
            <a:endParaRPr lang="it-IT" sz="2000" dirty="0">
              <a:latin typeface="Cambria" panose="02040503050406030204" pitchFamily="18" charset="0"/>
              <a:cs typeface="Arial" panose="020B0604020202020204" pitchFamily="34" charset="0"/>
            </a:endParaRPr>
          </a:p>
          <a:p>
            <a:endParaRPr lang="it-IT" sz="2000" dirty="0">
              <a:latin typeface="Cambria" panose="02040503050406030204" pitchFamily="18" charset="0"/>
              <a:cs typeface="Arial" panose="020B0604020202020204" pitchFamily="34" charset="0"/>
            </a:endParaRPr>
          </a:p>
        </p:txBody>
      </p:sp>
      <p:sp>
        <p:nvSpPr>
          <p:cNvPr id="8" name="Rettangolo 7"/>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19412846-B5CB-2322-579E-5FE771BE2951}"/>
              </a:ext>
            </a:extLst>
          </p:cNvPr>
          <p:cNvSpPr txBox="1"/>
          <p:nvPr/>
        </p:nvSpPr>
        <p:spPr>
          <a:xfrm>
            <a:off x="724570" y="550963"/>
            <a:ext cx="11000232" cy="984885"/>
          </a:xfrm>
          <a:prstGeom prst="rect">
            <a:avLst/>
          </a:prstGeom>
          <a:noFill/>
        </p:spPr>
        <p:txBody>
          <a:bodyPr wrap="square" rtlCol="0">
            <a:spAutoFit/>
          </a:bodyPr>
          <a:lstStyle/>
          <a:p>
            <a:r>
              <a:rPr lang="en-US" sz="4000" b="1" dirty="0">
                <a:solidFill>
                  <a:schemeClr val="accent1"/>
                </a:solidFill>
                <a:latin typeface="Cambria" panose="02040503050406030204" pitchFamily="18" charset="0"/>
                <a:ea typeface="Cambria" panose="02040503050406030204" pitchFamily="18" charset="0"/>
                <a:cs typeface="PT Serif" pitchFamily="34" charset="-120"/>
              </a:rPr>
              <a:t>Implications</a:t>
            </a:r>
            <a:endParaRPr lang="en-US" sz="4000" b="1" dirty="0">
              <a:solidFill>
                <a:schemeClr val="accent1"/>
              </a:solidFill>
              <a:latin typeface="Cambria" panose="02040503050406030204" pitchFamily="18" charset="0"/>
              <a:ea typeface="Cambria" panose="02040503050406030204" pitchFamily="18" charset="0"/>
            </a:endParaRPr>
          </a:p>
          <a:p>
            <a:endParaRPr lang="en-GB" dirty="0">
              <a:solidFill>
                <a:schemeClr val="accent1"/>
              </a:solidFill>
            </a:endParaRPr>
          </a:p>
        </p:txBody>
      </p:sp>
      <p:grpSp>
        <p:nvGrpSpPr>
          <p:cNvPr id="18" name="Gruppo 17">
            <a:extLst>
              <a:ext uri="{FF2B5EF4-FFF2-40B4-BE49-F238E27FC236}">
                <a16:creationId xmlns:a16="http://schemas.microsoft.com/office/drawing/2014/main" id="{3CACFF68-67F6-CE61-B52A-6F203738B77B}"/>
              </a:ext>
            </a:extLst>
          </p:cNvPr>
          <p:cNvGrpSpPr/>
          <p:nvPr/>
        </p:nvGrpSpPr>
        <p:grpSpPr>
          <a:xfrm>
            <a:off x="0" y="6001539"/>
            <a:ext cx="12192000" cy="856462"/>
            <a:chOff x="0" y="6001539"/>
            <a:chExt cx="12192000" cy="856462"/>
          </a:xfrm>
        </p:grpSpPr>
        <p:pic>
          <p:nvPicPr>
            <p:cNvPr id="19" name="Picture 4" descr="Free blockchain block chain networking vector">
              <a:extLst>
                <a:ext uri="{FF2B5EF4-FFF2-40B4-BE49-F238E27FC236}">
                  <a16:creationId xmlns:a16="http://schemas.microsoft.com/office/drawing/2014/main" id="{39A10045-3007-0B1D-9BD4-F7FFD75A2BD8}"/>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Connettore diritto 19">
              <a:extLst>
                <a:ext uri="{FF2B5EF4-FFF2-40B4-BE49-F238E27FC236}">
                  <a16:creationId xmlns:a16="http://schemas.microsoft.com/office/drawing/2014/main" id="{00ED21F4-487C-ED2C-1C8D-21D60D621A4D}"/>
                </a:ext>
              </a:extLst>
            </p:cNvPr>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
        <p:nvSpPr>
          <p:cNvPr id="21" name="Segnaposto numero diapositiva 6">
            <a:extLst>
              <a:ext uri="{FF2B5EF4-FFF2-40B4-BE49-F238E27FC236}">
                <a16:creationId xmlns:a16="http://schemas.microsoft.com/office/drawing/2014/main" id="{90682000-B357-3D95-1775-40922E5B4DA0}"/>
              </a:ext>
            </a:extLst>
          </p:cNvPr>
          <p:cNvSpPr>
            <a:spLocks noGrp="1"/>
          </p:cNvSpPr>
          <p:nvPr>
            <p:ph type="sldNum" sz="quarter" idx="12"/>
          </p:nvPr>
        </p:nvSpPr>
        <p:spPr>
          <a:xfrm>
            <a:off x="8610600" y="6356350"/>
            <a:ext cx="2743200" cy="365125"/>
          </a:xfrm>
        </p:spPr>
        <p:txBody>
          <a:bodyPr/>
          <a:lstStyle/>
          <a:p>
            <a:fld id="{964AAFE0-649E-EF4A-9524-3EF9ED39C64B}" type="slidenum">
              <a:rPr lang="it-IT" smtClean="0"/>
              <a:t>16</a:t>
            </a:fld>
            <a:endParaRPr lang="it-IT"/>
          </a:p>
        </p:txBody>
      </p:sp>
    </p:spTree>
    <p:extLst>
      <p:ext uri="{BB962C8B-B14F-4D97-AF65-F5344CB8AC3E}">
        <p14:creationId xmlns:p14="http://schemas.microsoft.com/office/powerpoint/2010/main" val="213163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066943-88FD-C42C-5497-E10C3888C388}"/>
              </a:ext>
            </a:extLst>
          </p:cNvPr>
          <p:cNvSpPr>
            <a:spLocks noGrp="1"/>
          </p:cNvSpPr>
          <p:nvPr>
            <p:ph type="title"/>
          </p:nvPr>
        </p:nvSpPr>
        <p:spPr>
          <a:xfrm>
            <a:off x="371475" y="365125"/>
            <a:ext cx="10982325" cy="1325563"/>
          </a:xfrm>
        </p:spPr>
        <p:txBody>
          <a:bodyPr>
            <a:normAutofit/>
          </a:bodyPr>
          <a:lstStyle/>
          <a:p>
            <a:r>
              <a:rPr lang="it-IT" sz="4000" b="1" dirty="0" err="1">
                <a:solidFill>
                  <a:schemeClr val="accent1"/>
                </a:solidFill>
                <a:latin typeface="Cambria" panose="02040503050406030204" pitchFamily="18" charset="0"/>
                <a:ea typeface="Cambria" panose="02040503050406030204" pitchFamily="18" charset="0"/>
                <a:cs typeface="Aharoni" panose="02010803020104030203" pitchFamily="2" charset="-79"/>
              </a:rPr>
              <a:t>Conclusions</a:t>
            </a:r>
            <a:endParaRPr lang="it-IT" sz="4000" b="1" dirty="0">
              <a:solidFill>
                <a:schemeClr val="accent1"/>
              </a:solidFill>
              <a:latin typeface="Cambria" panose="02040503050406030204" pitchFamily="18" charset="0"/>
              <a:ea typeface="Cambria" panose="02040503050406030204" pitchFamily="18" charset="0"/>
              <a:cs typeface="Aharoni" panose="02010803020104030203" pitchFamily="2" charset="-79"/>
            </a:endParaRPr>
          </a:p>
        </p:txBody>
      </p:sp>
      <p:sp>
        <p:nvSpPr>
          <p:cNvPr id="3" name="Segnaposto contenuto 2">
            <a:extLst>
              <a:ext uri="{FF2B5EF4-FFF2-40B4-BE49-F238E27FC236}">
                <a16:creationId xmlns:a16="http://schemas.microsoft.com/office/drawing/2014/main" id="{46800F88-9072-079F-3F35-77458F864BE2}"/>
              </a:ext>
            </a:extLst>
          </p:cNvPr>
          <p:cNvSpPr>
            <a:spLocks noGrp="1"/>
          </p:cNvSpPr>
          <p:nvPr>
            <p:ph idx="1"/>
          </p:nvPr>
        </p:nvSpPr>
        <p:spPr>
          <a:xfrm>
            <a:off x="371475" y="1702156"/>
            <a:ext cx="11058144" cy="4790719"/>
          </a:xfrm>
        </p:spPr>
        <p:txBody>
          <a:bodyPr>
            <a:normAutofit/>
          </a:bodyPr>
          <a:lstStyle/>
          <a:p>
            <a:pPr algn="just">
              <a:spcBef>
                <a:spcPts val="0"/>
              </a:spcBef>
              <a:spcAft>
                <a:spcPts val="600"/>
              </a:spcAft>
              <a:buClr>
                <a:schemeClr val="accent1"/>
              </a:buClr>
              <a:buFont typeface="Wingdings" panose="05000000000000000000" pitchFamily="2" charset="2"/>
              <a:buChar char="ü"/>
            </a:pPr>
            <a:r>
              <a:rPr lang="en-US" sz="2400" dirty="0">
                <a:solidFill>
                  <a:srgbClr val="3C3744"/>
                </a:solidFill>
                <a:latin typeface="Cambria" panose="02040503050406030204" pitchFamily="18" charset="0"/>
                <a:ea typeface="Cambria" panose="02040503050406030204" pitchFamily="18" charset="0"/>
                <a:cs typeface="Arial" panose="020B0604020202020204" pitchFamily="34" charset="0"/>
              </a:rPr>
              <a:t>By ensuring the availability of information, its immutability, process transparency, and data security, BCT can help companies stand out from the competition by providing a transparent traceability system and strengthening brand loyalty</a:t>
            </a:r>
          </a:p>
          <a:p>
            <a:pPr algn="just">
              <a:spcBef>
                <a:spcPts val="0"/>
              </a:spcBef>
              <a:spcAft>
                <a:spcPts val="600"/>
              </a:spcAft>
              <a:buClr>
                <a:schemeClr val="accent1"/>
              </a:buClr>
              <a:buFont typeface="Wingdings" panose="05000000000000000000" pitchFamily="2" charset="2"/>
              <a:buChar char="ü"/>
            </a:pPr>
            <a:endParaRPr lang="en-US" sz="2400" dirty="0">
              <a:solidFill>
                <a:srgbClr val="3C3744"/>
              </a:solidFill>
              <a:latin typeface="Cambria" panose="02040503050406030204" pitchFamily="18" charset="0"/>
              <a:ea typeface="Cambria" panose="02040503050406030204" pitchFamily="18" charset="0"/>
              <a:cs typeface="Arial" panose="020B0604020202020204" pitchFamily="34" charset="0"/>
            </a:endParaRPr>
          </a:p>
          <a:p>
            <a:pPr algn="just">
              <a:spcBef>
                <a:spcPts val="0"/>
              </a:spcBef>
              <a:spcAft>
                <a:spcPts val="600"/>
              </a:spcAft>
              <a:buClr>
                <a:schemeClr val="accent1"/>
              </a:buClr>
              <a:buFont typeface="Wingdings" panose="05000000000000000000" pitchFamily="2" charset="2"/>
              <a:buChar char="ü"/>
            </a:pPr>
            <a:r>
              <a:rPr lang="en-US" sz="2400" dirty="0">
                <a:solidFill>
                  <a:srgbClr val="3C3744"/>
                </a:solidFill>
                <a:latin typeface="Cambria" panose="02040503050406030204" pitchFamily="18" charset="0"/>
                <a:ea typeface="Cambria" panose="02040503050406030204" pitchFamily="18" charset="0"/>
                <a:cs typeface="Arial" panose="020B0604020202020204" pitchFamily="34" charset="0"/>
              </a:rPr>
              <a:t>By enabling companies to obtain feedback from consumers/customers, BCT can make marketing strategies more effective</a:t>
            </a:r>
          </a:p>
          <a:p>
            <a:pPr algn="just">
              <a:spcBef>
                <a:spcPts val="0"/>
              </a:spcBef>
              <a:spcAft>
                <a:spcPts val="600"/>
              </a:spcAft>
              <a:buClr>
                <a:schemeClr val="accent1"/>
              </a:buClr>
              <a:buFont typeface="Wingdings" panose="05000000000000000000" pitchFamily="2" charset="2"/>
              <a:buChar char="ü"/>
            </a:pPr>
            <a:endParaRPr lang="en-US" sz="2400" dirty="0">
              <a:solidFill>
                <a:srgbClr val="3C3744"/>
              </a:solidFill>
              <a:latin typeface="Cambria" panose="02040503050406030204" pitchFamily="18" charset="0"/>
              <a:ea typeface="Cambria" panose="02040503050406030204" pitchFamily="18" charset="0"/>
              <a:cs typeface="Arial" panose="020B0604020202020204" pitchFamily="34" charset="0"/>
            </a:endParaRPr>
          </a:p>
          <a:p>
            <a:pPr algn="just">
              <a:spcBef>
                <a:spcPts val="0"/>
              </a:spcBef>
              <a:spcAft>
                <a:spcPts val="600"/>
              </a:spcAft>
              <a:buClr>
                <a:schemeClr val="accent1"/>
              </a:buClr>
              <a:buFont typeface="Wingdings" panose="05000000000000000000" pitchFamily="2" charset="2"/>
              <a:buChar char="ü"/>
            </a:pPr>
            <a:r>
              <a:rPr lang="en-US" sz="2400" dirty="0">
                <a:solidFill>
                  <a:srgbClr val="3C3744"/>
                </a:solidFill>
                <a:latin typeface="Cambria" panose="02040503050406030204" pitchFamily="18" charset="0"/>
                <a:ea typeface="Cambria" panose="02040503050406030204" pitchFamily="18" charset="0"/>
                <a:cs typeface="Arial" panose="020B0604020202020204" pitchFamily="34" charset="0"/>
              </a:rPr>
              <a:t>It is essential to invest in the digital literacy of human capital and in effective knowledge management systems</a:t>
            </a:r>
            <a:endParaRPr lang="it-IT" sz="2400" dirty="0">
              <a:latin typeface="Arial" panose="020B0604020202020204" pitchFamily="34" charset="0"/>
              <a:cs typeface="Arial" panose="020B0604020202020204" pitchFamily="34" charset="0"/>
            </a:endParaRPr>
          </a:p>
        </p:txBody>
      </p:sp>
      <p:sp>
        <p:nvSpPr>
          <p:cNvPr id="7" name="Rettangolo 6"/>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 name="Gruppo 8">
            <a:extLst>
              <a:ext uri="{FF2B5EF4-FFF2-40B4-BE49-F238E27FC236}">
                <a16:creationId xmlns:a16="http://schemas.microsoft.com/office/drawing/2014/main" id="{ACC27DE5-1BD9-5B8F-42D3-0E789DFF5A68}"/>
              </a:ext>
            </a:extLst>
          </p:cNvPr>
          <p:cNvGrpSpPr/>
          <p:nvPr/>
        </p:nvGrpSpPr>
        <p:grpSpPr>
          <a:xfrm>
            <a:off x="0" y="6001539"/>
            <a:ext cx="12192000" cy="856462"/>
            <a:chOff x="0" y="6001539"/>
            <a:chExt cx="12192000" cy="856462"/>
          </a:xfrm>
        </p:grpSpPr>
        <p:pic>
          <p:nvPicPr>
            <p:cNvPr id="10" name="Picture 4" descr="Free blockchain block chain networking vector">
              <a:extLst>
                <a:ext uri="{FF2B5EF4-FFF2-40B4-BE49-F238E27FC236}">
                  <a16:creationId xmlns:a16="http://schemas.microsoft.com/office/drawing/2014/main" id="{8959BD06-4BD2-1802-BD06-441A9EB4B078}"/>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991717B4-B837-4308-4286-3CBBA295BB1A}"/>
                </a:ext>
              </a:extLst>
            </p:cNvPr>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
        <p:nvSpPr>
          <p:cNvPr id="12" name="Segnaposto numero diapositiva 6">
            <a:extLst>
              <a:ext uri="{FF2B5EF4-FFF2-40B4-BE49-F238E27FC236}">
                <a16:creationId xmlns:a16="http://schemas.microsoft.com/office/drawing/2014/main" id="{C0B9474C-F248-3258-1649-ADD00F800160}"/>
              </a:ext>
            </a:extLst>
          </p:cNvPr>
          <p:cNvSpPr>
            <a:spLocks noGrp="1"/>
          </p:cNvSpPr>
          <p:nvPr>
            <p:ph type="sldNum" sz="quarter" idx="12"/>
          </p:nvPr>
        </p:nvSpPr>
        <p:spPr>
          <a:xfrm>
            <a:off x="8610600" y="6356350"/>
            <a:ext cx="2743200" cy="365125"/>
          </a:xfrm>
        </p:spPr>
        <p:txBody>
          <a:bodyPr/>
          <a:lstStyle/>
          <a:p>
            <a:fld id="{964AAFE0-649E-EF4A-9524-3EF9ED39C64B}" type="slidenum">
              <a:rPr lang="it-IT" smtClean="0"/>
              <a:t>17</a:t>
            </a:fld>
            <a:endParaRPr lang="it-IT"/>
          </a:p>
        </p:txBody>
      </p:sp>
    </p:spTree>
    <p:extLst>
      <p:ext uri="{BB962C8B-B14F-4D97-AF65-F5344CB8AC3E}">
        <p14:creationId xmlns:p14="http://schemas.microsoft.com/office/powerpoint/2010/main" val="262722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048002" y="-1"/>
            <a:ext cx="9143998" cy="6858000"/>
          </a:xfrm>
          <a:prstGeom prst="rect">
            <a:avLst/>
          </a:prstGeom>
        </p:spPr>
      </p:pic>
      <p:sp>
        <p:nvSpPr>
          <p:cNvPr id="2" name="Titolo 1"/>
          <p:cNvSpPr>
            <a:spLocks noGrp="1"/>
          </p:cNvSpPr>
          <p:nvPr>
            <p:ph type="title"/>
          </p:nvPr>
        </p:nvSpPr>
        <p:spPr>
          <a:xfrm>
            <a:off x="410687" y="2246783"/>
            <a:ext cx="3873500" cy="1325563"/>
          </a:xfrm>
        </p:spPr>
        <p:txBody>
          <a:bodyPr>
            <a:noAutofit/>
          </a:bodyPr>
          <a:lstStyle/>
          <a:p>
            <a:r>
              <a:rPr lang="en-US" sz="5000" dirty="0">
                <a:solidFill>
                  <a:schemeClr val="accent1"/>
                </a:solidFill>
                <a:latin typeface="Cambria" panose="02040503050406030204" pitchFamily="18" charset="0"/>
                <a:ea typeface="Cambria" panose="02040503050406030204" pitchFamily="18" charset="0"/>
              </a:rPr>
              <a:t>Thank you for your attention</a:t>
            </a:r>
            <a:endParaRPr lang="it-IT" sz="5000" dirty="0">
              <a:solidFill>
                <a:schemeClr val="accent1"/>
              </a:solidFill>
              <a:latin typeface="Cambria" panose="02040503050406030204" pitchFamily="18" charset="0"/>
              <a:ea typeface="Cambria" panose="02040503050406030204" pitchFamily="18" charset="0"/>
            </a:endParaRPr>
          </a:p>
        </p:txBody>
      </p:sp>
      <p:pic>
        <p:nvPicPr>
          <p:cNvPr id="5" name="Immagine 4"/>
          <p:cNvPicPr>
            <a:picLocks noChangeAspect="1"/>
          </p:cNvPicPr>
          <p:nvPr/>
        </p:nvPicPr>
        <p:blipFill rotWithShape="1">
          <a:blip r:embed="rId3"/>
          <a:srcRect l="8087" t="31836" r="7914" b="40029"/>
          <a:stretch/>
        </p:blipFill>
        <p:spPr>
          <a:xfrm>
            <a:off x="565369" y="4561014"/>
            <a:ext cx="4477462" cy="654158"/>
          </a:xfrm>
          <a:prstGeom prst="rect">
            <a:avLst/>
          </a:prstGeom>
        </p:spPr>
      </p:pic>
      <p:sp>
        <p:nvSpPr>
          <p:cNvPr id="6" name="Rettangolo 5"/>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numero diapositiva 6">
            <a:extLst>
              <a:ext uri="{FF2B5EF4-FFF2-40B4-BE49-F238E27FC236}">
                <a16:creationId xmlns:a16="http://schemas.microsoft.com/office/drawing/2014/main" id="{BBB56212-25D3-D1FB-05DC-EEF9BB2505FC}"/>
              </a:ext>
            </a:extLst>
          </p:cNvPr>
          <p:cNvSpPr>
            <a:spLocks noGrp="1"/>
          </p:cNvSpPr>
          <p:nvPr>
            <p:ph type="sldNum" sz="quarter" idx="12"/>
          </p:nvPr>
        </p:nvSpPr>
        <p:spPr/>
        <p:txBody>
          <a:bodyPr/>
          <a:lstStyle/>
          <a:p>
            <a:fld id="{964AAFE0-649E-EF4A-9524-3EF9ED39C64B}" type="slidenum">
              <a:rPr lang="it-IT" smtClean="0"/>
              <a:t>18</a:t>
            </a:fld>
            <a:endParaRPr lang="it-IT"/>
          </a:p>
        </p:txBody>
      </p:sp>
    </p:spTree>
    <p:extLst>
      <p:ext uri="{BB962C8B-B14F-4D97-AF65-F5344CB8AC3E}">
        <p14:creationId xmlns:p14="http://schemas.microsoft.com/office/powerpoint/2010/main" val="308977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A2119D-FE9C-994C-A51D-85D0D565BC39}"/>
              </a:ext>
            </a:extLst>
          </p:cNvPr>
          <p:cNvSpPr>
            <a:spLocks noGrp="1"/>
          </p:cNvSpPr>
          <p:nvPr>
            <p:ph type="title"/>
          </p:nvPr>
        </p:nvSpPr>
        <p:spPr/>
        <p:txBody>
          <a:bodyPr/>
          <a:lstStyle/>
          <a:p>
            <a:r>
              <a:rPr lang="it-IT" b="1" dirty="0">
                <a:solidFill>
                  <a:schemeClr val="accent1"/>
                </a:solidFill>
                <a:latin typeface="Cambria" panose="02040503050406030204" pitchFamily="18" charset="0"/>
                <a:cs typeface="Aharoni" panose="02010803020104030203" pitchFamily="2" charset="-79"/>
              </a:rPr>
              <a:t>Agenda</a:t>
            </a:r>
          </a:p>
        </p:txBody>
      </p:sp>
      <p:sp>
        <p:nvSpPr>
          <p:cNvPr id="3" name="Segnaposto contenuto 2">
            <a:extLst>
              <a:ext uri="{FF2B5EF4-FFF2-40B4-BE49-F238E27FC236}">
                <a16:creationId xmlns:a16="http://schemas.microsoft.com/office/drawing/2014/main" id="{41A82428-C53E-107D-B500-A4684997E822}"/>
              </a:ext>
            </a:extLst>
          </p:cNvPr>
          <p:cNvSpPr>
            <a:spLocks noGrp="1"/>
          </p:cNvSpPr>
          <p:nvPr>
            <p:ph idx="1"/>
          </p:nvPr>
        </p:nvSpPr>
        <p:spPr>
          <a:xfrm>
            <a:off x="838200" y="1825625"/>
            <a:ext cx="8797290" cy="4351338"/>
          </a:xfrm>
        </p:spPr>
        <p:txBody>
          <a:bodyPr>
            <a:normAutofit/>
          </a:bodyPr>
          <a:lstStyle/>
          <a:p>
            <a:pPr>
              <a:buClr>
                <a:schemeClr val="accent1"/>
              </a:buClr>
              <a:buFont typeface="Wingdings" panose="05000000000000000000" pitchFamily="2" charset="2"/>
              <a:buChar char="ü"/>
            </a:pPr>
            <a:r>
              <a:rPr lang="en-US" noProof="1">
                <a:latin typeface="Cambria" panose="02040503050406030204" pitchFamily="18" charset="0"/>
              </a:rPr>
              <a:t>The main challenges facing the agri-food system</a:t>
            </a:r>
          </a:p>
          <a:p>
            <a:pPr>
              <a:buClr>
                <a:schemeClr val="accent1"/>
              </a:buClr>
              <a:buFont typeface="Wingdings" panose="05000000000000000000" pitchFamily="2" charset="2"/>
              <a:buChar char="ü"/>
            </a:pPr>
            <a:r>
              <a:rPr lang="en-US" noProof="1">
                <a:latin typeface="Cambria" panose="02040503050406030204" pitchFamily="18" charset="0"/>
              </a:rPr>
              <a:t>Information asymmetry in agri-food markets</a:t>
            </a:r>
          </a:p>
          <a:p>
            <a:pPr>
              <a:buClr>
                <a:schemeClr val="accent1"/>
              </a:buClr>
              <a:buFont typeface="Wingdings" panose="05000000000000000000" pitchFamily="2" charset="2"/>
              <a:buChar char="ü"/>
            </a:pPr>
            <a:r>
              <a:rPr lang="en-US" noProof="1">
                <a:latin typeface="Cambria" panose="02040503050406030204" pitchFamily="18" charset="0"/>
              </a:rPr>
              <a:t>Blockchain technology: what is it?</a:t>
            </a:r>
          </a:p>
          <a:p>
            <a:pPr>
              <a:buClr>
                <a:schemeClr val="accent1"/>
              </a:buClr>
              <a:buFont typeface="Wingdings" panose="05000000000000000000" pitchFamily="2" charset="2"/>
              <a:buChar char="ü"/>
            </a:pPr>
            <a:r>
              <a:rPr lang="en-US" noProof="1">
                <a:latin typeface="Cambria" panose="02040503050406030204" pitchFamily="18" charset="0"/>
              </a:rPr>
              <a:t>What factors influence consumers’ intention to purchase wines tracked using blockchain technology?</a:t>
            </a:r>
          </a:p>
          <a:p>
            <a:pPr>
              <a:buClr>
                <a:schemeClr val="accent1"/>
              </a:buClr>
              <a:buFont typeface="Wingdings" panose="05000000000000000000" pitchFamily="2" charset="2"/>
              <a:buChar char="ü"/>
            </a:pPr>
            <a:r>
              <a:rPr lang="en-US" noProof="1">
                <a:latin typeface="Cambria" panose="02040503050406030204" pitchFamily="18" charset="0"/>
              </a:rPr>
              <a:t>Conclusions</a:t>
            </a:r>
          </a:p>
          <a:p>
            <a:endParaRPr lang="it-IT" dirty="0">
              <a:latin typeface="Cambria" panose="02040503050406030204" pitchFamily="18" charset="0"/>
            </a:endParaRPr>
          </a:p>
        </p:txBody>
      </p:sp>
      <p:sp>
        <p:nvSpPr>
          <p:cNvPr id="7" name="Rettangolo 6"/>
          <p:cNvSpPr/>
          <p:nvPr/>
        </p:nvSpPr>
        <p:spPr>
          <a:xfrm>
            <a:off x="0" y="7137"/>
            <a:ext cx="12192000" cy="36512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Picture 2" descr="Internet of Things (IoT), cos'è? - Esempi, applicazioni e funzionam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7904" y="2397913"/>
            <a:ext cx="2143125" cy="21431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ttangolo 4">
            <a:extLst>
              <a:ext uri="{FF2B5EF4-FFF2-40B4-BE49-F238E27FC236}">
                <a16:creationId xmlns:a16="http://schemas.microsoft.com/office/drawing/2014/main" id="{D55D3E7E-71E1-5026-7BB2-9D9922C7855D}"/>
              </a:ext>
            </a:extLst>
          </p:cNvPr>
          <p:cNvSpPr/>
          <p:nvPr/>
        </p:nvSpPr>
        <p:spPr>
          <a:xfrm>
            <a:off x="0" y="-10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37824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E7999-6BD1-F73C-107D-81609FE290A0}"/>
              </a:ext>
            </a:extLst>
          </p:cNvPr>
          <p:cNvSpPr>
            <a:spLocks noGrp="1"/>
          </p:cNvSpPr>
          <p:nvPr>
            <p:ph type="title"/>
          </p:nvPr>
        </p:nvSpPr>
        <p:spPr/>
        <p:txBody>
          <a:bodyPr>
            <a:normAutofit/>
          </a:bodyPr>
          <a:lstStyle/>
          <a:p>
            <a:r>
              <a:rPr lang="en-US" sz="3800" b="1" dirty="0">
                <a:solidFill>
                  <a:schemeClr val="accent1"/>
                </a:solidFill>
                <a:latin typeface="Cambria" panose="02040503050406030204" pitchFamily="18" charset="0"/>
                <a:cs typeface="Aharoni" panose="02010803020104030203" pitchFamily="2" charset="-79"/>
              </a:rPr>
              <a:t>The main challenges facing the </a:t>
            </a:r>
            <a:r>
              <a:rPr lang="en-US" sz="3800" b="1" dirty="0" err="1">
                <a:solidFill>
                  <a:schemeClr val="accent1"/>
                </a:solidFill>
                <a:latin typeface="Cambria" panose="02040503050406030204" pitchFamily="18" charset="0"/>
                <a:cs typeface="Aharoni" panose="02010803020104030203" pitchFamily="2" charset="-79"/>
              </a:rPr>
              <a:t>agri</a:t>
            </a:r>
            <a:r>
              <a:rPr lang="en-US" sz="3800" b="1" dirty="0">
                <a:solidFill>
                  <a:schemeClr val="accent1"/>
                </a:solidFill>
                <a:latin typeface="Cambria" panose="02040503050406030204" pitchFamily="18" charset="0"/>
                <a:cs typeface="Aharoni" panose="02010803020104030203" pitchFamily="2" charset="-79"/>
              </a:rPr>
              <a:t>-food system</a:t>
            </a:r>
            <a:endParaRPr lang="it-IT" sz="3800" b="1" dirty="0">
              <a:solidFill>
                <a:schemeClr val="accent1"/>
              </a:solidFill>
              <a:latin typeface="Cambria" panose="02040503050406030204" pitchFamily="18" charset="0"/>
              <a:cs typeface="Aharoni" panose="02010803020104030203" pitchFamily="2" charset="-79"/>
            </a:endParaRPr>
          </a:p>
        </p:txBody>
      </p:sp>
      <p:sp>
        <p:nvSpPr>
          <p:cNvPr id="3" name="Segnaposto contenuto 2">
            <a:extLst>
              <a:ext uri="{FF2B5EF4-FFF2-40B4-BE49-F238E27FC236}">
                <a16:creationId xmlns:a16="http://schemas.microsoft.com/office/drawing/2014/main" id="{7C59F87E-2487-3C54-6578-2F90BF26A570}"/>
              </a:ext>
            </a:extLst>
          </p:cNvPr>
          <p:cNvSpPr>
            <a:spLocks noGrp="1"/>
          </p:cNvSpPr>
          <p:nvPr>
            <p:ph idx="1"/>
          </p:nvPr>
        </p:nvSpPr>
        <p:spPr/>
        <p:txBody>
          <a:bodyPr>
            <a:normAutofit fontScale="92500" lnSpcReduction="10000"/>
          </a:bodyPr>
          <a:lstStyle/>
          <a:p>
            <a:pPr>
              <a:buFont typeface="Wingdings" panose="05000000000000000000" pitchFamily="2" charset="2"/>
              <a:buChar char="ü"/>
            </a:pPr>
            <a:r>
              <a:rPr lang="en-US" b="1" dirty="0">
                <a:latin typeface="Cambria" panose="02040503050406030204" pitchFamily="18" charset="0"/>
                <a:cs typeface="Arial" panose="020B0604020202020204" pitchFamily="34" charset="0"/>
              </a:rPr>
              <a:t>Ensuring food security </a:t>
            </a:r>
            <a:r>
              <a:rPr lang="en-US" dirty="0">
                <a:latin typeface="Cambria" panose="02040503050406030204" pitchFamily="18" charset="0"/>
                <a:cs typeface="Arial" panose="020B0604020202020204" pitchFamily="34" charset="0"/>
              </a:rPr>
              <a:t>for a growing population</a:t>
            </a:r>
          </a:p>
          <a:p>
            <a:pPr>
              <a:buFont typeface="Wingdings" panose="05000000000000000000" pitchFamily="2" charset="2"/>
              <a:buChar char="ü"/>
            </a:pPr>
            <a:r>
              <a:rPr lang="en-US" dirty="0">
                <a:latin typeface="Cambria" panose="02040503050406030204" pitchFamily="18" charset="0"/>
                <a:cs typeface="Arial" panose="020B0604020202020204" pitchFamily="34" charset="0"/>
              </a:rPr>
              <a:t>Making agricultural </a:t>
            </a:r>
            <a:r>
              <a:rPr lang="en-US" b="1" dirty="0">
                <a:latin typeface="Cambria" panose="02040503050406030204" pitchFamily="18" charset="0"/>
                <a:cs typeface="Arial" panose="020B0604020202020204" pitchFamily="34" charset="0"/>
              </a:rPr>
              <a:t>production sustainable</a:t>
            </a:r>
          </a:p>
          <a:p>
            <a:pPr>
              <a:buFont typeface="Wingdings" panose="05000000000000000000" pitchFamily="2" charset="2"/>
              <a:buChar char="ü"/>
            </a:pPr>
            <a:r>
              <a:rPr lang="en-US" b="1" dirty="0">
                <a:latin typeface="Cambria" panose="02040503050406030204" pitchFamily="18" charset="0"/>
                <a:cs typeface="Arial" panose="020B0604020202020204" pitchFamily="34" charset="0"/>
              </a:rPr>
              <a:t>Reducing food loss and waste</a:t>
            </a:r>
          </a:p>
          <a:p>
            <a:pPr>
              <a:buFont typeface="Wingdings" panose="05000000000000000000" pitchFamily="2" charset="2"/>
              <a:buChar char="ü"/>
            </a:pPr>
            <a:r>
              <a:rPr lang="en-US" b="1" dirty="0">
                <a:latin typeface="Cambria" panose="02040503050406030204" pitchFamily="18" charset="0"/>
                <a:cs typeface="Arial" panose="020B0604020202020204" pitchFamily="34" charset="0"/>
              </a:rPr>
              <a:t>Adapting</a:t>
            </a:r>
            <a:r>
              <a:rPr lang="en-US" dirty="0">
                <a:latin typeface="Cambria" panose="02040503050406030204" pitchFamily="18" charset="0"/>
                <a:cs typeface="Arial" panose="020B0604020202020204" pitchFamily="34" charset="0"/>
              </a:rPr>
              <a:t> </a:t>
            </a:r>
            <a:r>
              <a:rPr lang="en-US" b="1" dirty="0">
                <a:latin typeface="Cambria" panose="02040503050406030204" pitchFamily="18" charset="0"/>
                <a:cs typeface="Arial" panose="020B0604020202020204" pitchFamily="34" charset="0"/>
              </a:rPr>
              <a:t>to climate change </a:t>
            </a:r>
            <a:r>
              <a:rPr lang="en-US" dirty="0">
                <a:latin typeface="Cambria" panose="02040503050406030204" pitchFamily="18" charset="0"/>
                <a:cs typeface="Arial" panose="020B0604020202020204" pitchFamily="34" charset="0"/>
              </a:rPr>
              <a:t>and mitigating its effects</a:t>
            </a:r>
          </a:p>
          <a:p>
            <a:pPr>
              <a:buFont typeface="Wingdings" panose="05000000000000000000" pitchFamily="2" charset="2"/>
              <a:buChar char="ü"/>
            </a:pPr>
            <a:r>
              <a:rPr lang="en-US" b="1" dirty="0">
                <a:latin typeface="Cambria" panose="02040503050406030204" pitchFamily="18" charset="0"/>
                <a:cs typeface="Arial" panose="020B0604020202020204" pitchFamily="34" charset="0"/>
              </a:rPr>
              <a:t>Integrating technological </a:t>
            </a:r>
            <a:r>
              <a:rPr lang="en-US" dirty="0">
                <a:latin typeface="Cambria" panose="02040503050406030204" pitchFamily="18" charset="0"/>
                <a:cs typeface="Arial" panose="020B0604020202020204" pitchFamily="34" charset="0"/>
              </a:rPr>
              <a:t>innovation equitably</a:t>
            </a:r>
          </a:p>
          <a:p>
            <a:pPr>
              <a:buFont typeface="Wingdings" panose="05000000000000000000" pitchFamily="2" charset="2"/>
              <a:buChar char="ü"/>
            </a:pPr>
            <a:r>
              <a:rPr lang="en-US" dirty="0">
                <a:latin typeface="Cambria" panose="02040503050406030204" pitchFamily="18" charset="0"/>
                <a:cs typeface="Arial" panose="020B0604020202020204" pitchFamily="34" charset="0"/>
              </a:rPr>
              <a:t>Ensuring </a:t>
            </a:r>
            <a:r>
              <a:rPr lang="en-US" b="1" dirty="0">
                <a:latin typeface="Cambria" panose="02040503050406030204" pitchFamily="18" charset="0"/>
                <a:cs typeface="Arial" panose="020B0604020202020204" pitchFamily="34" charset="0"/>
              </a:rPr>
              <a:t>social justice </a:t>
            </a:r>
            <a:r>
              <a:rPr lang="en-US" dirty="0">
                <a:latin typeface="Cambria" panose="02040503050406030204" pitchFamily="18" charset="0"/>
                <a:cs typeface="Arial" panose="020B0604020202020204" pitchFamily="34" charset="0"/>
              </a:rPr>
              <a:t>and workers’ rights</a:t>
            </a:r>
          </a:p>
          <a:p>
            <a:pPr>
              <a:buFont typeface="Wingdings" panose="05000000000000000000" pitchFamily="2" charset="2"/>
              <a:buChar char="ü"/>
            </a:pPr>
            <a:r>
              <a:rPr lang="en-US" dirty="0">
                <a:latin typeface="Cambria" panose="02040503050406030204" pitchFamily="18" charset="0"/>
                <a:cs typeface="Arial" panose="020B0604020202020204" pitchFamily="34" charset="0"/>
              </a:rPr>
              <a:t>Promoting healthy and sustainable diets</a:t>
            </a:r>
          </a:p>
          <a:p>
            <a:pPr>
              <a:buFont typeface="Wingdings" panose="05000000000000000000" pitchFamily="2" charset="2"/>
              <a:buChar char="ü"/>
            </a:pPr>
            <a:r>
              <a:rPr lang="en-US" dirty="0">
                <a:latin typeface="Cambria" panose="02040503050406030204" pitchFamily="18" charset="0"/>
                <a:cs typeface="Arial" panose="020B0604020202020204" pitchFamily="34" charset="0"/>
              </a:rPr>
              <a:t>Stabilizing markets and combating price volatility</a:t>
            </a:r>
          </a:p>
          <a:p>
            <a:pPr>
              <a:buFont typeface="Wingdings" panose="05000000000000000000" pitchFamily="2" charset="2"/>
              <a:buChar char="ü"/>
            </a:pPr>
            <a:r>
              <a:rPr lang="en-US" b="1" dirty="0">
                <a:latin typeface="Cambria" panose="02040503050406030204" pitchFamily="18" charset="0"/>
                <a:cs typeface="Arial" panose="020B0604020202020204" pitchFamily="34" charset="0"/>
              </a:rPr>
              <a:t>Addressing power and information imbalances </a:t>
            </a:r>
            <a:r>
              <a:rPr lang="en-US" dirty="0">
                <a:latin typeface="Cambria" panose="02040503050406030204" pitchFamily="18" charset="0"/>
                <a:cs typeface="Arial" panose="020B0604020202020204" pitchFamily="34" charset="0"/>
              </a:rPr>
              <a:t>throughout the supply chain</a:t>
            </a:r>
            <a:endParaRPr lang="it-IT" dirty="0">
              <a:latin typeface="Cambria" panose="02040503050406030204" pitchFamily="18" charset="0"/>
            </a:endParaRPr>
          </a:p>
        </p:txBody>
      </p:sp>
      <p:sp>
        <p:nvSpPr>
          <p:cNvPr id="4" name="Rettangolo 3">
            <a:extLst>
              <a:ext uri="{FF2B5EF4-FFF2-40B4-BE49-F238E27FC236}">
                <a16:creationId xmlns:a16="http://schemas.microsoft.com/office/drawing/2014/main" id="{047C0C69-2614-0197-61BA-C8EADF3CA747}"/>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31543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F3C558-CF44-97FA-26DE-13F6CDFF183B}"/>
              </a:ext>
            </a:extLst>
          </p:cNvPr>
          <p:cNvSpPr>
            <a:spLocks noGrp="1"/>
          </p:cNvSpPr>
          <p:nvPr>
            <p:ph type="title"/>
          </p:nvPr>
        </p:nvSpPr>
        <p:spPr>
          <a:xfrm>
            <a:off x="514724" y="365125"/>
            <a:ext cx="10515600" cy="1325563"/>
          </a:xfrm>
        </p:spPr>
        <p:txBody>
          <a:bodyPr>
            <a:normAutofit/>
          </a:bodyPr>
          <a:lstStyle/>
          <a:p>
            <a:r>
              <a:rPr lang="en-US" sz="3600" b="1" dirty="0">
                <a:solidFill>
                  <a:schemeClr val="accent1"/>
                </a:solidFill>
                <a:latin typeface="Cambria" panose="02040503050406030204" pitchFamily="18" charset="0"/>
                <a:ea typeface="Cambria" panose="02040503050406030204" pitchFamily="18" charset="0"/>
                <a:cs typeface="Aharoni" panose="02010803020104030203" pitchFamily="2" charset="-79"/>
              </a:rPr>
              <a:t>There is a problem of information asymmetry</a:t>
            </a:r>
            <a:endParaRPr lang="it-IT" sz="3600" b="1" dirty="0">
              <a:solidFill>
                <a:schemeClr val="accent1"/>
              </a:solidFill>
              <a:latin typeface="Cambria" panose="02040503050406030204" pitchFamily="18" charset="0"/>
              <a:ea typeface="Cambria" panose="02040503050406030204" pitchFamily="18" charset="0"/>
              <a:cs typeface="Aharoni" panose="02010803020104030203" pitchFamily="2" charset="-79"/>
            </a:endParaRPr>
          </a:p>
        </p:txBody>
      </p:sp>
      <p:grpSp>
        <p:nvGrpSpPr>
          <p:cNvPr id="4" name="Gruppo 3"/>
          <p:cNvGrpSpPr/>
          <p:nvPr/>
        </p:nvGrpSpPr>
        <p:grpSpPr>
          <a:xfrm>
            <a:off x="0" y="6001539"/>
            <a:ext cx="12192000" cy="856462"/>
            <a:chOff x="0" y="6001539"/>
            <a:chExt cx="12192000" cy="856462"/>
          </a:xfrm>
        </p:grpSpPr>
        <p:pic>
          <p:nvPicPr>
            <p:cNvPr id="5" name="Picture 4" descr="Free blockchain block chain networking vector">
              <a:extLst>
                <a:ext uri="{FF2B5EF4-FFF2-40B4-BE49-F238E27FC236}">
                  <a16:creationId xmlns:a16="http://schemas.microsoft.com/office/drawing/2014/main" id="{8E820575-EB45-B709-A45A-910070A96A65}"/>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26863" r="37576"/>
            <a:stretch/>
          </p:blipFill>
          <p:spPr bwMode="auto">
            <a:xfrm rot="5400000">
              <a:off x="10932503" y="5598503"/>
              <a:ext cx="856462" cy="166253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ttore diritto 5"/>
            <p:cNvCxnSpPr/>
            <p:nvPr/>
          </p:nvCxnSpPr>
          <p:spPr>
            <a:xfrm flipV="1">
              <a:off x="0" y="6542188"/>
              <a:ext cx="10865224" cy="6706"/>
            </a:xfrm>
            <a:prstGeom prst="line">
              <a:avLst/>
            </a:prstGeom>
            <a:ln>
              <a:solidFill>
                <a:srgbClr val="3C3744"/>
              </a:solidFill>
            </a:ln>
          </p:spPr>
          <p:style>
            <a:lnRef idx="2">
              <a:schemeClr val="accent1"/>
            </a:lnRef>
            <a:fillRef idx="0">
              <a:schemeClr val="accent1"/>
            </a:fillRef>
            <a:effectRef idx="1">
              <a:schemeClr val="accent1"/>
            </a:effectRef>
            <a:fontRef idx="minor">
              <a:schemeClr val="tx1"/>
            </a:fontRef>
          </p:style>
        </p:cxnSp>
      </p:grpSp>
      <p:sp>
        <p:nvSpPr>
          <p:cNvPr id="8" name="Rettangolo 7">
            <a:extLst>
              <a:ext uri="{FF2B5EF4-FFF2-40B4-BE49-F238E27FC236}">
                <a16:creationId xmlns:a16="http://schemas.microsoft.com/office/drawing/2014/main" id="{6BDCC831-5927-9E51-ED3D-0F62FEE7EDF4}"/>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riangolo isoscele 10">
            <a:extLst>
              <a:ext uri="{FF2B5EF4-FFF2-40B4-BE49-F238E27FC236}">
                <a16:creationId xmlns:a16="http://schemas.microsoft.com/office/drawing/2014/main" id="{7CABB12C-3C26-4BD8-42B7-77545F9AFDCC}"/>
              </a:ext>
            </a:extLst>
          </p:cNvPr>
          <p:cNvSpPr/>
          <p:nvPr/>
        </p:nvSpPr>
        <p:spPr>
          <a:xfrm>
            <a:off x="10529467" y="2672008"/>
            <a:ext cx="762000" cy="367944"/>
          </a:xfrm>
          <a:prstGeom prst="triangle">
            <a:avLst/>
          </a:prstGeom>
          <a:noFill/>
          <a:ln w="1905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diritto 12">
            <a:extLst>
              <a:ext uri="{FF2B5EF4-FFF2-40B4-BE49-F238E27FC236}">
                <a16:creationId xmlns:a16="http://schemas.microsoft.com/office/drawing/2014/main" id="{086865B1-ECFE-000B-6DE4-0B120BA064A5}"/>
              </a:ext>
            </a:extLst>
          </p:cNvPr>
          <p:cNvCxnSpPr/>
          <p:nvPr/>
        </p:nvCxnSpPr>
        <p:spPr>
          <a:xfrm>
            <a:off x="10011942" y="2462018"/>
            <a:ext cx="1797050" cy="374650"/>
          </a:xfrm>
          <a:prstGeom prst="line">
            <a:avLst/>
          </a:prstGeom>
          <a:ln>
            <a:solidFill>
              <a:srgbClr val="090C9B"/>
            </a:solidFill>
          </a:ln>
        </p:spPr>
        <p:style>
          <a:lnRef idx="2">
            <a:schemeClr val="accent1"/>
          </a:lnRef>
          <a:fillRef idx="0">
            <a:schemeClr val="accent1"/>
          </a:fillRef>
          <a:effectRef idx="1">
            <a:schemeClr val="accent1"/>
          </a:effectRef>
          <a:fontRef idx="minor">
            <a:schemeClr val="tx1"/>
          </a:fontRef>
        </p:style>
      </p:cxnSp>
      <p:sp>
        <p:nvSpPr>
          <p:cNvPr id="15" name="Ovale 14">
            <a:extLst>
              <a:ext uri="{FF2B5EF4-FFF2-40B4-BE49-F238E27FC236}">
                <a16:creationId xmlns:a16="http://schemas.microsoft.com/office/drawing/2014/main" id="{5F954579-8C0B-93E5-9B5A-F70552CA6614}"/>
              </a:ext>
            </a:extLst>
          </p:cNvPr>
          <p:cNvSpPr/>
          <p:nvPr/>
        </p:nvSpPr>
        <p:spPr>
          <a:xfrm>
            <a:off x="11309332" y="2034451"/>
            <a:ext cx="367944" cy="367944"/>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592268B5-ADDB-D553-BFF6-47654C236C66}"/>
              </a:ext>
            </a:extLst>
          </p:cNvPr>
          <p:cNvSpPr/>
          <p:nvPr/>
        </p:nvSpPr>
        <p:spPr>
          <a:xfrm>
            <a:off x="11309332" y="2402395"/>
            <a:ext cx="367944" cy="367944"/>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36373769-91C2-4014-572D-64C6138919EC}"/>
              </a:ext>
            </a:extLst>
          </p:cNvPr>
          <p:cNvSpPr/>
          <p:nvPr/>
        </p:nvSpPr>
        <p:spPr>
          <a:xfrm>
            <a:off x="10173283" y="1922160"/>
            <a:ext cx="292100" cy="292100"/>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51F86D8C-7FB7-6325-EB32-8EF9539A8B8F}"/>
              </a:ext>
            </a:extLst>
          </p:cNvPr>
          <p:cNvSpPr/>
          <p:nvPr/>
        </p:nvSpPr>
        <p:spPr>
          <a:xfrm>
            <a:off x="10173283" y="2214260"/>
            <a:ext cx="292100" cy="292100"/>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38F99A14-92C7-E2B5-60C2-C6ACB680DD9E}"/>
              </a:ext>
            </a:extLst>
          </p:cNvPr>
          <p:cNvSpPr/>
          <p:nvPr/>
        </p:nvSpPr>
        <p:spPr>
          <a:xfrm>
            <a:off x="10173283" y="1617098"/>
            <a:ext cx="292100" cy="292100"/>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a:extLst>
              <a:ext uri="{FF2B5EF4-FFF2-40B4-BE49-F238E27FC236}">
                <a16:creationId xmlns:a16="http://schemas.microsoft.com/office/drawing/2014/main" id="{D51213AE-C7D7-6981-4DEB-7B43979B5D4B}"/>
              </a:ext>
            </a:extLst>
          </p:cNvPr>
          <p:cNvSpPr/>
          <p:nvPr/>
        </p:nvSpPr>
        <p:spPr>
          <a:xfrm>
            <a:off x="11291467" y="1662344"/>
            <a:ext cx="367944" cy="367944"/>
          </a:xfrm>
          <a:prstGeom prst="ellipse">
            <a:avLst/>
          </a:prstGeom>
          <a:noFill/>
          <a:ln>
            <a:solidFill>
              <a:srgbClr val="3D52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Segnaposto contenuto 2">
            <a:extLst>
              <a:ext uri="{FF2B5EF4-FFF2-40B4-BE49-F238E27FC236}">
                <a16:creationId xmlns:a16="http://schemas.microsoft.com/office/drawing/2014/main" id="{DB2A1A54-0724-3E42-5F44-B346539EBC42}"/>
              </a:ext>
            </a:extLst>
          </p:cNvPr>
          <p:cNvSpPr txBox="1">
            <a:spLocks/>
          </p:cNvSpPr>
          <p:nvPr/>
        </p:nvSpPr>
        <p:spPr>
          <a:xfrm>
            <a:off x="10734844" y="1969885"/>
            <a:ext cx="436609" cy="46232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sz="3200" b="1" i="1">
                <a:solidFill>
                  <a:srgbClr val="3D52D5"/>
                </a:solidFill>
                <a:latin typeface="Cambria" panose="02040503050406030204" pitchFamily="18" charset="0"/>
                <a:ea typeface="Cambria" panose="02040503050406030204" pitchFamily="18" charset="0"/>
              </a:rPr>
              <a:t>i</a:t>
            </a:r>
          </a:p>
        </p:txBody>
      </p:sp>
      <p:sp>
        <p:nvSpPr>
          <p:cNvPr id="24" name="CasellaDiTesto 23">
            <a:extLst>
              <a:ext uri="{FF2B5EF4-FFF2-40B4-BE49-F238E27FC236}">
                <a16:creationId xmlns:a16="http://schemas.microsoft.com/office/drawing/2014/main" id="{4589518F-EE53-EAA9-E88E-C29330E1E057}"/>
              </a:ext>
            </a:extLst>
          </p:cNvPr>
          <p:cNvSpPr txBox="1"/>
          <p:nvPr/>
        </p:nvSpPr>
        <p:spPr>
          <a:xfrm>
            <a:off x="610215" y="3225790"/>
            <a:ext cx="10865224" cy="2308324"/>
          </a:xfrm>
          <a:prstGeom prst="rect">
            <a:avLst/>
          </a:prstGeom>
          <a:noFill/>
        </p:spPr>
        <p:txBody>
          <a:bodyPr wrap="square">
            <a:spAutoFit/>
          </a:bodyPr>
          <a:lstStyle/>
          <a:p>
            <a:r>
              <a:rPr lang="en-US" sz="2400" dirty="0">
                <a:latin typeface="Cambria" panose="02040503050406030204" pitchFamily="18" charset="0"/>
                <a:ea typeface="Cambria" panose="02040503050406030204" pitchFamily="18" charset="0"/>
                <a:cs typeface="Arial" panose="020B0604020202020204" pitchFamily="34" charset="0"/>
              </a:rPr>
              <a:t>“A condition that arises in the market when </a:t>
            </a:r>
            <a:r>
              <a:rPr lang="en-US" sz="2400" b="1" dirty="0">
                <a:latin typeface="Cambria" panose="02040503050406030204" pitchFamily="18" charset="0"/>
                <a:ea typeface="Cambria" panose="02040503050406030204" pitchFamily="18" charset="0"/>
                <a:cs typeface="Arial" panose="020B0604020202020204" pitchFamily="34" charset="0"/>
              </a:rPr>
              <a:t>one or more market participants have more precise information than others</a:t>
            </a:r>
            <a:r>
              <a:rPr lang="en-US" sz="2400" dirty="0">
                <a:latin typeface="Cambria" panose="02040503050406030204" pitchFamily="18" charset="0"/>
                <a:ea typeface="Cambria" panose="02040503050406030204" pitchFamily="18" charset="0"/>
                <a:cs typeface="Arial" panose="020B0604020202020204" pitchFamily="34" charset="0"/>
              </a:rPr>
              <a:t>. In general, it interferes with the proper functioning (➔ economic efficiency; market failures) of markets, leading to situations where available resources are underutilized.”</a:t>
            </a:r>
          </a:p>
          <a:p>
            <a:endParaRPr lang="en-US" sz="2400" dirty="0">
              <a:latin typeface="Cambria" panose="02040503050406030204" pitchFamily="18" charset="0"/>
              <a:ea typeface="Cambria" panose="02040503050406030204" pitchFamily="18" charset="0"/>
              <a:cs typeface="Arial" panose="020B0604020202020204" pitchFamily="34" charset="0"/>
            </a:endParaRPr>
          </a:p>
          <a:p>
            <a:r>
              <a:rPr lang="en-US" sz="2400" dirty="0">
                <a:latin typeface="Cambria" panose="02040503050406030204" pitchFamily="18" charset="0"/>
                <a:ea typeface="Cambria" panose="02040503050406030204" pitchFamily="18" charset="0"/>
                <a:cs typeface="Arial" panose="020B0604020202020204" pitchFamily="34" charset="0"/>
              </a:rPr>
              <a:t>How can information asymmetry be addressed?</a:t>
            </a:r>
            <a:endParaRPr lang="it-IT" sz="2400" dirty="0">
              <a:solidFill>
                <a:srgbClr val="3C3744"/>
              </a:solidFill>
              <a:latin typeface="Cambria" panose="02040503050406030204" pitchFamily="18" charset="0"/>
              <a:ea typeface="Cambria" panose="02040503050406030204" pitchFamily="18" charset="0"/>
            </a:endParaRPr>
          </a:p>
        </p:txBody>
      </p:sp>
      <p:sp>
        <p:nvSpPr>
          <p:cNvPr id="7" name="Segnaposto numero diapositiva 6">
            <a:extLst>
              <a:ext uri="{FF2B5EF4-FFF2-40B4-BE49-F238E27FC236}">
                <a16:creationId xmlns:a16="http://schemas.microsoft.com/office/drawing/2014/main" id="{D34A28BE-1D48-6913-B5F4-C4CC4CC08831}"/>
              </a:ext>
            </a:extLst>
          </p:cNvPr>
          <p:cNvSpPr>
            <a:spLocks noGrp="1"/>
          </p:cNvSpPr>
          <p:nvPr>
            <p:ph type="sldNum" sz="quarter" idx="12"/>
          </p:nvPr>
        </p:nvSpPr>
        <p:spPr/>
        <p:txBody>
          <a:bodyPr/>
          <a:lstStyle/>
          <a:p>
            <a:fld id="{964AAFE0-649E-EF4A-9524-3EF9ED39C64B}" type="slidenum">
              <a:rPr lang="it-IT" smtClean="0"/>
              <a:t>4</a:t>
            </a:fld>
            <a:endParaRPr lang="it-IT"/>
          </a:p>
        </p:txBody>
      </p:sp>
    </p:spTree>
    <p:extLst>
      <p:ext uri="{BB962C8B-B14F-4D97-AF65-F5344CB8AC3E}">
        <p14:creationId xmlns:p14="http://schemas.microsoft.com/office/powerpoint/2010/main" val="1816129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28E660-1872-A0EC-FD4C-536ED637505A}"/>
              </a:ext>
            </a:extLst>
          </p:cNvPr>
          <p:cNvSpPr>
            <a:spLocks noGrp="1"/>
          </p:cNvSpPr>
          <p:nvPr>
            <p:ph type="title"/>
          </p:nvPr>
        </p:nvSpPr>
        <p:spPr>
          <a:xfrm>
            <a:off x="520700" y="340518"/>
            <a:ext cx="10515600" cy="1325563"/>
          </a:xfrm>
        </p:spPr>
        <p:txBody>
          <a:bodyPr>
            <a:normAutofit/>
          </a:bodyPr>
          <a:lstStyle/>
          <a:p>
            <a:r>
              <a:rPr lang="en-US" b="1" dirty="0" err="1">
                <a:solidFill>
                  <a:schemeClr val="accent1"/>
                </a:solidFill>
                <a:latin typeface="Cambria" panose="02040503050406030204" pitchFamily="18" charset="0"/>
                <a:ea typeface="Cambria" panose="02040503050406030204" pitchFamily="18" charset="0"/>
                <a:cs typeface="Aharoni" panose="02010803020104030203" pitchFamily="2" charset="-79"/>
              </a:rPr>
              <a:t>Blockchain</a:t>
            </a:r>
            <a:r>
              <a:rPr lang="en-US" b="1" dirty="0">
                <a:solidFill>
                  <a:schemeClr val="accent1"/>
                </a:solidFill>
                <a:latin typeface="Cambria" panose="02040503050406030204" pitchFamily="18" charset="0"/>
                <a:ea typeface="Cambria" panose="02040503050406030204" pitchFamily="18" charset="0"/>
                <a:cs typeface="Aharoni" panose="02010803020104030203" pitchFamily="2" charset="-79"/>
              </a:rPr>
              <a:t> Technology: What Is It?</a:t>
            </a:r>
            <a:endParaRPr lang="it-IT" b="1" dirty="0">
              <a:solidFill>
                <a:schemeClr val="accent1"/>
              </a:solidFill>
              <a:latin typeface="Cambria" panose="02040503050406030204" pitchFamily="18" charset="0"/>
              <a:ea typeface="Cambria" panose="02040503050406030204" pitchFamily="18" charset="0"/>
              <a:cs typeface="Aharoni" panose="02010803020104030203" pitchFamily="2" charset="-79"/>
            </a:endParaRPr>
          </a:p>
        </p:txBody>
      </p:sp>
      <p:sp>
        <p:nvSpPr>
          <p:cNvPr id="3" name="Segnaposto contenuto 2">
            <a:extLst>
              <a:ext uri="{FF2B5EF4-FFF2-40B4-BE49-F238E27FC236}">
                <a16:creationId xmlns:a16="http://schemas.microsoft.com/office/drawing/2014/main" id="{A270C40D-1985-C6E1-D444-D660EE4BF879}"/>
              </a:ext>
            </a:extLst>
          </p:cNvPr>
          <p:cNvSpPr>
            <a:spLocks noGrp="1"/>
          </p:cNvSpPr>
          <p:nvPr>
            <p:ph idx="1"/>
          </p:nvPr>
        </p:nvSpPr>
        <p:spPr>
          <a:xfrm>
            <a:off x="466723" y="1690688"/>
            <a:ext cx="8753477" cy="842606"/>
          </a:xfrm>
        </p:spPr>
        <p:txBody>
          <a:bodyPr>
            <a:normAutofit/>
          </a:bodyPr>
          <a:lstStyle/>
          <a:p>
            <a:pPr marL="0" indent="0">
              <a:buNone/>
            </a:pPr>
            <a:r>
              <a:rPr lang="en-US" sz="2400" noProof="1">
                <a:solidFill>
                  <a:srgbClr val="3C3744"/>
                </a:solidFill>
                <a:latin typeface="Cambria" panose="02040503050406030204" pitchFamily="18" charset="0"/>
                <a:ea typeface="Cambria" panose="02040503050406030204" pitchFamily="18" charset="0"/>
              </a:rPr>
              <a:t>It is a distributed, decentralized digital ledger organized as a sequential chain of encrypted blocks</a:t>
            </a:r>
            <a:endParaRPr lang="en-US" noProof="1"/>
          </a:p>
        </p:txBody>
      </p:sp>
      <p:sp>
        <p:nvSpPr>
          <p:cNvPr id="7" name="Rettangolo 6"/>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2" name="Picture 2" descr="Blockchain Technology Illustration - Download SVG, PNG, EPS for  Cryptocurrency | IconScout">
            <a:extLst>
              <a:ext uri="{FF2B5EF4-FFF2-40B4-BE49-F238E27FC236}">
                <a16:creationId xmlns:a16="http://schemas.microsoft.com/office/drawing/2014/main" id="{EF32F827-4CF0-64A9-2C2C-5259C4C543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777" y="515938"/>
            <a:ext cx="2698750" cy="2698750"/>
          </a:xfrm>
          <a:prstGeom prst="rect">
            <a:avLst/>
          </a:prstGeom>
          <a:noFill/>
          <a:extLst>
            <a:ext uri="{909E8E84-426E-40DD-AFC4-6F175D3DCCD1}">
              <a14:hiddenFill xmlns:a14="http://schemas.microsoft.com/office/drawing/2010/main">
                <a:solidFill>
                  <a:srgbClr val="FFFFFF"/>
                </a:solidFill>
              </a14:hiddenFill>
            </a:ext>
          </a:extLst>
        </p:spPr>
      </p:pic>
      <p:sp>
        <p:nvSpPr>
          <p:cNvPr id="11" name="Ovale 10">
            <a:extLst>
              <a:ext uri="{FF2B5EF4-FFF2-40B4-BE49-F238E27FC236}">
                <a16:creationId xmlns:a16="http://schemas.microsoft.com/office/drawing/2014/main" id="{BF88597E-6AA6-1C00-840D-08C99DAD6846}"/>
              </a:ext>
            </a:extLst>
          </p:cNvPr>
          <p:cNvSpPr/>
          <p:nvPr/>
        </p:nvSpPr>
        <p:spPr>
          <a:xfrm>
            <a:off x="10567989" y="1764506"/>
            <a:ext cx="314325" cy="31432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2" name="Ovale 11">
            <a:extLst>
              <a:ext uri="{FF2B5EF4-FFF2-40B4-BE49-F238E27FC236}">
                <a16:creationId xmlns:a16="http://schemas.microsoft.com/office/drawing/2014/main" id="{1F7C3528-8F08-2E15-886D-0C7883B5DB1C}"/>
              </a:ext>
            </a:extLst>
          </p:cNvPr>
          <p:cNvSpPr/>
          <p:nvPr/>
        </p:nvSpPr>
        <p:spPr>
          <a:xfrm>
            <a:off x="11390736" y="2654294"/>
            <a:ext cx="284955" cy="31432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4" name="CasellaDiTesto 13">
            <a:extLst>
              <a:ext uri="{FF2B5EF4-FFF2-40B4-BE49-F238E27FC236}">
                <a16:creationId xmlns:a16="http://schemas.microsoft.com/office/drawing/2014/main" id="{504CFC23-3116-5FBD-2630-027FA6E43B35}"/>
              </a:ext>
            </a:extLst>
          </p:cNvPr>
          <p:cNvSpPr txBox="1"/>
          <p:nvPr/>
        </p:nvSpPr>
        <p:spPr>
          <a:xfrm>
            <a:off x="11376447" y="2569639"/>
            <a:ext cx="284955" cy="461665"/>
          </a:xfrm>
          <a:prstGeom prst="rect">
            <a:avLst/>
          </a:prstGeom>
          <a:noFill/>
        </p:spPr>
        <p:txBody>
          <a:bodyPr wrap="square">
            <a:spAutoFit/>
          </a:bodyPr>
          <a:lstStyle/>
          <a:p>
            <a:r>
              <a:rPr lang="en-US" sz="2400" noProof="1">
                <a:latin typeface="Cambria" panose="02040503050406030204" pitchFamily="18" charset="0"/>
                <a:ea typeface="Cambria" panose="02040503050406030204" pitchFamily="18" charset="0"/>
              </a:rPr>
              <a:t>i</a:t>
            </a:r>
            <a:endParaRPr lang="en-US" sz="2400" noProof="1"/>
          </a:p>
        </p:txBody>
      </p:sp>
      <p:sp>
        <p:nvSpPr>
          <p:cNvPr id="17" name="Segnaposto contenuto 2">
            <a:extLst>
              <a:ext uri="{FF2B5EF4-FFF2-40B4-BE49-F238E27FC236}">
                <a16:creationId xmlns:a16="http://schemas.microsoft.com/office/drawing/2014/main" id="{05EF44C3-CF3F-D261-5C5B-946A2AB44ADC}"/>
              </a:ext>
            </a:extLst>
          </p:cNvPr>
          <p:cNvSpPr txBox="1">
            <a:spLocks/>
          </p:cNvSpPr>
          <p:nvPr/>
        </p:nvSpPr>
        <p:spPr>
          <a:xfrm>
            <a:off x="466723" y="2623689"/>
            <a:ext cx="8909055" cy="13852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400" noProof="1">
                <a:solidFill>
                  <a:srgbClr val="3C3744"/>
                </a:solidFill>
                <a:latin typeface="Cambria" panose="02040503050406030204" pitchFamily="18" charset="0"/>
                <a:ea typeface="Cambria" panose="02040503050406030204" pitchFamily="18" charset="0"/>
              </a:rPr>
              <a:t>Each block contains a set of transactions validated by the network nodes through consensus algorithms</a:t>
            </a:r>
          </a:p>
        </p:txBody>
      </p:sp>
      <p:sp>
        <p:nvSpPr>
          <p:cNvPr id="19" name="CasellaDiTesto 18">
            <a:extLst>
              <a:ext uri="{FF2B5EF4-FFF2-40B4-BE49-F238E27FC236}">
                <a16:creationId xmlns:a16="http://schemas.microsoft.com/office/drawing/2014/main" id="{B0216DE5-3647-821D-A223-C955ACFA3BBD}"/>
              </a:ext>
            </a:extLst>
          </p:cNvPr>
          <p:cNvSpPr txBox="1"/>
          <p:nvPr/>
        </p:nvSpPr>
        <p:spPr>
          <a:xfrm>
            <a:off x="556802" y="3965996"/>
            <a:ext cx="7495248" cy="830997"/>
          </a:xfrm>
          <a:prstGeom prst="rect">
            <a:avLst/>
          </a:prstGeom>
          <a:noFill/>
        </p:spPr>
        <p:txBody>
          <a:bodyPr wrap="square">
            <a:spAutoFit/>
          </a:bodyPr>
          <a:lstStyle/>
          <a:p>
            <a:r>
              <a:rPr lang="en-US" sz="2400" noProof="1">
                <a:solidFill>
                  <a:srgbClr val="3C3744"/>
                </a:solidFill>
                <a:latin typeface="Cambria" panose="02040503050406030204" pitchFamily="18" charset="0"/>
                <a:ea typeface="Cambria" panose="02040503050406030204" pitchFamily="18" charset="0"/>
              </a:rPr>
              <a:t>Once validated, the blocks are sealed and chronologically linked in an </a:t>
            </a:r>
            <a:r>
              <a:rPr lang="en-US" sz="2400" noProof="1">
                <a:solidFill>
                  <a:srgbClr val="3C3744"/>
                </a:solidFill>
                <a:highlight>
                  <a:srgbClr val="FFFF00"/>
                </a:highlight>
                <a:latin typeface="Cambria" panose="02040503050406030204" pitchFamily="18" charset="0"/>
                <a:ea typeface="Cambria" panose="02040503050406030204" pitchFamily="18" charset="0"/>
              </a:rPr>
              <a:t>inextricable way</a:t>
            </a:r>
            <a:endParaRPr lang="en-US" sz="2400" noProof="1">
              <a:solidFill>
                <a:schemeClr val="bg1"/>
              </a:solidFill>
              <a:highlight>
                <a:srgbClr val="FFFF00"/>
              </a:highlight>
            </a:endParaRPr>
          </a:p>
        </p:txBody>
      </p:sp>
      <p:sp>
        <p:nvSpPr>
          <p:cNvPr id="20" name="Freccia in giù 19">
            <a:extLst>
              <a:ext uri="{FF2B5EF4-FFF2-40B4-BE49-F238E27FC236}">
                <a16:creationId xmlns:a16="http://schemas.microsoft.com/office/drawing/2014/main" id="{E2528D2A-C139-F4D9-F371-F6DD2F17E1D3}"/>
              </a:ext>
            </a:extLst>
          </p:cNvPr>
          <p:cNvSpPr/>
          <p:nvPr/>
        </p:nvSpPr>
        <p:spPr>
          <a:xfrm>
            <a:off x="3242852" y="3610323"/>
            <a:ext cx="297270" cy="311988"/>
          </a:xfrm>
          <a:prstGeom prst="downArrow">
            <a:avLst/>
          </a:prstGeom>
          <a:solidFill>
            <a:srgbClr val="3D52D5"/>
          </a:solidFill>
          <a:ln>
            <a:solidFill>
              <a:srgbClr val="3C3744"/>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3" name="Rettangolo con angoli arrotondati 22">
            <a:extLst>
              <a:ext uri="{FF2B5EF4-FFF2-40B4-BE49-F238E27FC236}">
                <a16:creationId xmlns:a16="http://schemas.microsoft.com/office/drawing/2014/main" id="{F96C79BD-A474-206B-6965-1E265351467D}"/>
              </a:ext>
            </a:extLst>
          </p:cNvPr>
          <p:cNvSpPr/>
          <p:nvPr/>
        </p:nvSpPr>
        <p:spPr>
          <a:xfrm>
            <a:off x="304800" y="4941921"/>
            <a:ext cx="10731500" cy="2106579"/>
          </a:xfrm>
          <a:prstGeom prst="roundRect">
            <a:avLst>
              <a:gd name="adj" fmla="val 11888"/>
            </a:avLst>
          </a:prstGeom>
          <a:solidFill>
            <a:srgbClr val="B4C5E4"/>
          </a:solidFill>
          <a:ln w="3810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Picture 2" descr="Wine Png Free Png Images - Download Free at Gpng.Net">
            <a:extLst>
              <a:ext uri="{FF2B5EF4-FFF2-40B4-BE49-F238E27FC236}">
                <a16:creationId xmlns:a16="http://schemas.microsoft.com/office/drawing/2014/main" id="{725A0412-3639-FC19-D893-DABF825C84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453" b="35809"/>
          <a:stretch>
            <a:fillRect/>
          </a:stretch>
        </p:blipFill>
        <p:spPr bwMode="auto">
          <a:xfrm rot="792802">
            <a:off x="10482564" y="4808500"/>
            <a:ext cx="1742473" cy="2215104"/>
          </a:xfrm>
          <a:prstGeom prst="rect">
            <a:avLst/>
          </a:prstGeom>
          <a:noFill/>
          <a:extLst>
            <a:ext uri="{909E8E84-426E-40DD-AFC4-6F175D3DCCD1}">
              <a14:hiddenFill xmlns:a14="http://schemas.microsoft.com/office/drawing/2010/main">
                <a:solidFill>
                  <a:srgbClr val="FFFFFF"/>
                </a:solidFill>
              </a14:hiddenFill>
            </a:ext>
          </a:extLst>
        </p:spPr>
      </p:pic>
      <p:sp>
        <p:nvSpPr>
          <p:cNvPr id="25" name="CasellaDiTesto 24">
            <a:extLst>
              <a:ext uri="{FF2B5EF4-FFF2-40B4-BE49-F238E27FC236}">
                <a16:creationId xmlns:a16="http://schemas.microsoft.com/office/drawing/2014/main" id="{B18A8DF4-2DC0-1E34-B56D-FEC16E7A54B8}"/>
              </a:ext>
            </a:extLst>
          </p:cNvPr>
          <p:cNvSpPr txBox="1"/>
          <p:nvPr/>
        </p:nvSpPr>
        <p:spPr>
          <a:xfrm>
            <a:off x="556802" y="5037374"/>
            <a:ext cx="5372100" cy="461665"/>
          </a:xfrm>
          <a:prstGeom prst="rect">
            <a:avLst/>
          </a:prstGeom>
          <a:noFill/>
        </p:spPr>
        <p:txBody>
          <a:bodyPr wrap="square">
            <a:spAutoFit/>
          </a:bodyPr>
          <a:lstStyle/>
          <a:p>
            <a:r>
              <a:rPr lang="en-US" sz="2400" b="1" i="0" noProof="1">
                <a:solidFill>
                  <a:srgbClr val="090C9B"/>
                </a:solidFill>
                <a:effectLst/>
                <a:latin typeface="Cambria" panose="02040503050406030204" pitchFamily="18" charset="0"/>
                <a:ea typeface="Cambria" panose="02040503050406030204" pitchFamily="18" charset="0"/>
              </a:rPr>
              <a:t>Application in the Wine Sector</a:t>
            </a:r>
            <a:endParaRPr lang="en-US" sz="2400" noProof="1">
              <a:solidFill>
                <a:srgbClr val="090C9B"/>
              </a:solidFill>
              <a:latin typeface="Cambria" panose="02040503050406030204" pitchFamily="18" charset="0"/>
              <a:ea typeface="Cambria" panose="02040503050406030204" pitchFamily="18" charset="0"/>
            </a:endParaRPr>
          </a:p>
        </p:txBody>
      </p:sp>
      <p:sp>
        <p:nvSpPr>
          <p:cNvPr id="27" name="CasellaDiTesto 26">
            <a:extLst>
              <a:ext uri="{FF2B5EF4-FFF2-40B4-BE49-F238E27FC236}">
                <a16:creationId xmlns:a16="http://schemas.microsoft.com/office/drawing/2014/main" id="{EDA5B914-C987-E116-3DAD-FF2395F7213D}"/>
              </a:ext>
            </a:extLst>
          </p:cNvPr>
          <p:cNvSpPr txBox="1"/>
          <p:nvPr/>
        </p:nvSpPr>
        <p:spPr>
          <a:xfrm>
            <a:off x="556802" y="5517344"/>
            <a:ext cx="9802681" cy="1015663"/>
          </a:xfrm>
          <a:prstGeom prst="rect">
            <a:avLst/>
          </a:prstGeom>
          <a:noFill/>
        </p:spPr>
        <p:txBody>
          <a:bodyPr wrap="square">
            <a:spAutoFit/>
          </a:bodyPr>
          <a:lstStyle/>
          <a:p>
            <a:pPr algn="just"/>
            <a:r>
              <a:rPr lang="en-US" sz="2000" b="0" i="0" noProof="1">
                <a:solidFill>
                  <a:srgbClr val="3C3744"/>
                </a:solidFill>
                <a:effectLst/>
                <a:latin typeface="Cambria" panose="02040503050406030204" pitchFamily="18" charset="0"/>
                <a:ea typeface="Cambria" panose="02040503050406030204" pitchFamily="18" charset="0"/>
              </a:rPr>
              <a:t>Integrated with digital interfaces such as QR Codes, the technology transforms "trust attributes" (e.g. authenticity and provenance) into objective data, improving the consumer's ability to evaluate the quality of the wine.</a:t>
            </a:r>
            <a:endParaRPr lang="en-US" sz="2000" noProof="1">
              <a:solidFill>
                <a:srgbClr val="3C3744"/>
              </a:solidFill>
              <a:latin typeface="Cambria" panose="02040503050406030204" pitchFamily="18" charset="0"/>
              <a:ea typeface="Cambria" panose="02040503050406030204" pitchFamily="18" charset="0"/>
            </a:endParaRPr>
          </a:p>
        </p:txBody>
      </p:sp>
      <p:pic>
        <p:nvPicPr>
          <p:cNvPr id="5124" name="Picture 4" descr="QR code - Wikipedia">
            <a:extLst>
              <a:ext uri="{FF2B5EF4-FFF2-40B4-BE49-F238E27FC236}">
                <a16:creationId xmlns:a16="http://schemas.microsoft.com/office/drawing/2014/main" id="{17080E78-D275-B1EA-3098-1DA4FA3785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05519">
            <a:off x="10841925" y="5620294"/>
            <a:ext cx="648524" cy="648524"/>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numero diapositiva 3">
            <a:extLst>
              <a:ext uri="{FF2B5EF4-FFF2-40B4-BE49-F238E27FC236}">
                <a16:creationId xmlns:a16="http://schemas.microsoft.com/office/drawing/2014/main" id="{B9573A3F-E82F-E0BE-5146-5B4998D38C34}"/>
              </a:ext>
            </a:extLst>
          </p:cNvPr>
          <p:cNvSpPr>
            <a:spLocks noGrp="1"/>
          </p:cNvSpPr>
          <p:nvPr>
            <p:ph type="sldNum" sz="quarter" idx="12"/>
          </p:nvPr>
        </p:nvSpPr>
        <p:spPr/>
        <p:txBody>
          <a:bodyPr/>
          <a:lstStyle/>
          <a:p>
            <a:fld id="{964AAFE0-649E-EF4A-9524-3EF9ED39C64B}" type="slidenum">
              <a:rPr lang="en-US" noProof="1" smtClean="0"/>
              <a:t>5</a:t>
            </a:fld>
            <a:endParaRPr lang="en-US" noProof="1"/>
          </a:p>
        </p:txBody>
      </p:sp>
    </p:spTree>
    <p:extLst>
      <p:ext uri="{BB962C8B-B14F-4D97-AF65-F5344CB8AC3E}">
        <p14:creationId xmlns:p14="http://schemas.microsoft.com/office/powerpoint/2010/main" val="2318432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B8D5C-3A67-8920-5F90-62BB110F08E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BF537AD-86FE-42C7-98EF-EEBA18F9632C}"/>
              </a:ext>
            </a:extLst>
          </p:cNvPr>
          <p:cNvSpPr>
            <a:spLocks noGrp="1"/>
          </p:cNvSpPr>
          <p:nvPr>
            <p:ph type="title"/>
          </p:nvPr>
        </p:nvSpPr>
        <p:spPr>
          <a:xfrm>
            <a:off x="1460500" y="725487"/>
            <a:ext cx="4178300" cy="715169"/>
          </a:xfrm>
        </p:spPr>
        <p:txBody>
          <a:bodyPr>
            <a:normAutofit/>
          </a:bodyPr>
          <a:lstStyle/>
          <a:p>
            <a:r>
              <a:rPr lang="en-US" sz="3600" b="1" noProof="1">
                <a:solidFill>
                  <a:schemeClr val="accent1"/>
                </a:solidFill>
                <a:latin typeface="Cambria" panose="02040503050406030204" pitchFamily="18" charset="0"/>
                <a:ea typeface="Cambria" panose="02040503050406030204" pitchFamily="18" charset="0"/>
                <a:cs typeface="Aharoni" panose="02010803020104030203" pitchFamily="2" charset="-79"/>
              </a:rPr>
              <a:t>Research gap</a:t>
            </a:r>
          </a:p>
        </p:txBody>
      </p:sp>
      <p:sp>
        <p:nvSpPr>
          <p:cNvPr id="7" name="Rettangolo 6">
            <a:extLst>
              <a:ext uri="{FF2B5EF4-FFF2-40B4-BE49-F238E27FC236}">
                <a16:creationId xmlns:a16="http://schemas.microsoft.com/office/drawing/2014/main" id="{EE61C18E-0B05-1270-E842-2167A66892BB}"/>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3959621F-0FF7-79C3-77BB-117BF898F9BC}"/>
              </a:ext>
            </a:extLst>
          </p:cNvPr>
          <p:cNvPicPr>
            <a:picLocks noChangeAspect="1"/>
          </p:cNvPicPr>
          <p:nvPr/>
        </p:nvPicPr>
        <p:blipFill>
          <a:blip r:embed="rId3"/>
          <a:stretch>
            <a:fillRect/>
          </a:stretch>
        </p:blipFill>
        <p:spPr>
          <a:xfrm>
            <a:off x="323987" y="612775"/>
            <a:ext cx="1033359" cy="942181"/>
          </a:xfrm>
          <a:prstGeom prst="rect">
            <a:avLst/>
          </a:prstGeom>
        </p:spPr>
      </p:pic>
      <p:sp>
        <p:nvSpPr>
          <p:cNvPr id="10" name="Titolo 1">
            <a:extLst>
              <a:ext uri="{FF2B5EF4-FFF2-40B4-BE49-F238E27FC236}">
                <a16:creationId xmlns:a16="http://schemas.microsoft.com/office/drawing/2014/main" id="{2DC10601-81E7-ABEE-D6EE-28CB0AE42A64}"/>
              </a:ext>
            </a:extLst>
          </p:cNvPr>
          <p:cNvSpPr txBox="1">
            <a:spLocks/>
          </p:cNvSpPr>
          <p:nvPr/>
        </p:nvSpPr>
        <p:spPr>
          <a:xfrm>
            <a:off x="-1" y="2000646"/>
            <a:ext cx="6083300" cy="7151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err="1">
                <a:solidFill>
                  <a:srgbClr val="3C3744"/>
                </a:solidFill>
                <a:latin typeface="Cambria" panose="02040503050406030204" pitchFamily="18" charset="0"/>
                <a:ea typeface="Cambria" panose="02040503050406030204" pitchFamily="18" charset="0"/>
                <a:cs typeface="Aharoni" panose="02010803020104030203" pitchFamily="2" charset="-79"/>
              </a:rPr>
              <a:t>What</a:t>
            </a:r>
            <a:r>
              <a:rPr lang="it-IT" sz="2800" b="1" dirty="0">
                <a:solidFill>
                  <a:srgbClr val="3C3744"/>
                </a:solidFill>
                <a:latin typeface="Cambria" panose="02040503050406030204" pitchFamily="18" charset="0"/>
                <a:ea typeface="Cambria" panose="02040503050406030204" pitchFamily="18" charset="0"/>
                <a:cs typeface="Aharoni" panose="02010803020104030203" pitchFamily="2" charset="-79"/>
              </a:rPr>
              <a:t> </a:t>
            </a:r>
            <a:r>
              <a:rPr lang="it-IT" sz="2800" b="1" dirty="0" err="1">
                <a:solidFill>
                  <a:srgbClr val="3C3744"/>
                </a:solidFill>
                <a:latin typeface="Cambria" panose="02040503050406030204" pitchFamily="18" charset="0"/>
                <a:ea typeface="Cambria" panose="02040503050406030204" pitchFamily="18" charset="0"/>
                <a:cs typeface="Aharoni" panose="02010803020104030203" pitchFamily="2" charset="-79"/>
              </a:rPr>
              <a:t>is</a:t>
            </a:r>
            <a:r>
              <a:rPr lang="it-IT" sz="2800" b="1" dirty="0">
                <a:solidFill>
                  <a:srgbClr val="3C3744"/>
                </a:solidFill>
                <a:latin typeface="Cambria" panose="02040503050406030204" pitchFamily="18" charset="0"/>
                <a:ea typeface="Cambria" panose="02040503050406030204" pitchFamily="18" charset="0"/>
                <a:cs typeface="Aharoni" panose="02010803020104030203" pitchFamily="2" charset="-79"/>
              </a:rPr>
              <a:t> ALREADY KNOWN</a:t>
            </a:r>
          </a:p>
        </p:txBody>
      </p:sp>
      <p:sp>
        <p:nvSpPr>
          <p:cNvPr id="29" name="Rettangolo con due angoli in diagonale ritagliati 28">
            <a:extLst>
              <a:ext uri="{FF2B5EF4-FFF2-40B4-BE49-F238E27FC236}">
                <a16:creationId xmlns:a16="http://schemas.microsoft.com/office/drawing/2014/main" id="{E70C8B74-3705-9436-BBBD-AF0505C77B48}"/>
              </a:ext>
            </a:extLst>
          </p:cNvPr>
          <p:cNvSpPr/>
          <p:nvPr/>
        </p:nvSpPr>
        <p:spPr>
          <a:xfrm>
            <a:off x="215900" y="2842815"/>
            <a:ext cx="5727698" cy="3583385"/>
          </a:xfrm>
          <a:prstGeom prst="snip2DiagRect">
            <a:avLst>
              <a:gd name="adj1" fmla="val 0"/>
              <a:gd name="adj2" fmla="val 7822"/>
            </a:avLst>
          </a:prstGeom>
          <a:solidFill>
            <a:srgbClr val="B4C5E4"/>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5" name="CasellaDiTesto 14">
            <a:extLst>
              <a:ext uri="{FF2B5EF4-FFF2-40B4-BE49-F238E27FC236}">
                <a16:creationId xmlns:a16="http://schemas.microsoft.com/office/drawing/2014/main" id="{DDBE4CF3-EEAF-8770-BE62-5053680E2A33}"/>
              </a:ext>
            </a:extLst>
          </p:cNvPr>
          <p:cNvSpPr txBox="1"/>
          <p:nvPr/>
        </p:nvSpPr>
        <p:spPr>
          <a:xfrm>
            <a:off x="190499" y="3058100"/>
            <a:ext cx="5753099" cy="2585323"/>
          </a:xfrm>
          <a:prstGeom prst="rect">
            <a:avLst/>
          </a:prstGeom>
          <a:noFill/>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noProof="1">
                <a:solidFill>
                  <a:schemeClr val="accent1"/>
                </a:solidFill>
                <a:latin typeface="Cambria" panose="02040503050406030204" pitchFamily="18" charset="0"/>
              </a:rPr>
              <a:t>The existing literature focuses primarily on the perspective of businesses regarding the </a:t>
            </a:r>
            <a:r>
              <a:rPr lang="en-US" b="1" noProof="1">
                <a:solidFill>
                  <a:schemeClr val="accent1"/>
                </a:solidFill>
                <a:latin typeface="Cambria" panose="02040503050406030204" pitchFamily="18" charset="0"/>
              </a:rPr>
              <a:t>adoption of emerging technologies.</a:t>
            </a:r>
          </a:p>
          <a:p>
            <a:pPr marL="285750" lvl="0" indent="-285750" eaLnBrk="0" fontAlgn="base" hangingPunct="0">
              <a:spcBef>
                <a:spcPct val="0"/>
              </a:spcBef>
              <a:spcAft>
                <a:spcPct val="0"/>
              </a:spcAft>
              <a:buFont typeface="Arial" panose="020B0604020202020204" pitchFamily="34" charset="0"/>
              <a:buChar char="•"/>
            </a:pPr>
            <a:r>
              <a:rPr lang="en-US" noProof="1">
                <a:solidFill>
                  <a:schemeClr val="accent1"/>
                </a:solidFill>
                <a:latin typeface="Cambria" panose="02040503050406030204" pitchFamily="18" charset="0"/>
              </a:rPr>
              <a:t>These studies mainly analyze the </a:t>
            </a:r>
            <a:r>
              <a:rPr lang="en-US" b="1" noProof="1">
                <a:solidFill>
                  <a:schemeClr val="accent1"/>
                </a:solidFill>
                <a:latin typeface="Cambria" panose="02040503050406030204" pitchFamily="18" charset="0"/>
              </a:rPr>
              <a:t>benefits, barriers, and technical aspects of implementation in the wine sector.</a:t>
            </a:r>
          </a:p>
          <a:p>
            <a:pPr marL="285750" lvl="0" indent="-285750" eaLnBrk="0" fontAlgn="base" hangingPunct="0">
              <a:spcBef>
                <a:spcPct val="0"/>
              </a:spcBef>
              <a:spcAft>
                <a:spcPct val="0"/>
              </a:spcAft>
              <a:buFont typeface="Arial" panose="020B0604020202020204" pitchFamily="34" charset="0"/>
              <a:buChar char="•"/>
            </a:pPr>
            <a:r>
              <a:rPr lang="en-US" noProof="1">
                <a:solidFill>
                  <a:schemeClr val="accent1"/>
                </a:solidFill>
                <a:latin typeface="Cambria" panose="02040503050406030204" pitchFamily="18" charset="0"/>
              </a:rPr>
              <a:t>Particular attention is given to producers’ </a:t>
            </a:r>
            <a:r>
              <a:rPr lang="en-US" b="1" noProof="1">
                <a:solidFill>
                  <a:schemeClr val="accent1"/>
                </a:solidFill>
                <a:latin typeface="Cambria" panose="02040503050406030204" pitchFamily="18" charset="0"/>
              </a:rPr>
              <a:t>motivations, organizational factors, and trust in technology</a:t>
            </a:r>
            <a:r>
              <a:rPr lang="en-US" noProof="1">
                <a:solidFill>
                  <a:schemeClr val="accent1"/>
                </a:solidFill>
                <a:latin typeface="Cambria" panose="02040503050406030204" pitchFamily="18" charset="0"/>
              </a:rPr>
              <a:t>.</a:t>
            </a:r>
          </a:p>
        </p:txBody>
      </p:sp>
      <p:sp>
        <p:nvSpPr>
          <p:cNvPr id="30" name="Rettangolo con due angoli in diagonale ritagliati 29">
            <a:extLst>
              <a:ext uri="{FF2B5EF4-FFF2-40B4-BE49-F238E27FC236}">
                <a16:creationId xmlns:a16="http://schemas.microsoft.com/office/drawing/2014/main" id="{739E0DB6-30CD-F820-6E27-C027281A8F2F}"/>
              </a:ext>
            </a:extLst>
          </p:cNvPr>
          <p:cNvSpPr/>
          <p:nvPr/>
        </p:nvSpPr>
        <p:spPr>
          <a:xfrm>
            <a:off x="6159499" y="2882234"/>
            <a:ext cx="5727698" cy="3583385"/>
          </a:xfrm>
          <a:prstGeom prst="snip2DiagRect">
            <a:avLst>
              <a:gd name="adj1" fmla="val 0"/>
              <a:gd name="adj2" fmla="val 7822"/>
            </a:avLst>
          </a:prstGeom>
          <a:solidFill>
            <a:srgbClr val="3D52D5"/>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6" name="CasellaDiTesto 25">
            <a:extLst>
              <a:ext uri="{FF2B5EF4-FFF2-40B4-BE49-F238E27FC236}">
                <a16:creationId xmlns:a16="http://schemas.microsoft.com/office/drawing/2014/main" id="{CCC5E7DA-CEC8-1199-A6E9-05F2925CA626}"/>
              </a:ext>
            </a:extLst>
          </p:cNvPr>
          <p:cNvSpPr txBox="1"/>
          <p:nvPr/>
        </p:nvSpPr>
        <p:spPr>
          <a:xfrm>
            <a:off x="6248403" y="3058100"/>
            <a:ext cx="5512673" cy="2923877"/>
          </a:xfrm>
          <a:prstGeom prst="rect">
            <a:avLst/>
          </a:prstGeom>
          <a:noFill/>
        </p:spPr>
        <p:txBody>
          <a:bodyPr wrap="square">
            <a:spAutoFit/>
          </a:bodyPr>
          <a:lstStyle>
            <a:defPPr>
              <a:defRPr lang="it-IT"/>
            </a:defPPr>
            <a:lvl1pPr marL="285750" indent="-285750">
              <a:spcAft>
                <a:spcPts val="2400"/>
              </a:spcAft>
              <a:buFont typeface="Arial" panose="020B0604020202020204" pitchFamily="34" charset="0"/>
              <a:buChar char="•"/>
              <a:defRPr b="0" i="0">
                <a:solidFill>
                  <a:srgbClr val="303030"/>
                </a:solidFill>
                <a:effectLst/>
                <a:latin typeface="Cambria" panose="02040503050406030204" pitchFamily="18" charset="0"/>
                <a:ea typeface="Cambria" panose="02040503050406030204" pitchFamily="18" charset="0"/>
                <a:cs typeface="Cascadia Code" panose="020B0609020000020004" pitchFamily="49" charset="0"/>
              </a:defRPr>
            </a:lvl1pPr>
          </a:lstStyle>
          <a:p>
            <a:pPr marL="0" indent="0">
              <a:buNone/>
            </a:pPr>
            <a:r>
              <a:rPr lang="en-US" noProof="1">
                <a:solidFill>
                  <a:schemeClr val="bg1"/>
                </a:solidFill>
              </a:rPr>
              <a:t>Limited evidence on </a:t>
            </a:r>
            <a:r>
              <a:rPr lang="en-US" noProof="1">
                <a:solidFill>
                  <a:srgbClr val="FFFF00"/>
                </a:solidFill>
              </a:rPr>
              <a:t>how blockchain actually influences consumers’ perceptions and purchase intentions</a:t>
            </a:r>
          </a:p>
          <a:p>
            <a:pPr marL="0" indent="0">
              <a:buNone/>
            </a:pPr>
            <a:r>
              <a:rPr lang="en-US" noProof="1">
                <a:solidFill>
                  <a:schemeClr val="bg1"/>
                </a:solidFill>
              </a:rPr>
              <a:t>Little attention paid to the </a:t>
            </a:r>
            <a:r>
              <a:rPr lang="en-US" noProof="1">
                <a:solidFill>
                  <a:srgbClr val="FFFF00"/>
                </a:solidFill>
              </a:rPr>
              <a:t>role of pleasure, enjoyment (the QR code user experience), and emotional engagement</a:t>
            </a:r>
          </a:p>
          <a:p>
            <a:pPr marL="0" indent="0">
              <a:buNone/>
            </a:pPr>
            <a:r>
              <a:rPr lang="en-US" noProof="1">
                <a:solidFill>
                  <a:schemeClr val="bg1"/>
                </a:solidFill>
              </a:rPr>
              <a:t>A lack of understanding of </a:t>
            </a:r>
            <a:r>
              <a:rPr lang="en-US" noProof="1">
                <a:solidFill>
                  <a:srgbClr val="FFFF00"/>
                </a:solidFill>
              </a:rPr>
              <a:t>how psychological factors interact to identify distinct consumer segments</a:t>
            </a:r>
          </a:p>
        </p:txBody>
      </p:sp>
      <p:sp>
        <p:nvSpPr>
          <p:cNvPr id="31" name="Titolo 1">
            <a:extLst>
              <a:ext uri="{FF2B5EF4-FFF2-40B4-BE49-F238E27FC236}">
                <a16:creationId xmlns:a16="http://schemas.microsoft.com/office/drawing/2014/main" id="{8EDF8EEF-BB47-B771-F609-2A2BB02E777C}"/>
              </a:ext>
            </a:extLst>
          </p:cNvPr>
          <p:cNvSpPr txBox="1">
            <a:spLocks/>
          </p:cNvSpPr>
          <p:nvPr/>
        </p:nvSpPr>
        <p:spPr>
          <a:xfrm>
            <a:off x="5918198" y="2000646"/>
            <a:ext cx="6083300" cy="7151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noProof="1">
                <a:solidFill>
                  <a:srgbClr val="3C3744"/>
                </a:solidFill>
                <a:latin typeface="Cambria" panose="02040503050406030204" pitchFamily="18" charset="0"/>
                <a:ea typeface="Cambria" panose="02040503050406030204" pitchFamily="18" charset="0"/>
                <a:cs typeface="Aharoni" panose="02010803020104030203" pitchFamily="2" charset="-79"/>
              </a:rPr>
              <a:t>What's MISSING</a:t>
            </a:r>
          </a:p>
        </p:txBody>
      </p:sp>
    </p:spTree>
    <p:extLst>
      <p:ext uri="{BB962C8B-B14F-4D97-AF65-F5344CB8AC3E}">
        <p14:creationId xmlns:p14="http://schemas.microsoft.com/office/powerpoint/2010/main" val="437863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con angoli arrotondati 26">
            <a:extLst>
              <a:ext uri="{FF2B5EF4-FFF2-40B4-BE49-F238E27FC236}">
                <a16:creationId xmlns:a16="http://schemas.microsoft.com/office/drawing/2014/main" id="{479E2348-237B-AEEF-99C7-8B5D98FFE1A1}"/>
              </a:ext>
            </a:extLst>
          </p:cNvPr>
          <p:cNvSpPr/>
          <p:nvPr/>
        </p:nvSpPr>
        <p:spPr>
          <a:xfrm>
            <a:off x="1433735" y="3951214"/>
            <a:ext cx="3884651" cy="2313984"/>
          </a:xfrm>
          <a:prstGeom prst="roundRect">
            <a:avLst>
              <a:gd name="adj" fmla="val 11888"/>
            </a:avLst>
          </a:prstGeom>
          <a:noFill/>
          <a:ln w="3810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con angoli arrotondati 25">
            <a:extLst>
              <a:ext uri="{FF2B5EF4-FFF2-40B4-BE49-F238E27FC236}">
                <a16:creationId xmlns:a16="http://schemas.microsoft.com/office/drawing/2014/main" id="{894B576A-9856-D840-EB0D-EB4924D61F07}"/>
              </a:ext>
            </a:extLst>
          </p:cNvPr>
          <p:cNvSpPr/>
          <p:nvPr/>
        </p:nvSpPr>
        <p:spPr>
          <a:xfrm>
            <a:off x="429012" y="1591394"/>
            <a:ext cx="11333976" cy="1819234"/>
          </a:xfrm>
          <a:prstGeom prst="roundRect">
            <a:avLst>
              <a:gd name="adj" fmla="val 11888"/>
            </a:avLst>
          </a:prstGeom>
          <a:noFill/>
          <a:ln w="3810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ext 2"/>
          <p:cNvSpPr/>
          <p:nvPr/>
        </p:nvSpPr>
        <p:spPr>
          <a:xfrm>
            <a:off x="688834" y="569855"/>
            <a:ext cx="9154417" cy="581421"/>
          </a:xfrm>
          <a:prstGeom prst="rect">
            <a:avLst/>
          </a:prstGeom>
          <a:noFill/>
          <a:ln/>
        </p:spPr>
        <p:txBody>
          <a:bodyPr wrap="none" lIns="0" tIns="0" rIns="0" bIns="0" rtlCol="0" anchor="t"/>
          <a:lstStyle/>
          <a:p>
            <a:pPr>
              <a:lnSpc>
                <a:spcPts val="4533"/>
              </a:lnSpc>
            </a:pPr>
            <a:r>
              <a:rPr lang="en-US" sz="4000" b="1" dirty="0">
                <a:solidFill>
                  <a:schemeClr val="accent1"/>
                </a:solidFill>
                <a:latin typeface="Cambria" panose="02040503050406030204" pitchFamily="18" charset="0"/>
                <a:ea typeface="Cambria" panose="02040503050406030204" pitchFamily="18" charset="0"/>
                <a:cs typeface="PT Serif" pitchFamily="34" charset="-120"/>
              </a:rPr>
              <a:t>Research Framework and Data Collection</a:t>
            </a:r>
            <a:endParaRPr lang="en-US" sz="4000" b="1" dirty="0">
              <a:solidFill>
                <a:schemeClr val="accent1"/>
              </a:solidFill>
              <a:latin typeface="Cambria" panose="02040503050406030204" pitchFamily="18" charset="0"/>
              <a:ea typeface="Cambria" panose="02040503050406030204" pitchFamily="18"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619" y="1772906"/>
            <a:ext cx="433308" cy="433308"/>
          </a:xfrm>
          <a:prstGeom prst="rect">
            <a:avLst/>
          </a:prstGeom>
        </p:spPr>
      </p:pic>
      <p:sp>
        <p:nvSpPr>
          <p:cNvPr id="7" name="Text 4"/>
          <p:cNvSpPr/>
          <p:nvPr/>
        </p:nvSpPr>
        <p:spPr>
          <a:xfrm>
            <a:off x="1354861" y="1883651"/>
            <a:ext cx="1098856" cy="290711"/>
          </a:xfrm>
          <a:prstGeom prst="rect">
            <a:avLst/>
          </a:prstGeom>
          <a:noFill/>
          <a:ln/>
        </p:spPr>
        <p:txBody>
          <a:bodyPr wrap="none" lIns="0" tIns="0" rIns="0" bIns="0" rtlCol="0" anchor="t"/>
          <a:lstStyle/>
          <a:p>
            <a:pPr>
              <a:lnSpc>
                <a:spcPts val="2267"/>
              </a:lnSpc>
            </a:pPr>
            <a:r>
              <a:rPr lang="en-US" sz="2400" b="1" dirty="0">
                <a:solidFill>
                  <a:srgbClr val="3C3744"/>
                </a:solidFill>
                <a:latin typeface="Cambria" panose="02040503050406030204" pitchFamily="18" charset="0"/>
                <a:ea typeface="Cambria" panose="02040503050406030204" pitchFamily="18" charset="0"/>
                <a:cs typeface="PT Serif" pitchFamily="34" charset="-120"/>
              </a:rPr>
              <a:t>Objective</a:t>
            </a:r>
            <a:endParaRPr lang="en-US" sz="2400" b="1" dirty="0">
              <a:solidFill>
                <a:srgbClr val="3C3744"/>
              </a:solidFill>
              <a:latin typeface="Cambria" panose="02040503050406030204" pitchFamily="18" charset="0"/>
              <a:ea typeface="Cambria" panose="02040503050406030204" pitchFamily="18" charset="0"/>
            </a:endParaRPr>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77755" y="4285756"/>
            <a:ext cx="354409" cy="354409"/>
          </a:xfrm>
          <a:prstGeom prst="rect">
            <a:avLst/>
          </a:prstGeom>
        </p:spPr>
      </p:pic>
      <p:sp>
        <p:nvSpPr>
          <p:cNvPr id="10" name="Text 6"/>
          <p:cNvSpPr/>
          <p:nvPr/>
        </p:nvSpPr>
        <p:spPr>
          <a:xfrm>
            <a:off x="2516666" y="4362136"/>
            <a:ext cx="2325787" cy="290711"/>
          </a:xfrm>
          <a:prstGeom prst="rect">
            <a:avLst/>
          </a:prstGeom>
          <a:noFill/>
          <a:ln/>
        </p:spPr>
        <p:txBody>
          <a:bodyPr wrap="none" lIns="0" tIns="0" rIns="0" bIns="0" rtlCol="0" anchor="t"/>
          <a:lstStyle/>
          <a:p>
            <a:pPr>
              <a:lnSpc>
                <a:spcPts val="2267"/>
              </a:lnSpc>
            </a:pPr>
            <a:r>
              <a:rPr lang="en-US" sz="2400" b="1" dirty="0">
                <a:solidFill>
                  <a:srgbClr val="383838"/>
                </a:solidFill>
                <a:latin typeface="Cambria" panose="02040503050406030204" pitchFamily="18" charset="0"/>
                <a:ea typeface="Cambria" panose="02040503050406030204" pitchFamily="18" charset="0"/>
                <a:cs typeface="PT Serif" pitchFamily="34" charset="-120"/>
              </a:rPr>
              <a:t>Data collection</a:t>
            </a:r>
            <a:endParaRPr lang="en-US" sz="2400" b="1" dirty="0">
              <a:latin typeface="Cambria" panose="02040503050406030204" pitchFamily="18" charset="0"/>
              <a:ea typeface="Cambria" panose="02040503050406030204" pitchFamily="18" charset="0"/>
            </a:endParaRPr>
          </a:p>
        </p:txBody>
      </p:sp>
      <p:pic>
        <p:nvPicPr>
          <p:cNvPr id="18"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53083" y="4237988"/>
            <a:ext cx="290711" cy="290711"/>
          </a:xfrm>
          <a:prstGeom prst="rect">
            <a:avLst/>
          </a:prstGeom>
        </p:spPr>
      </p:pic>
      <p:sp>
        <p:nvSpPr>
          <p:cNvPr id="19" name="Text 12"/>
          <p:cNvSpPr/>
          <p:nvPr/>
        </p:nvSpPr>
        <p:spPr>
          <a:xfrm>
            <a:off x="7699241" y="4243585"/>
            <a:ext cx="2325787" cy="237101"/>
          </a:xfrm>
          <a:prstGeom prst="rect">
            <a:avLst/>
          </a:prstGeom>
          <a:noFill/>
          <a:ln/>
        </p:spPr>
        <p:txBody>
          <a:bodyPr wrap="none" lIns="0" tIns="0" rIns="0" bIns="0" rtlCol="0" anchor="t"/>
          <a:lstStyle/>
          <a:p>
            <a:pPr>
              <a:lnSpc>
                <a:spcPts val="2267"/>
              </a:lnSpc>
            </a:pPr>
            <a:r>
              <a:rPr lang="en-US" sz="2400" b="1" dirty="0">
                <a:solidFill>
                  <a:srgbClr val="383838"/>
                </a:solidFill>
                <a:latin typeface="Cambria" panose="02040503050406030204" pitchFamily="18" charset="0"/>
                <a:ea typeface="Cambria" panose="02040503050406030204" pitchFamily="18" charset="0"/>
                <a:cs typeface="PT Serif" pitchFamily="34" charset="-120"/>
              </a:rPr>
              <a:t>Questionnaire</a:t>
            </a:r>
            <a:endParaRPr lang="en-US" sz="2400" b="1" dirty="0">
              <a:latin typeface="Cambria" panose="02040503050406030204" pitchFamily="18" charset="0"/>
              <a:ea typeface="Cambria" panose="02040503050406030204" pitchFamily="18" charset="0"/>
            </a:endParaRPr>
          </a:p>
        </p:txBody>
      </p:sp>
      <p:sp>
        <p:nvSpPr>
          <p:cNvPr id="3" name="CasellaDiTesto 2">
            <a:extLst>
              <a:ext uri="{FF2B5EF4-FFF2-40B4-BE49-F238E27FC236}">
                <a16:creationId xmlns:a16="http://schemas.microsoft.com/office/drawing/2014/main" id="{E2B5CE3B-19E2-E0B8-6C1A-19307535ABE0}"/>
              </a:ext>
            </a:extLst>
          </p:cNvPr>
          <p:cNvSpPr txBox="1"/>
          <p:nvPr/>
        </p:nvSpPr>
        <p:spPr>
          <a:xfrm>
            <a:off x="688834" y="2287838"/>
            <a:ext cx="11125200" cy="830997"/>
          </a:xfrm>
          <a:prstGeom prst="rect">
            <a:avLst/>
          </a:prstGeom>
          <a:noFill/>
        </p:spPr>
        <p:txBody>
          <a:bodyPr wrap="square" rtlCol="0">
            <a:spAutoFit/>
          </a:bodyPr>
          <a:lstStyle/>
          <a:p>
            <a:r>
              <a:rPr lang="en-US" sz="2400" dirty="0">
                <a:highlight>
                  <a:srgbClr val="FFFF00"/>
                </a:highlight>
                <a:latin typeface="Cambria" panose="02040503050406030204" pitchFamily="18" charset="0"/>
                <a:ea typeface="Cambria" panose="02040503050406030204" pitchFamily="18" charset="0"/>
                <a:cs typeface="DM Sans" pitchFamily="34" charset="-120"/>
              </a:rPr>
              <a:t>Analyze the psychological, behavioral, and sociodemographic factors that influence the intention to purchase wines tracked using </a:t>
            </a:r>
            <a:r>
              <a:rPr lang="en-US" sz="2400" dirty="0" err="1">
                <a:highlight>
                  <a:srgbClr val="FFFF00"/>
                </a:highlight>
                <a:latin typeface="Cambria" panose="02040503050406030204" pitchFamily="18" charset="0"/>
                <a:ea typeface="Cambria" panose="02040503050406030204" pitchFamily="18" charset="0"/>
                <a:cs typeface="DM Sans" pitchFamily="34" charset="-120"/>
              </a:rPr>
              <a:t>blockchain</a:t>
            </a:r>
            <a:r>
              <a:rPr lang="en-US" sz="2400" dirty="0">
                <a:highlight>
                  <a:srgbClr val="FFFF00"/>
                </a:highlight>
                <a:latin typeface="Cambria" panose="02040503050406030204" pitchFamily="18" charset="0"/>
                <a:ea typeface="Cambria" panose="02040503050406030204" pitchFamily="18" charset="0"/>
                <a:cs typeface="DM Sans" pitchFamily="34" charset="-120"/>
              </a:rPr>
              <a:t> technology</a:t>
            </a:r>
            <a:endParaRPr lang="en-GB" dirty="0">
              <a:highlight>
                <a:srgbClr val="FFFF00"/>
              </a:highlight>
            </a:endParaRPr>
          </a:p>
        </p:txBody>
      </p:sp>
      <p:sp>
        <p:nvSpPr>
          <p:cNvPr id="24" name="CasellaDiTesto 23">
            <a:extLst>
              <a:ext uri="{FF2B5EF4-FFF2-40B4-BE49-F238E27FC236}">
                <a16:creationId xmlns:a16="http://schemas.microsoft.com/office/drawing/2014/main" id="{6E18ED75-F157-973A-3235-F37F143617C2}"/>
              </a:ext>
            </a:extLst>
          </p:cNvPr>
          <p:cNvSpPr txBox="1"/>
          <p:nvPr/>
        </p:nvSpPr>
        <p:spPr>
          <a:xfrm>
            <a:off x="2093075" y="4732140"/>
            <a:ext cx="3172968" cy="1477328"/>
          </a:xfrm>
          <a:prstGeom prst="rect">
            <a:avLst/>
          </a:prstGeom>
          <a:noFill/>
        </p:spPr>
        <p:txBody>
          <a:bodyPr wrap="square" rtlCol="0">
            <a:spAutoFit/>
          </a:bodyPr>
          <a:lstStyle/>
          <a:p>
            <a:r>
              <a:rPr lang="en-US" sz="2400" dirty="0">
                <a:solidFill>
                  <a:srgbClr val="383838"/>
                </a:solidFill>
                <a:latin typeface="Cambria" panose="02040503050406030204" pitchFamily="18" charset="0"/>
                <a:ea typeface="Cambria" panose="02040503050406030204" pitchFamily="18" charset="0"/>
                <a:cs typeface="DM Sans" pitchFamily="34" charset="-120"/>
              </a:rPr>
              <a:t>CAWI Quantitative Online Survey, February 2025.</a:t>
            </a:r>
            <a:endParaRPr lang="en-US" sz="2400" dirty="0">
              <a:latin typeface="Cambria" panose="02040503050406030204" pitchFamily="18" charset="0"/>
              <a:ea typeface="Cambria" panose="02040503050406030204" pitchFamily="18" charset="0"/>
            </a:endParaRPr>
          </a:p>
          <a:p>
            <a:endParaRPr lang="en-GB" dirty="0"/>
          </a:p>
        </p:txBody>
      </p:sp>
      <p:sp>
        <p:nvSpPr>
          <p:cNvPr id="25" name="CasellaDiTesto 24">
            <a:extLst>
              <a:ext uri="{FF2B5EF4-FFF2-40B4-BE49-F238E27FC236}">
                <a16:creationId xmlns:a16="http://schemas.microsoft.com/office/drawing/2014/main" id="{7ED97A61-F0E6-8B8B-7EE2-E936AA268FCA}"/>
              </a:ext>
            </a:extLst>
          </p:cNvPr>
          <p:cNvSpPr txBox="1"/>
          <p:nvPr/>
        </p:nvSpPr>
        <p:spPr>
          <a:xfrm>
            <a:off x="6583680" y="4535049"/>
            <a:ext cx="3920490" cy="1200329"/>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Gather information to assess the factors that influence consumer choices</a:t>
            </a:r>
            <a:endParaRPr lang="en-GB" dirty="0">
              <a:solidFill>
                <a:srgbClr val="FF0000"/>
              </a:solidFill>
              <a:latin typeface="Cambria" panose="02040503050406030204" pitchFamily="18" charset="0"/>
              <a:ea typeface="Cambria" panose="02040503050406030204" pitchFamily="18" charset="0"/>
            </a:endParaRPr>
          </a:p>
        </p:txBody>
      </p:sp>
      <p:sp>
        <p:nvSpPr>
          <p:cNvPr id="28" name="Rettangolo con angoli arrotondati 27">
            <a:extLst>
              <a:ext uri="{FF2B5EF4-FFF2-40B4-BE49-F238E27FC236}">
                <a16:creationId xmlns:a16="http://schemas.microsoft.com/office/drawing/2014/main" id="{13DDDDA0-6AC5-2362-6617-6247DCB56432}"/>
              </a:ext>
            </a:extLst>
          </p:cNvPr>
          <p:cNvSpPr/>
          <p:nvPr/>
        </p:nvSpPr>
        <p:spPr>
          <a:xfrm>
            <a:off x="6401317" y="3951214"/>
            <a:ext cx="4315452" cy="2313984"/>
          </a:xfrm>
          <a:prstGeom prst="roundRect">
            <a:avLst>
              <a:gd name="adj" fmla="val 11888"/>
            </a:avLst>
          </a:prstGeom>
          <a:noFill/>
          <a:ln w="38100">
            <a:solidFill>
              <a:srgbClr val="090C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2" name="Connettore curvo 31">
            <a:extLst>
              <a:ext uri="{FF2B5EF4-FFF2-40B4-BE49-F238E27FC236}">
                <a16:creationId xmlns:a16="http://schemas.microsoft.com/office/drawing/2014/main" id="{D98BC663-4F8A-6378-68AF-5B3B180667A1}"/>
              </a:ext>
            </a:extLst>
          </p:cNvPr>
          <p:cNvCxnSpPr>
            <a:cxnSpLocks/>
            <a:stCxn id="27" idx="2"/>
            <a:endCxn id="28" idx="2"/>
          </p:cNvCxnSpPr>
          <p:nvPr/>
        </p:nvCxnSpPr>
        <p:spPr>
          <a:xfrm rot="16200000" flipH="1">
            <a:off x="5967552" y="3673707"/>
            <a:ext cx="12700" cy="5182982"/>
          </a:xfrm>
          <a:prstGeom prst="curvedConnector3">
            <a:avLst>
              <a:gd name="adj1" fmla="val 3456000"/>
            </a:avLst>
          </a:prstGeom>
          <a:ln w="38100">
            <a:solidFill>
              <a:srgbClr val="3D52D5"/>
            </a:solidFill>
            <a:tailEnd type="triangle"/>
          </a:ln>
        </p:spPr>
        <p:style>
          <a:lnRef idx="2">
            <a:schemeClr val="accent1"/>
          </a:lnRef>
          <a:fillRef idx="0">
            <a:schemeClr val="accent1"/>
          </a:fillRef>
          <a:effectRef idx="1">
            <a:schemeClr val="accent1"/>
          </a:effectRef>
          <a:fontRef idx="minor">
            <a:schemeClr val="tx1"/>
          </a:fontRef>
        </p:style>
      </p:cxnSp>
      <p:cxnSp>
        <p:nvCxnSpPr>
          <p:cNvPr id="36" name="Connettore curvo 35">
            <a:extLst>
              <a:ext uri="{FF2B5EF4-FFF2-40B4-BE49-F238E27FC236}">
                <a16:creationId xmlns:a16="http://schemas.microsoft.com/office/drawing/2014/main" id="{A16A41C3-F1CD-FD61-C002-763B5A7A2F42}"/>
              </a:ext>
            </a:extLst>
          </p:cNvPr>
          <p:cNvCxnSpPr>
            <a:cxnSpLocks/>
            <a:stCxn id="28" idx="0"/>
            <a:endCxn id="27" idx="0"/>
          </p:cNvCxnSpPr>
          <p:nvPr/>
        </p:nvCxnSpPr>
        <p:spPr>
          <a:xfrm rot="16200000" flipV="1">
            <a:off x="5967552" y="1359723"/>
            <a:ext cx="12700" cy="5182982"/>
          </a:xfrm>
          <a:prstGeom prst="curvedConnector3">
            <a:avLst>
              <a:gd name="adj1" fmla="val 2232000"/>
            </a:avLst>
          </a:prstGeom>
          <a:ln w="38100">
            <a:solidFill>
              <a:srgbClr val="3D52D5"/>
            </a:solidFill>
            <a:tailEnd type="triangle"/>
          </a:ln>
        </p:spPr>
        <p:style>
          <a:lnRef idx="2">
            <a:schemeClr val="accent1"/>
          </a:lnRef>
          <a:fillRef idx="0">
            <a:schemeClr val="accent1"/>
          </a:fillRef>
          <a:effectRef idx="1">
            <a:schemeClr val="accent1"/>
          </a:effectRef>
          <a:fontRef idx="minor">
            <a:schemeClr val="tx1"/>
          </a:fontRef>
        </p:style>
      </p:cxnSp>
      <p:sp>
        <p:nvSpPr>
          <p:cNvPr id="41" name="Rettangolo 40">
            <a:extLst>
              <a:ext uri="{FF2B5EF4-FFF2-40B4-BE49-F238E27FC236}">
                <a16:creationId xmlns:a16="http://schemas.microsoft.com/office/drawing/2014/main" id="{DF2AB8F3-EF46-D9D5-4651-00857A852C70}"/>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2CF40-8731-BE3E-7EC4-BA9F048B6625}"/>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5512B2E6-3085-1F4B-FB75-A2EF4345C859}"/>
              </a:ext>
            </a:extLst>
          </p:cNvPr>
          <p:cNvSpPr/>
          <p:nvPr/>
        </p:nvSpPr>
        <p:spPr>
          <a:xfrm>
            <a:off x="4512644" y="754499"/>
            <a:ext cx="3166712" cy="467082"/>
          </a:xfrm>
          <a:prstGeom prst="rect">
            <a:avLst/>
          </a:prstGeom>
          <a:solidFill>
            <a:srgbClr val="3D52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7262266-4D04-7006-8266-10B5926290FC}"/>
              </a:ext>
            </a:extLst>
          </p:cNvPr>
          <p:cNvSpPr>
            <a:spLocks noGrp="1"/>
          </p:cNvSpPr>
          <p:nvPr>
            <p:ph type="title"/>
          </p:nvPr>
        </p:nvSpPr>
        <p:spPr>
          <a:xfrm>
            <a:off x="2616316" y="690658"/>
            <a:ext cx="5461835" cy="1013206"/>
          </a:xfrm>
        </p:spPr>
        <p:txBody>
          <a:bodyPr>
            <a:noAutofit/>
          </a:bodyPr>
          <a:lstStyle/>
          <a:p>
            <a:r>
              <a:rPr lang="en-US" sz="3200" dirty="0">
                <a:solidFill>
                  <a:srgbClr val="3C3744"/>
                </a:solidFill>
                <a:latin typeface="Cambria" panose="02040503050406030204" pitchFamily="18" charset="0"/>
                <a:ea typeface="Cambria" panose="02040503050406030204" pitchFamily="18" charset="0"/>
                <a:cs typeface="Aharoni" panose="02010803020104030203" pitchFamily="2" charset="-79"/>
              </a:rPr>
              <a:t>Italy is the world's leading wine producer</a:t>
            </a:r>
            <a:endParaRPr lang="it-IT" sz="3200" dirty="0">
              <a:solidFill>
                <a:srgbClr val="3C3744"/>
              </a:solidFill>
              <a:latin typeface="Cambria" panose="02040503050406030204" pitchFamily="18" charset="0"/>
              <a:ea typeface="Cambria" panose="02040503050406030204" pitchFamily="18" charset="0"/>
              <a:cs typeface="Aharoni" panose="02010803020104030203" pitchFamily="2" charset="-79"/>
            </a:endParaRPr>
          </a:p>
        </p:txBody>
      </p:sp>
      <p:sp>
        <p:nvSpPr>
          <p:cNvPr id="7" name="Rettangolo 6">
            <a:extLst>
              <a:ext uri="{FF2B5EF4-FFF2-40B4-BE49-F238E27FC236}">
                <a16:creationId xmlns:a16="http://schemas.microsoft.com/office/drawing/2014/main" id="{A505D79A-63D3-32A7-436A-3B501F596071}"/>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Wine Png Free Png Images - Download Free at Gpng.Net">
            <a:extLst>
              <a:ext uri="{FF2B5EF4-FFF2-40B4-BE49-F238E27FC236}">
                <a16:creationId xmlns:a16="http://schemas.microsoft.com/office/drawing/2014/main" id="{1BB3D8FF-57EB-F578-215C-47E27A16BA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2042"/>
          <a:stretch>
            <a:fillRect/>
          </a:stretch>
        </p:blipFill>
        <p:spPr bwMode="auto">
          <a:xfrm>
            <a:off x="428725" y="1221581"/>
            <a:ext cx="1883357" cy="305307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diritto 12">
            <a:extLst>
              <a:ext uri="{FF2B5EF4-FFF2-40B4-BE49-F238E27FC236}">
                <a16:creationId xmlns:a16="http://schemas.microsoft.com/office/drawing/2014/main" id="{4CB6DF66-BA36-9DEC-A096-0FA0034C2484}"/>
              </a:ext>
            </a:extLst>
          </p:cNvPr>
          <p:cNvCxnSpPr>
            <a:cxnSpLocks/>
          </p:cNvCxnSpPr>
          <p:nvPr/>
        </p:nvCxnSpPr>
        <p:spPr>
          <a:xfrm>
            <a:off x="1384300" y="2070100"/>
            <a:ext cx="1663700"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1028" name="Picture 4">
            <a:extLst>
              <a:ext uri="{FF2B5EF4-FFF2-40B4-BE49-F238E27FC236}">
                <a16:creationId xmlns:a16="http://schemas.microsoft.com/office/drawing/2014/main" id="{634A278C-7BA2-98B4-DE28-C1F04A2A3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8300" y="1897039"/>
            <a:ext cx="359357" cy="345887"/>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cxnSp>
        <p:nvCxnSpPr>
          <p:cNvPr id="15" name="Connettore diritto 14">
            <a:extLst>
              <a:ext uri="{FF2B5EF4-FFF2-40B4-BE49-F238E27FC236}">
                <a16:creationId xmlns:a16="http://schemas.microsoft.com/office/drawing/2014/main" id="{9C96A2C9-E96D-D50A-6E39-DE465B89AF0B}"/>
              </a:ext>
            </a:extLst>
          </p:cNvPr>
          <p:cNvCxnSpPr>
            <a:cxnSpLocks/>
          </p:cNvCxnSpPr>
          <p:nvPr/>
        </p:nvCxnSpPr>
        <p:spPr>
          <a:xfrm>
            <a:off x="1384300" y="2949813"/>
            <a:ext cx="1703677"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6" name="Connettore diritto 15">
            <a:extLst>
              <a:ext uri="{FF2B5EF4-FFF2-40B4-BE49-F238E27FC236}">
                <a16:creationId xmlns:a16="http://schemas.microsoft.com/office/drawing/2014/main" id="{48588C65-276B-AC34-D9F4-64ED9B829A77}"/>
              </a:ext>
            </a:extLst>
          </p:cNvPr>
          <p:cNvCxnSpPr>
            <a:cxnSpLocks/>
          </p:cNvCxnSpPr>
          <p:nvPr/>
        </p:nvCxnSpPr>
        <p:spPr>
          <a:xfrm>
            <a:off x="1384300" y="2530713"/>
            <a:ext cx="1703677"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1030" name="Picture 6" descr="May include: A circular flag of France. The flag is blue, white, and red, with the blue stripe on the left, the white stripe in the middle, and the red stripe on the right.">
            <a:extLst>
              <a:ext uri="{FF2B5EF4-FFF2-40B4-BE49-F238E27FC236}">
                <a16:creationId xmlns:a16="http://schemas.microsoft.com/office/drawing/2014/main" id="{05DEB03A-C714-0FC8-64BF-ACFBACE004F1}"/>
              </a:ext>
            </a:extLst>
          </p:cNvPr>
          <p:cNvPicPr>
            <a:picLocks noChangeAspect="1" noChangeArrowheads="1"/>
          </p:cNvPicPr>
          <p:nvPr/>
        </p:nvPicPr>
        <p:blipFill rotWithShape="1">
          <a:blip r:embed="rId4"/>
          <a:srcRect l="16796" t="16883" r="17693" b="16352"/>
          <a:stretch>
            <a:fillRect/>
          </a:stretch>
        </p:blipFill>
        <p:spPr bwMode="auto">
          <a:xfrm>
            <a:off x="2924861" y="2364475"/>
            <a:ext cx="326231" cy="332475"/>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pic>
        <p:nvPicPr>
          <p:cNvPr id="1032" name="Picture 8" descr="cerchio bandiera di Spagna. 11571522 PNG">
            <a:extLst>
              <a:ext uri="{FF2B5EF4-FFF2-40B4-BE49-F238E27FC236}">
                <a16:creationId xmlns:a16="http://schemas.microsoft.com/office/drawing/2014/main" id="{0D2FF606-CF70-12D6-BE6F-953EE543DB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7019" y="2808996"/>
            <a:ext cx="326231" cy="326231"/>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sp>
        <p:nvSpPr>
          <p:cNvPr id="17" name="Rettangolo 16">
            <a:extLst>
              <a:ext uri="{FF2B5EF4-FFF2-40B4-BE49-F238E27FC236}">
                <a16:creationId xmlns:a16="http://schemas.microsoft.com/office/drawing/2014/main" id="{887EFA53-6AB2-F6A3-8278-D32B7FA2D4DB}"/>
              </a:ext>
            </a:extLst>
          </p:cNvPr>
          <p:cNvSpPr/>
          <p:nvPr/>
        </p:nvSpPr>
        <p:spPr>
          <a:xfrm>
            <a:off x="3438525" y="1897039"/>
            <a:ext cx="1483995" cy="305651"/>
          </a:xfrm>
          <a:prstGeom prst="rect">
            <a:avLst/>
          </a:prstGeom>
          <a:solidFill>
            <a:srgbClr val="3D52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44,07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sp>
        <p:nvSpPr>
          <p:cNvPr id="18" name="Rettangolo 17">
            <a:extLst>
              <a:ext uri="{FF2B5EF4-FFF2-40B4-BE49-F238E27FC236}">
                <a16:creationId xmlns:a16="http://schemas.microsoft.com/office/drawing/2014/main" id="{0D65317C-639D-1A63-980E-ADE7229B0953}"/>
              </a:ext>
            </a:extLst>
          </p:cNvPr>
          <p:cNvSpPr/>
          <p:nvPr/>
        </p:nvSpPr>
        <p:spPr>
          <a:xfrm>
            <a:off x="3438524" y="2353839"/>
            <a:ext cx="1483995" cy="305651"/>
          </a:xfrm>
          <a:prstGeom prst="rect">
            <a:avLst/>
          </a:prstGeom>
          <a:solidFill>
            <a:srgbClr val="B4C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36,05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sp>
        <p:nvSpPr>
          <p:cNvPr id="19" name="Rettangolo 18">
            <a:extLst>
              <a:ext uri="{FF2B5EF4-FFF2-40B4-BE49-F238E27FC236}">
                <a16:creationId xmlns:a16="http://schemas.microsoft.com/office/drawing/2014/main" id="{759CEDBA-FD4C-EA8D-1A59-B15DA0C918B9}"/>
              </a:ext>
            </a:extLst>
          </p:cNvPr>
          <p:cNvSpPr/>
          <p:nvPr/>
        </p:nvSpPr>
        <p:spPr>
          <a:xfrm>
            <a:off x="3438524" y="2816841"/>
            <a:ext cx="1483995" cy="305651"/>
          </a:xfrm>
          <a:prstGeom prst="rect">
            <a:avLst/>
          </a:prstGeom>
          <a:solidFill>
            <a:srgbClr val="B4C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31,03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cxnSp>
        <p:nvCxnSpPr>
          <p:cNvPr id="20" name="Connettore diritto 19">
            <a:extLst>
              <a:ext uri="{FF2B5EF4-FFF2-40B4-BE49-F238E27FC236}">
                <a16:creationId xmlns:a16="http://schemas.microsoft.com/office/drawing/2014/main" id="{FA667C29-D710-CC97-3757-74DFFD607929}"/>
              </a:ext>
            </a:extLst>
          </p:cNvPr>
          <p:cNvCxnSpPr>
            <a:cxnSpLocks/>
          </p:cNvCxnSpPr>
          <p:nvPr/>
        </p:nvCxnSpPr>
        <p:spPr>
          <a:xfrm>
            <a:off x="5476240" y="2042159"/>
            <a:ext cx="838200" cy="0"/>
          </a:xfrm>
          <a:prstGeom prst="line">
            <a:avLst/>
          </a:prstGeom>
          <a:ln>
            <a:solidFill>
              <a:srgbClr val="090C9B"/>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2" name="Titolo 1">
            <a:extLst>
              <a:ext uri="{FF2B5EF4-FFF2-40B4-BE49-F238E27FC236}">
                <a16:creationId xmlns:a16="http://schemas.microsoft.com/office/drawing/2014/main" id="{91F2E3F2-985D-FED5-6EA8-B9CCA05396ED}"/>
              </a:ext>
            </a:extLst>
          </p:cNvPr>
          <p:cNvSpPr txBox="1">
            <a:spLocks/>
          </p:cNvSpPr>
          <p:nvPr/>
        </p:nvSpPr>
        <p:spPr>
          <a:xfrm>
            <a:off x="5807013" y="5069785"/>
            <a:ext cx="3911721" cy="1013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000" dirty="0">
                <a:solidFill>
                  <a:srgbClr val="3C3744"/>
                </a:solidFill>
                <a:latin typeface="Cambria" panose="02040503050406030204" pitchFamily="18" charset="0"/>
                <a:ea typeface="Cambria" panose="02040503050406030204" pitchFamily="18" charset="0"/>
                <a:cs typeface="Aharoni" panose="02010803020104030203" pitchFamily="2" charset="-79"/>
              </a:rPr>
              <a:t>Second in per capita </a:t>
            </a:r>
            <a:r>
              <a:rPr lang="it-IT" sz="2000" dirty="0" err="1">
                <a:solidFill>
                  <a:srgbClr val="3C3744"/>
                </a:solidFill>
                <a:latin typeface="Cambria" panose="02040503050406030204" pitchFamily="18" charset="0"/>
                <a:ea typeface="Cambria" panose="02040503050406030204" pitchFamily="18" charset="0"/>
                <a:cs typeface="Aharoni" panose="02010803020104030203" pitchFamily="2" charset="-79"/>
              </a:rPr>
              <a:t>consumption</a:t>
            </a:r>
            <a:r>
              <a:rPr lang="it-IT" sz="2000" dirty="0">
                <a:solidFill>
                  <a:srgbClr val="3C3744"/>
                </a:solidFill>
                <a:latin typeface="Cambria" panose="02040503050406030204" pitchFamily="18" charset="0"/>
                <a:ea typeface="Cambria" panose="02040503050406030204" pitchFamily="18" charset="0"/>
                <a:cs typeface="Aharoni" panose="02010803020104030203" pitchFamily="2" charset="-79"/>
              </a:rPr>
              <a:t> (42.7 </a:t>
            </a:r>
            <a:r>
              <a:rPr lang="it-IT" sz="2000" dirty="0" err="1">
                <a:solidFill>
                  <a:srgbClr val="3C3744"/>
                </a:solidFill>
                <a:latin typeface="Cambria" panose="02040503050406030204" pitchFamily="18" charset="0"/>
                <a:ea typeface="Cambria" panose="02040503050406030204" pitchFamily="18" charset="0"/>
                <a:cs typeface="Aharoni" panose="02010803020104030203" pitchFamily="2" charset="-79"/>
              </a:rPr>
              <a:t>liters</a:t>
            </a:r>
            <a:r>
              <a:rPr lang="it-IT" sz="2000" dirty="0">
                <a:solidFill>
                  <a:srgbClr val="3C3744"/>
                </a:solidFill>
                <a:latin typeface="Cambria" panose="02040503050406030204" pitchFamily="18" charset="0"/>
                <a:ea typeface="Cambria" panose="02040503050406030204" pitchFamily="18" charset="0"/>
                <a:cs typeface="Aharoni" panose="02010803020104030203" pitchFamily="2" charset="-79"/>
              </a:rPr>
              <a:t>)</a:t>
            </a:r>
          </a:p>
        </p:txBody>
      </p:sp>
      <p:pic>
        <p:nvPicPr>
          <p:cNvPr id="1034" name="Picture 10" descr="mano con coppa di vino 24095972 PNG">
            <a:extLst>
              <a:ext uri="{FF2B5EF4-FFF2-40B4-BE49-F238E27FC236}">
                <a16:creationId xmlns:a16="http://schemas.microsoft.com/office/drawing/2014/main" id="{CFB88F84-C9CD-8294-B067-0C50BB173A6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503" b="12195"/>
          <a:stretch>
            <a:fillRect/>
          </a:stretch>
        </p:blipFill>
        <p:spPr bwMode="auto">
          <a:xfrm flipH="1">
            <a:off x="9864580" y="2949813"/>
            <a:ext cx="2327419" cy="3908187"/>
          </a:xfrm>
          <a:prstGeom prst="rect">
            <a:avLst/>
          </a:prstGeom>
          <a:noFill/>
          <a:extLst>
            <a:ext uri="{909E8E84-426E-40DD-AFC4-6F175D3DCCD1}">
              <a14:hiddenFill xmlns:a14="http://schemas.microsoft.com/office/drawing/2010/main">
                <a:solidFill>
                  <a:srgbClr val="FFFFFF"/>
                </a:solidFill>
              </a14:hiddenFill>
            </a:ext>
          </a:extLst>
        </p:spPr>
      </p:pic>
      <p:sp>
        <p:nvSpPr>
          <p:cNvPr id="23" name="Titolo 1">
            <a:extLst>
              <a:ext uri="{FF2B5EF4-FFF2-40B4-BE49-F238E27FC236}">
                <a16:creationId xmlns:a16="http://schemas.microsoft.com/office/drawing/2014/main" id="{D8D46933-3772-32CD-3EC6-9F573AB3D86E}"/>
              </a:ext>
            </a:extLst>
          </p:cNvPr>
          <p:cNvSpPr txBox="1">
            <a:spLocks/>
          </p:cNvSpPr>
          <p:nvPr/>
        </p:nvSpPr>
        <p:spPr>
          <a:xfrm>
            <a:off x="564209" y="5090295"/>
            <a:ext cx="4648084" cy="1013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C3744"/>
                </a:solidFill>
                <a:latin typeface="Cambria" panose="02040503050406030204" pitchFamily="18" charset="0"/>
                <a:ea typeface="Cambria" panose="02040503050406030204" pitchFamily="18" charset="0"/>
                <a:cs typeface="Aharoni" panose="02010803020104030203" pitchFamily="2" charset="-79"/>
              </a:rPr>
              <a:t>Italy is the </a:t>
            </a:r>
            <a:r>
              <a:rPr lang="en-US" sz="3200" dirty="0">
                <a:solidFill>
                  <a:srgbClr val="3C3744"/>
                </a:solidFill>
                <a:highlight>
                  <a:srgbClr val="FFFF00"/>
                </a:highlight>
                <a:latin typeface="Cambria" panose="02040503050406030204" pitchFamily="18" charset="0"/>
                <a:ea typeface="Cambria" panose="02040503050406030204" pitchFamily="18" charset="0"/>
                <a:cs typeface="Aharoni" panose="02010803020104030203" pitchFamily="2" charset="-79"/>
              </a:rPr>
              <a:t>third-largest</a:t>
            </a:r>
            <a:r>
              <a:rPr lang="en-US" sz="3200" dirty="0">
                <a:solidFill>
                  <a:srgbClr val="3C3744"/>
                </a:solidFill>
                <a:latin typeface="Cambria" panose="02040503050406030204" pitchFamily="18" charset="0"/>
                <a:ea typeface="Cambria" panose="02040503050406030204" pitchFamily="18" charset="0"/>
                <a:cs typeface="Aharoni" panose="02010803020104030203" pitchFamily="2" charset="-79"/>
              </a:rPr>
              <a:t> wine-consuming country</a:t>
            </a:r>
            <a:endParaRPr lang="it-IT" sz="3200" dirty="0">
              <a:solidFill>
                <a:srgbClr val="3C3744"/>
              </a:solidFill>
              <a:latin typeface="Cambria" panose="02040503050406030204" pitchFamily="18" charset="0"/>
              <a:ea typeface="Cambria" panose="02040503050406030204" pitchFamily="18" charset="0"/>
              <a:cs typeface="Aharoni" panose="02010803020104030203" pitchFamily="2" charset="-79"/>
            </a:endParaRPr>
          </a:p>
        </p:txBody>
      </p:sp>
      <p:cxnSp>
        <p:nvCxnSpPr>
          <p:cNvPr id="25" name="Connettore diritto 24">
            <a:extLst>
              <a:ext uri="{FF2B5EF4-FFF2-40B4-BE49-F238E27FC236}">
                <a16:creationId xmlns:a16="http://schemas.microsoft.com/office/drawing/2014/main" id="{511020BD-49FA-8EC9-D004-1F1B579CDDDC}"/>
              </a:ext>
            </a:extLst>
          </p:cNvPr>
          <p:cNvCxnSpPr>
            <a:cxnSpLocks/>
          </p:cNvCxnSpPr>
          <p:nvPr/>
        </p:nvCxnSpPr>
        <p:spPr>
          <a:xfrm flipH="1">
            <a:off x="9134113" y="4046053"/>
            <a:ext cx="1676167"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27" name="Connettore diritto 26">
            <a:extLst>
              <a:ext uri="{FF2B5EF4-FFF2-40B4-BE49-F238E27FC236}">
                <a16:creationId xmlns:a16="http://schemas.microsoft.com/office/drawing/2014/main" id="{E49BD10D-5CAD-9225-2B6C-9CB0561FE482}"/>
              </a:ext>
            </a:extLst>
          </p:cNvPr>
          <p:cNvCxnSpPr>
            <a:cxnSpLocks/>
          </p:cNvCxnSpPr>
          <p:nvPr/>
        </p:nvCxnSpPr>
        <p:spPr>
          <a:xfrm flipH="1">
            <a:off x="9174090" y="4506666"/>
            <a:ext cx="1636190"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26" name="Picture 4">
            <a:extLst>
              <a:ext uri="{FF2B5EF4-FFF2-40B4-BE49-F238E27FC236}">
                <a16:creationId xmlns:a16="http://schemas.microsoft.com/office/drawing/2014/main" id="{DBC4677D-A065-681E-210D-8D36F8625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6400" y="4312279"/>
            <a:ext cx="359357" cy="345887"/>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pic>
        <p:nvPicPr>
          <p:cNvPr id="28" name="Picture 6" descr="May include: A circular flag of France. The flag is blue, white, and red, with the blue stripe on the left, the white stripe in the middle, and the red stripe on the right.">
            <a:extLst>
              <a:ext uri="{FF2B5EF4-FFF2-40B4-BE49-F238E27FC236}">
                <a16:creationId xmlns:a16="http://schemas.microsoft.com/office/drawing/2014/main" id="{F759B24C-6BA3-E6D0-D671-8029FAC13183}"/>
              </a:ext>
            </a:extLst>
          </p:cNvPr>
          <p:cNvPicPr>
            <a:picLocks noChangeAspect="1" noChangeArrowheads="1"/>
          </p:cNvPicPr>
          <p:nvPr/>
        </p:nvPicPr>
        <p:blipFill rotWithShape="1">
          <a:blip r:embed="rId4"/>
          <a:srcRect l="16796" t="16883" r="17693" b="16352"/>
          <a:stretch>
            <a:fillRect/>
          </a:stretch>
        </p:blipFill>
        <p:spPr bwMode="auto">
          <a:xfrm>
            <a:off x="8994410" y="3878284"/>
            <a:ext cx="326231" cy="332475"/>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cxnSp>
        <p:nvCxnSpPr>
          <p:cNvPr id="31" name="Connettore diritto 30">
            <a:extLst>
              <a:ext uri="{FF2B5EF4-FFF2-40B4-BE49-F238E27FC236}">
                <a16:creationId xmlns:a16="http://schemas.microsoft.com/office/drawing/2014/main" id="{BE936C89-C7A5-E675-1BC0-7DA53FCBC413}"/>
              </a:ext>
            </a:extLst>
          </p:cNvPr>
          <p:cNvCxnSpPr>
            <a:cxnSpLocks/>
          </p:cNvCxnSpPr>
          <p:nvPr/>
        </p:nvCxnSpPr>
        <p:spPr>
          <a:xfrm flipH="1">
            <a:off x="9157525" y="3636690"/>
            <a:ext cx="1676167" cy="0"/>
          </a:xfrm>
          <a:prstGeom prst="line">
            <a:avLst/>
          </a:prstGeom>
          <a:ln>
            <a:solidFill>
              <a:srgbClr val="B4C5E4"/>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1036" name="Picture 12" descr="Sfondo Trasparente Dello Stato Unito Della Bandiera Americana America,  Americano, Bandiera, Stati Uniti D America File PNG e PSD per download  gratuito">
            <a:extLst>
              <a:ext uri="{FF2B5EF4-FFF2-40B4-BE49-F238E27FC236}">
                <a16:creationId xmlns:a16="http://schemas.microsoft.com/office/drawing/2014/main" id="{F3BAADE7-577F-748D-AE19-DB041D3D298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458" t="24275" r="20770" b="23795"/>
          <a:stretch>
            <a:fillRect/>
          </a:stretch>
        </p:blipFill>
        <p:spPr bwMode="auto">
          <a:xfrm>
            <a:off x="8986400" y="3465819"/>
            <a:ext cx="326231" cy="345887"/>
          </a:xfrm>
          <a:prstGeom prst="ellipse">
            <a:avLst/>
          </a:prstGeom>
          <a:noFill/>
          <a:ln>
            <a:solidFill>
              <a:srgbClr val="B4C5E4"/>
            </a:solidFill>
          </a:ln>
          <a:extLst>
            <a:ext uri="{909E8E84-426E-40DD-AFC4-6F175D3DCCD1}">
              <a14:hiddenFill xmlns:a14="http://schemas.microsoft.com/office/drawing/2010/main">
                <a:solidFill>
                  <a:srgbClr val="FFFFFF"/>
                </a:solidFill>
              </a14:hiddenFill>
            </a:ext>
          </a:extLst>
        </p:spPr>
      </p:pic>
      <p:sp>
        <p:nvSpPr>
          <p:cNvPr id="32" name="Rettangolo 31">
            <a:extLst>
              <a:ext uri="{FF2B5EF4-FFF2-40B4-BE49-F238E27FC236}">
                <a16:creationId xmlns:a16="http://schemas.microsoft.com/office/drawing/2014/main" id="{43A0F738-C3FA-A3AF-D696-9F3D188FE63D}"/>
              </a:ext>
            </a:extLst>
          </p:cNvPr>
          <p:cNvSpPr/>
          <p:nvPr/>
        </p:nvSpPr>
        <p:spPr>
          <a:xfrm>
            <a:off x="7376160" y="4334993"/>
            <a:ext cx="1377315" cy="305651"/>
          </a:xfrm>
          <a:prstGeom prst="rect">
            <a:avLst/>
          </a:prstGeom>
          <a:solidFill>
            <a:srgbClr val="3D52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22,3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sp>
        <p:nvSpPr>
          <p:cNvPr id="33" name="Rettangolo 32">
            <a:extLst>
              <a:ext uri="{FF2B5EF4-FFF2-40B4-BE49-F238E27FC236}">
                <a16:creationId xmlns:a16="http://schemas.microsoft.com/office/drawing/2014/main" id="{D9A181CA-ECCB-0E9D-A793-66542A9F56A7}"/>
              </a:ext>
            </a:extLst>
          </p:cNvPr>
          <p:cNvSpPr/>
          <p:nvPr/>
        </p:nvSpPr>
        <p:spPr>
          <a:xfrm>
            <a:off x="7376160" y="3908354"/>
            <a:ext cx="1377315" cy="305651"/>
          </a:xfrm>
          <a:prstGeom prst="rect">
            <a:avLst/>
          </a:prstGeom>
          <a:solidFill>
            <a:srgbClr val="B4C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23,3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sp>
        <p:nvSpPr>
          <p:cNvPr id="34" name="Rettangolo 33">
            <a:extLst>
              <a:ext uri="{FF2B5EF4-FFF2-40B4-BE49-F238E27FC236}">
                <a16:creationId xmlns:a16="http://schemas.microsoft.com/office/drawing/2014/main" id="{36C42E8B-558A-B249-6EC8-9831E00ED7BB}"/>
              </a:ext>
            </a:extLst>
          </p:cNvPr>
          <p:cNvSpPr/>
          <p:nvPr/>
        </p:nvSpPr>
        <p:spPr>
          <a:xfrm>
            <a:off x="7385686" y="3504356"/>
            <a:ext cx="1377315" cy="305651"/>
          </a:xfrm>
          <a:prstGeom prst="rect">
            <a:avLst/>
          </a:prstGeom>
          <a:solidFill>
            <a:srgbClr val="B4C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panose="02040503050406030204" pitchFamily="18" charset="0"/>
                <a:ea typeface="Cambria" panose="02040503050406030204" pitchFamily="18" charset="0"/>
              </a:rPr>
              <a:t>33,3 </a:t>
            </a:r>
            <a:r>
              <a:rPr lang="en-US" err="1">
                <a:solidFill>
                  <a:schemeClr val="bg1"/>
                </a:solidFill>
                <a:latin typeface="Cambria" panose="02040503050406030204" pitchFamily="18" charset="0"/>
                <a:ea typeface="Cambria" panose="02040503050406030204" pitchFamily="18" charset="0"/>
              </a:rPr>
              <a:t>mln</a:t>
            </a:r>
            <a:r>
              <a:rPr lang="en-US">
                <a:solidFill>
                  <a:schemeClr val="bg1"/>
                </a:solidFill>
                <a:latin typeface="Cambria" panose="02040503050406030204" pitchFamily="18" charset="0"/>
                <a:ea typeface="Cambria" panose="02040503050406030204" pitchFamily="18" charset="0"/>
              </a:rPr>
              <a:t> </a:t>
            </a:r>
            <a:r>
              <a:rPr lang="en-US" err="1">
                <a:solidFill>
                  <a:schemeClr val="bg1"/>
                </a:solidFill>
                <a:latin typeface="Cambria" panose="02040503050406030204" pitchFamily="18" charset="0"/>
                <a:ea typeface="Cambria" panose="02040503050406030204" pitchFamily="18" charset="0"/>
              </a:rPr>
              <a:t>hL</a:t>
            </a:r>
            <a:endParaRPr lang="it-IT">
              <a:solidFill>
                <a:schemeClr val="bg1"/>
              </a:solidFill>
              <a:latin typeface="Cambria" panose="02040503050406030204" pitchFamily="18" charset="0"/>
              <a:ea typeface="Cambria" panose="02040503050406030204" pitchFamily="18" charset="0"/>
            </a:endParaRPr>
          </a:p>
        </p:txBody>
      </p:sp>
      <p:cxnSp>
        <p:nvCxnSpPr>
          <p:cNvPr id="35" name="Connettore diritto 34">
            <a:extLst>
              <a:ext uri="{FF2B5EF4-FFF2-40B4-BE49-F238E27FC236}">
                <a16:creationId xmlns:a16="http://schemas.microsoft.com/office/drawing/2014/main" id="{0FFF4A04-A0BF-A6D1-D06F-08FB7792021F}"/>
              </a:ext>
            </a:extLst>
          </p:cNvPr>
          <p:cNvCxnSpPr>
            <a:cxnSpLocks/>
          </p:cNvCxnSpPr>
          <p:nvPr/>
        </p:nvCxnSpPr>
        <p:spPr>
          <a:xfrm>
            <a:off x="4813242" y="5576388"/>
            <a:ext cx="838200" cy="0"/>
          </a:xfrm>
          <a:prstGeom prst="line">
            <a:avLst/>
          </a:prstGeom>
          <a:ln>
            <a:solidFill>
              <a:srgbClr val="090C9B"/>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6" name="Titolo 1">
            <a:extLst>
              <a:ext uri="{FF2B5EF4-FFF2-40B4-BE49-F238E27FC236}">
                <a16:creationId xmlns:a16="http://schemas.microsoft.com/office/drawing/2014/main" id="{26FEE49F-5BF8-855C-2751-B8DC5D0E6CD4}"/>
              </a:ext>
            </a:extLst>
          </p:cNvPr>
          <p:cNvSpPr txBox="1">
            <a:spLocks/>
          </p:cNvSpPr>
          <p:nvPr/>
        </p:nvSpPr>
        <p:spPr>
          <a:xfrm>
            <a:off x="6467018" y="1548096"/>
            <a:ext cx="5054783" cy="1013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3000" b="1" dirty="0">
                <a:solidFill>
                  <a:schemeClr val="accent1"/>
                </a:solidFill>
                <a:latin typeface="Cambria" panose="02040503050406030204" pitchFamily="18" charset="0"/>
                <a:ea typeface="Cambria" panose="02040503050406030204" pitchFamily="18" charset="0"/>
                <a:cs typeface="Aharoni" panose="02010803020104030203" pitchFamily="2" charset="-79"/>
              </a:rPr>
              <a:t>19,5% </a:t>
            </a:r>
            <a:r>
              <a:rPr lang="it-IT" sz="2000" dirty="0">
                <a:solidFill>
                  <a:srgbClr val="3C3744"/>
                </a:solidFill>
                <a:latin typeface="Cambria" panose="02040503050406030204" pitchFamily="18" charset="0"/>
                <a:ea typeface="Cambria" panose="02040503050406030204" pitchFamily="18" charset="0"/>
                <a:cs typeface="Aharoni" panose="02010803020104030203" pitchFamily="2" charset="-79"/>
              </a:rPr>
              <a:t>of the World production</a:t>
            </a:r>
          </a:p>
        </p:txBody>
      </p:sp>
      <p:sp>
        <p:nvSpPr>
          <p:cNvPr id="4" name="Titolo 1">
            <a:extLst>
              <a:ext uri="{FF2B5EF4-FFF2-40B4-BE49-F238E27FC236}">
                <a16:creationId xmlns:a16="http://schemas.microsoft.com/office/drawing/2014/main" id="{F13709A1-B30E-FCCE-A22D-668D86DE34B9}"/>
              </a:ext>
            </a:extLst>
          </p:cNvPr>
          <p:cNvSpPr txBox="1">
            <a:spLocks/>
          </p:cNvSpPr>
          <p:nvPr/>
        </p:nvSpPr>
        <p:spPr>
          <a:xfrm>
            <a:off x="176335" y="6477228"/>
            <a:ext cx="3850720" cy="439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i="1" dirty="0">
                <a:solidFill>
                  <a:srgbClr val="3C3744"/>
                </a:solidFill>
                <a:latin typeface="Cambria" panose="02040503050406030204" pitchFamily="18" charset="0"/>
                <a:ea typeface="Cambria" panose="02040503050406030204" pitchFamily="18" charset="0"/>
                <a:cs typeface="Aharoni" panose="02010803020104030203" pitchFamily="2" charset="-79"/>
              </a:rPr>
              <a:t>Source: Our analysis of ISMEA data, 2026 </a:t>
            </a:r>
            <a:endParaRPr lang="it-IT" sz="1400" dirty="0">
              <a:solidFill>
                <a:srgbClr val="3C3744"/>
              </a:solidFill>
              <a:latin typeface="Cambria" panose="02040503050406030204" pitchFamily="18" charset="0"/>
              <a:ea typeface="Cambria" panose="02040503050406030204" pitchFamily="18" charset="0"/>
              <a:cs typeface="Aharoni" panose="02010803020104030203" pitchFamily="2" charset="-79"/>
            </a:endParaRPr>
          </a:p>
        </p:txBody>
      </p:sp>
    </p:spTree>
    <p:extLst>
      <p:ext uri="{BB962C8B-B14F-4D97-AF65-F5344CB8AC3E}">
        <p14:creationId xmlns:p14="http://schemas.microsoft.com/office/powerpoint/2010/main" val="2711919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50283-4FF2-0B4C-9E4F-0C4F8233A38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DD57573-0C7C-8382-753A-711AD9C3F38C}"/>
              </a:ext>
            </a:extLst>
          </p:cNvPr>
          <p:cNvSpPr>
            <a:spLocks noGrp="1"/>
          </p:cNvSpPr>
          <p:nvPr>
            <p:ph type="title"/>
          </p:nvPr>
        </p:nvSpPr>
        <p:spPr>
          <a:xfrm>
            <a:off x="228716" y="462518"/>
            <a:ext cx="9105784" cy="1013206"/>
          </a:xfrm>
        </p:spPr>
        <p:txBody>
          <a:bodyPr>
            <a:noAutofit/>
          </a:bodyPr>
          <a:lstStyle/>
          <a:p>
            <a:r>
              <a:rPr lang="en-US" sz="3300" b="1" dirty="0">
                <a:solidFill>
                  <a:schemeClr val="accent1"/>
                </a:solidFill>
                <a:latin typeface="Cambria" panose="02040503050406030204" pitchFamily="18" charset="0"/>
                <a:ea typeface="Cambria" panose="02040503050406030204" pitchFamily="18" charset="0"/>
                <a:cs typeface="Aharoni" panose="02010803020104030203" pitchFamily="2" charset="-79"/>
              </a:rPr>
              <a:t>Value of seizures (% of total value) </a:t>
            </a:r>
            <a:endParaRPr lang="it-IT" sz="3300" b="1" dirty="0">
              <a:solidFill>
                <a:schemeClr val="accent1"/>
              </a:solidFill>
              <a:latin typeface="Cambria" panose="02040503050406030204" pitchFamily="18" charset="0"/>
              <a:ea typeface="Cambria" panose="02040503050406030204" pitchFamily="18" charset="0"/>
              <a:cs typeface="Aharoni" panose="02010803020104030203" pitchFamily="2" charset="-79"/>
            </a:endParaRPr>
          </a:p>
        </p:txBody>
      </p:sp>
      <p:sp>
        <p:nvSpPr>
          <p:cNvPr id="7" name="Rettangolo 6">
            <a:extLst>
              <a:ext uri="{FF2B5EF4-FFF2-40B4-BE49-F238E27FC236}">
                <a16:creationId xmlns:a16="http://schemas.microsoft.com/office/drawing/2014/main" id="{33A4D40F-2CA0-7A4C-4DC0-292120FCF7CA}"/>
              </a:ext>
            </a:extLst>
          </p:cNvPr>
          <p:cNvSpPr/>
          <p:nvPr/>
        </p:nvSpPr>
        <p:spPr>
          <a:xfrm>
            <a:off x="0" y="0"/>
            <a:ext cx="12192000" cy="365125"/>
          </a:xfrm>
          <a:prstGeom prst="rect">
            <a:avLst/>
          </a:prstGeom>
          <a:solidFill>
            <a:srgbClr val="B4C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 name="Grafico 3">
            <a:extLst>
              <a:ext uri="{FF2B5EF4-FFF2-40B4-BE49-F238E27FC236}">
                <a16:creationId xmlns:a16="http://schemas.microsoft.com/office/drawing/2014/main" id="{890BDC24-F506-041E-5BE7-410FB0DFA98E}"/>
              </a:ext>
            </a:extLst>
          </p:cNvPr>
          <p:cNvGraphicFramePr>
            <a:graphicFrameLocks noGrp="1"/>
          </p:cNvGraphicFramePr>
          <p:nvPr>
            <p:ph idx="1"/>
            <p:extLst>
              <p:ext uri="{D42A27DB-BD31-4B8C-83A1-F6EECF244321}">
                <p14:modId xmlns:p14="http://schemas.microsoft.com/office/powerpoint/2010/main" val="411833787"/>
              </p:ext>
            </p:extLst>
          </p:nvPr>
        </p:nvGraphicFramePr>
        <p:xfrm>
          <a:off x="728364" y="2630083"/>
          <a:ext cx="10632370" cy="3848377"/>
        </p:xfrm>
        <a:graphic>
          <a:graphicData uri="http://schemas.openxmlformats.org/drawingml/2006/chart">
            <c:chart xmlns:c="http://schemas.openxmlformats.org/drawingml/2006/chart" xmlns:r="http://schemas.openxmlformats.org/officeDocument/2006/relationships" r:id="rId2"/>
          </a:graphicData>
        </a:graphic>
      </p:graphicFrame>
      <p:sp>
        <p:nvSpPr>
          <p:cNvPr id="6" name="CasellaDiTesto 5">
            <a:extLst>
              <a:ext uri="{FF2B5EF4-FFF2-40B4-BE49-F238E27FC236}">
                <a16:creationId xmlns:a16="http://schemas.microsoft.com/office/drawing/2014/main" id="{A97F2003-BF59-D42E-2367-DACB081BA3E3}"/>
              </a:ext>
            </a:extLst>
          </p:cNvPr>
          <p:cNvSpPr txBox="1"/>
          <p:nvPr/>
        </p:nvSpPr>
        <p:spPr>
          <a:xfrm>
            <a:off x="413571" y="6421204"/>
            <a:ext cx="10759068" cy="276999"/>
          </a:xfrm>
          <a:prstGeom prst="rect">
            <a:avLst/>
          </a:prstGeom>
          <a:noFill/>
        </p:spPr>
        <p:txBody>
          <a:bodyPr wrap="square">
            <a:spAutoFit/>
          </a:bodyPr>
          <a:lstStyle/>
          <a:p>
            <a:r>
              <a:rPr lang="en-US" sz="1200" i="1">
                <a:solidFill>
                  <a:srgbClr val="3C3744"/>
                </a:solidFill>
                <a:latin typeface="Cambria" panose="02040503050406030204" pitchFamily="18" charset="0"/>
                <a:ea typeface="Cambria" panose="02040503050406030204" pitchFamily="18" charset="0"/>
              </a:rPr>
              <a:t>Source: Our analysis of data from the Central Inspectorate for Quality Control and Fraud Prevention in Agri-Food Products </a:t>
            </a:r>
            <a:r>
              <a:rPr lang="it-IT" sz="1200">
                <a:solidFill>
                  <a:srgbClr val="3C3744"/>
                </a:solidFill>
                <a:latin typeface="Cambria" panose="02040503050406030204" pitchFamily="18" charset="0"/>
                <a:ea typeface="Cambria" panose="02040503050406030204" pitchFamily="18" charset="0"/>
              </a:rPr>
              <a:t>- </a:t>
            </a:r>
            <a:r>
              <a:rPr lang="it-IT" sz="1200" dirty="0">
                <a:solidFill>
                  <a:srgbClr val="3C3744"/>
                </a:solidFill>
                <a:latin typeface="Cambria" panose="02040503050406030204" pitchFamily="18" charset="0"/>
                <a:ea typeface="Cambria" panose="02040503050406030204" pitchFamily="18" charset="0"/>
              </a:rPr>
              <a:t>ICQRF</a:t>
            </a:r>
          </a:p>
        </p:txBody>
      </p:sp>
      <p:sp>
        <p:nvSpPr>
          <p:cNvPr id="12" name="CasellaDiTesto 11">
            <a:extLst>
              <a:ext uri="{FF2B5EF4-FFF2-40B4-BE49-F238E27FC236}">
                <a16:creationId xmlns:a16="http://schemas.microsoft.com/office/drawing/2014/main" id="{4862009E-1B96-BD52-47E0-1636B7FC0B4A}"/>
              </a:ext>
            </a:extLst>
          </p:cNvPr>
          <p:cNvSpPr txBox="1"/>
          <p:nvPr/>
        </p:nvSpPr>
        <p:spPr>
          <a:xfrm>
            <a:off x="1007449" y="2410692"/>
            <a:ext cx="1311578" cy="369332"/>
          </a:xfrm>
          <a:prstGeom prst="rect">
            <a:avLst/>
          </a:prstGeom>
          <a:noFill/>
        </p:spPr>
        <p:txBody>
          <a:bodyPr wrap="none" rtlCol="0">
            <a:spAutoFit/>
          </a:bodyPr>
          <a:lstStyle/>
          <a:p>
            <a:pPr algn="ctr"/>
            <a:r>
              <a:rPr lang="it-IT" b="1">
                <a:solidFill>
                  <a:srgbClr val="3C3744"/>
                </a:solidFill>
                <a:latin typeface="Cambria" panose="02040503050406030204" pitchFamily="18" charset="0"/>
                <a:ea typeface="Cambria" panose="02040503050406030204" pitchFamily="18" charset="0"/>
              </a:rPr>
              <a:t>68.6 mln €</a:t>
            </a:r>
          </a:p>
        </p:txBody>
      </p:sp>
      <p:sp>
        <p:nvSpPr>
          <p:cNvPr id="14" name="CasellaDiTesto 13">
            <a:extLst>
              <a:ext uri="{FF2B5EF4-FFF2-40B4-BE49-F238E27FC236}">
                <a16:creationId xmlns:a16="http://schemas.microsoft.com/office/drawing/2014/main" id="{C65034DF-DC86-4BA9-C68A-E9E41DC886A6}"/>
              </a:ext>
            </a:extLst>
          </p:cNvPr>
          <p:cNvSpPr txBox="1"/>
          <p:nvPr/>
        </p:nvSpPr>
        <p:spPr>
          <a:xfrm>
            <a:off x="6997758" y="2678546"/>
            <a:ext cx="1175323" cy="369332"/>
          </a:xfrm>
          <a:prstGeom prst="rect">
            <a:avLst/>
          </a:prstGeom>
          <a:noFill/>
        </p:spPr>
        <p:txBody>
          <a:bodyPr wrap="none" rtlCol="0">
            <a:spAutoFit/>
          </a:bodyPr>
          <a:lstStyle/>
          <a:p>
            <a:pPr algn="ctr"/>
            <a:r>
              <a:rPr lang="it-IT" b="1">
                <a:solidFill>
                  <a:srgbClr val="3C3744"/>
                </a:solidFill>
                <a:latin typeface="Cambria" panose="02040503050406030204" pitchFamily="18" charset="0"/>
                <a:ea typeface="Cambria" panose="02040503050406030204" pitchFamily="18" charset="0"/>
              </a:rPr>
              <a:t>9.2 mln €</a:t>
            </a:r>
          </a:p>
        </p:txBody>
      </p:sp>
      <p:sp>
        <p:nvSpPr>
          <p:cNvPr id="21" name="CasellaDiTesto 20">
            <a:extLst>
              <a:ext uri="{FF2B5EF4-FFF2-40B4-BE49-F238E27FC236}">
                <a16:creationId xmlns:a16="http://schemas.microsoft.com/office/drawing/2014/main" id="{D336B9DA-D177-E422-E6ED-3030F35261F0}"/>
              </a:ext>
            </a:extLst>
          </p:cNvPr>
          <p:cNvSpPr txBox="1"/>
          <p:nvPr/>
        </p:nvSpPr>
        <p:spPr>
          <a:xfrm>
            <a:off x="8900956" y="3368622"/>
            <a:ext cx="1311578" cy="369332"/>
          </a:xfrm>
          <a:prstGeom prst="rect">
            <a:avLst/>
          </a:prstGeom>
          <a:noFill/>
        </p:spPr>
        <p:txBody>
          <a:bodyPr wrap="none" rtlCol="0">
            <a:spAutoFit/>
          </a:bodyPr>
          <a:lstStyle/>
          <a:p>
            <a:pPr algn="ctr"/>
            <a:r>
              <a:rPr lang="it-IT" b="1">
                <a:solidFill>
                  <a:srgbClr val="3C3744"/>
                </a:solidFill>
                <a:latin typeface="Cambria" panose="02040503050406030204" pitchFamily="18" charset="0"/>
                <a:ea typeface="Cambria" panose="02040503050406030204" pitchFamily="18" charset="0"/>
              </a:rPr>
              <a:t>42.6 mln €</a:t>
            </a:r>
          </a:p>
        </p:txBody>
      </p:sp>
      <p:sp>
        <p:nvSpPr>
          <p:cNvPr id="29" name="CasellaDiTesto 28">
            <a:extLst>
              <a:ext uri="{FF2B5EF4-FFF2-40B4-BE49-F238E27FC236}">
                <a16:creationId xmlns:a16="http://schemas.microsoft.com/office/drawing/2014/main" id="{7958C432-0E8A-0EDB-90D1-76DCD3FB4CB5}"/>
              </a:ext>
            </a:extLst>
          </p:cNvPr>
          <p:cNvSpPr txBox="1"/>
          <p:nvPr/>
        </p:nvSpPr>
        <p:spPr>
          <a:xfrm>
            <a:off x="9963431" y="3892005"/>
            <a:ext cx="1311578" cy="369332"/>
          </a:xfrm>
          <a:prstGeom prst="rect">
            <a:avLst/>
          </a:prstGeom>
          <a:noFill/>
        </p:spPr>
        <p:txBody>
          <a:bodyPr wrap="none" rtlCol="0">
            <a:spAutoFit/>
          </a:bodyPr>
          <a:lstStyle/>
          <a:p>
            <a:pPr algn="ctr"/>
            <a:r>
              <a:rPr lang="it-IT" b="1">
                <a:solidFill>
                  <a:srgbClr val="3C3744"/>
                </a:solidFill>
                <a:latin typeface="Cambria" panose="02040503050406030204" pitchFamily="18" charset="0"/>
                <a:ea typeface="Cambria" panose="02040503050406030204" pitchFamily="18" charset="0"/>
              </a:rPr>
              <a:t>22.7 mln €</a:t>
            </a:r>
          </a:p>
        </p:txBody>
      </p:sp>
      <p:sp>
        <p:nvSpPr>
          <p:cNvPr id="30" name="CasellaDiTesto 29">
            <a:extLst>
              <a:ext uri="{FF2B5EF4-FFF2-40B4-BE49-F238E27FC236}">
                <a16:creationId xmlns:a16="http://schemas.microsoft.com/office/drawing/2014/main" id="{467523CA-BD51-BA5E-24B0-9E2269F473C6}"/>
              </a:ext>
            </a:extLst>
          </p:cNvPr>
          <p:cNvSpPr txBox="1"/>
          <p:nvPr/>
        </p:nvSpPr>
        <p:spPr>
          <a:xfrm>
            <a:off x="4907447" y="2384934"/>
            <a:ext cx="1447832" cy="369332"/>
          </a:xfrm>
          <a:prstGeom prst="rect">
            <a:avLst/>
          </a:prstGeom>
          <a:noFill/>
        </p:spPr>
        <p:txBody>
          <a:bodyPr wrap="none" rtlCol="0">
            <a:spAutoFit/>
          </a:bodyPr>
          <a:lstStyle/>
          <a:p>
            <a:pPr algn="ctr"/>
            <a:r>
              <a:rPr lang="it-IT" b="1">
                <a:solidFill>
                  <a:srgbClr val="090C9B"/>
                </a:solidFill>
                <a:latin typeface="Cambria" panose="02040503050406030204" pitchFamily="18" charset="0"/>
                <a:ea typeface="Cambria" panose="02040503050406030204" pitchFamily="18" charset="0"/>
              </a:rPr>
              <a:t>301.5 mln €</a:t>
            </a:r>
          </a:p>
        </p:txBody>
      </p:sp>
      <p:sp>
        <p:nvSpPr>
          <p:cNvPr id="37" name="Rettangolo 36">
            <a:extLst>
              <a:ext uri="{FF2B5EF4-FFF2-40B4-BE49-F238E27FC236}">
                <a16:creationId xmlns:a16="http://schemas.microsoft.com/office/drawing/2014/main" id="{87B241FA-2A10-8A4F-B8B4-E2ABCA5E4702}"/>
              </a:ext>
            </a:extLst>
          </p:cNvPr>
          <p:cNvSpPr/>
          <p:nvPr/>
        </p:nvSpPr>
        <p:spPr>
          <a:xfrm>
            <a:off x="228716" y="1536700"/>
            <a:ext cx="11620384" cy="51384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Titolo 1">
            <a:extLst>
              <a:ext uri="{FF2B5EF4-FFF2-40B4-BE49-F238E27FC236}">
                <a16:creationId xmlns:a16="http://schemas.microsoft.com/office/drawing/2014/main" id="{EC75877C-03A3-4D77-6158-BB084EDCD3BC}"/>
              </a:ext>
            </a:extLst>
          </p:cNvPr>
          <p:cNvSpPr txBox="1">
            <a:spLocks/>
          </p:cNvSpPr>
          <p:nvPr/>
        </p:nvSpPr>
        <p:spPr>
          <a:xfrm>
            <a:off x="9362882" y="1998736"/>
            <a:ext cx="2355450" cy="1153204"/>
          </a:xfrm>
          <a:prstGeom prst="rect">
            <a:avLst/>
          </a:prstGeom>
          <a:solidFill>
            <a:srgbClr val="3D52D5"/>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FBFFF1"/>
                </a:solidFill>
                <a:latin typeface="Cambria" panose="02040503050406030204" pitchFamily="18" charset="0"/>
                <a:ea typeface="Cambria" panose="02040503050406030204" pitchFamily="18" charset="0"/>
                <a:cs typeface="Aharoni" panose="02010803020104030203" pitchFamily="2" charset="-79"/>
              </a:rPr>
              <a:t>43.7% of the total value of the Italian </a:t>
            </a:r>
            <a:r>
              <a:rPr lang="en-US" sz="1800" b="1" dirty="0" err="1">
                <a:solidFill>
                  <a:srgbClr val="FBFFF1"/>
                </a:solidFill>
                <a:latin typeface="Cambria" panose="02040503050406030204" pitchFamily="18" charset="0"/>
                <a:ea typeface="Cambria" panose="02040503050406030204" pitchFamily="18" charset="0"/>
                <a:cs typeface="Aharoni" panose="02010803020104030203" pitchFamily="2" charset="-79"/>
              </a:rPr>
              <a:t>agri</a:t>
            </a:r>
            <a:r>
              <a:rPr lang="en-US" sz="1800" b="1" dirty="0">
                <a:solidFill>
                  <a:srgbClr val="FBFFF1"/>
                </a:solidFill>
                <a:latin typeface="Cambria" panose="02040503050406030204" pitchFamily="18" charset="0"/>
                <a:ea typeface="Cambria" panose="02040503050406030204" pitchFamily="18" charset="0"/>
                <a:cs typeface="Aharoni" panose="02010803020104030203" pitchFamily="2" charset="-79"/>
              </a:rPr>
              <a:t>-food sector</a:t>
            </a:r>
            <a:endParaRPr lang="it-IT" sz="1800" b="1" dirty="0">
              <a:solidFill>
                <a:srgbClr val="FBFFF1"/>
              </a:solidFill>
              <a:latin typeface="Cambria" panose="02040503050406030204" pitchFamily="18" charset="0"/>
              <a:ea typeface="Cambria" panose="02040503050406030204" pitchFamily="18" charset="0"/>
              <a:cs typeface="Aharoni" panose="02010803020104030203" pitchFamily="2" charset="-79"/>
            </a:endParaRPr>
          </a:p>
        </p:txBody>
      </p:sp>
      <p:cxnSp>
        <p:nvCxnSpPr>
          <p:cNvPr id="39" name="Connettore diritto 38">
            <a:extLst>
              <a:ext uri="{FF2B5EF4-FFF2-40B4-BE49-F238E27FC236}">
                <a16:creationId xmlns:a16="http://schemas.microsoft.com/office/drawing/2014/main" id="{6B662D5D-E63D-7539-7FF2-872433CAC4F5}"/>
              </a:ext>
            </a:extLst>
          </p:cNvPr>
          <p:cNvCxnSpPr>
            <a:cxnSpLocks/>
          </p:cNvCxnSpPr>
          <p:nvPr/>
        </p:nvCxnSpPr>
        <p:spPr>
          <a:xfrm flipV="1">
            <a:off x="10553065" y="3314700"/>
            <a:ext cx="0" cy="482833"/>
          </a:xfrm>
          <a:prstGeom prst="line">
            <a:avLst/>
          </a:prstGeom>
          <a:ln>
            <a:solidFill>
              <a:srgbClr val="090C9B"/>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 name="Segnaposto numero diapositiva 7">
            <a:extLst>
              <a:ext uri="{FF2B5EF4-FFF2-40B4-BE49-F238E27FC236}">
                <a16:creationId xmlns:a16="http://schemas.microsoft.com/office/drawing/2014/main" id="{84ADD01D-BAF0-D31F-14D9-AD7DBC759CAB}"/>
              </a:ext>
            </a:extLst>
          </p:cNvPr>
          <p:cNvSpPr>
            <a:spLocks noGrp="1"/>
          </p:cNvSpPr>
          <p:nvPr>
            <p:ph type="sldNum" sz="quarter" idx="12"/>
          </p:nvPr>
        </p:nvSpPr>
        <p:spPr/>
        <p:txBody>
          <a:bodyPr/>
          <a:lstStyle/>
          <a:p>
            <a:fld id="{964AAFE0-649E-EF4A-9524-3EF9ED39C64B}" type="slidenum">
              <a:rPr lang="it-IT" smtClean="0"/>
              <a:t>9</a:t>
            </a:fld>
            <a:endParaRPr lang="it-IT" dirty="0"/>
          </a:p>
        </p:txBody>
      </p:sp>
    </p:spTree>
    <p:extLst>
      <p:ext uri="{BB962C8B-B14F-4D97-AF65-F5344CB8AC3E}">
        <p14:creationId xmlns:p14="http://schemas.microsoft.com/office/powerpoint/2010/main" val="11584703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B8068C65D5B3D44B85AB08F6F0265DE" ma:contentTypeVersion="11" ma:contentTypeDescription="Creare un nuovo documento." ma:contentTypeScope="" ma:versionID="97b65d95bb9a125464490ee79891f6c3">
  <xsd:schema xmlns:xsd="http://www.w3.org/2001/XMLSchema" xmlns:xs="http://www.w3.org/2001/XMLSchema" xmlns:p="http://schemas.microsoft.com/office/2006/metadata/properties" xmlns:ns3="661755d9-de8a-4b03-aa0b-f0d5283dce5b" xmlns:ns4="19403b45-c6f6-4e7b-ae8d-e10e37124996" targetNamespace="http://schemas.microsoft.com/office/2006/metadata/properties" ma:root="true" ma:fieldsID="1aaec6746b9a42b33b06290e524a3895" ns3:_="" ns4:_="">
    <xsd:import namespace="661755d9-de8a-4b03-aa0b-f0d5283dce5b"/>
    <xsd:import namespace="19403b45-c6f6-4e7b-ae8d-e10e3712499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1755d9-de8a-4b03-aa0b-f0d5283dce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403b45-c6f6-4e7b-ae8d-e10e37124996"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element name="SharingHintHash" ma:index="12"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61755d9-de8a-4b03-aa0b-f0d5283dce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8D4D37-3CE4-4F52-9CD1-668908CE0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1755d9-de8a-4b03-aa0b-f0d5283dce5b"/>
    <ds:schemaRef ds:uri="19403b45-c6f6-4e7b-ae8d-e10e371249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9A26AA-7B20-442E-B4BF-DDEF0D45C324}">
  <ds:schemaRefs>
    <ds:schemaRef ds:uri="http://purl.org/dc/dcmitype/"/>
    <ds:schemaRef ds:uri="661755d9-de8a-4b03-aa0b-f0d5283dce5b"/>
    <ds:schemaRef ds:uri="http://schemas.openxmlformats.org/package/2006/metadata/core-properties"/>
    <ds:schemaRef ds:uri="http://www.w3.org/XML/1998/namespace"/>
    <ds:schemaRef ds:uri="http://purl.org/dc/terms/"/>
    <ds:schemaRef ds:uri="19403b45-c6f6-4e7b-ae8d-e10e37124996"/>
    <ds:schemaRef ds:uri="http://purl.org/dc/elements/1.1/"/>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8EB0A089-187E-4416-B888-D276071D00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2114</TotalTime>
  <Words>1140</Words>
  <Application>Microsoft Macintosh PowerPoint</Application>
  <PresentationFormat>Panorámica</PresentationFormat>
  <Paragraphs>164</Paragraphs>
  <Slides>18</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Aptos</vt:lpstr>
      <vt:lpstr>Aptos Display</vt:lpstr>
      <vt:lpstr>Arial</vt:lpstr>
      <vt:lpstr>Calibri</vt:lpstr>
      <vt:lpstr>Cambria</vt:lpstr>
      <vt:lpstr>Wingdings</vt:lpstr>
      <vt:lpstr>Tema di Office</vt:lpstr>
      <vt:lpstr>Beyond Transparency: Understanding Consumer Adoption of Blockchain-Traceable Wines</vt:lpstr>
      <vt:lpstr>Agenda</vt:lpstr>
      <vt:lpstr>The main challenges facing the agri-food system</vt:lpstr>
      <vt:lpstr>There is a problem of information asymmetry</vt:lpstr>
      <vt:lpstr>Blockchain Technology: What Is It?</vt:lpstr>
      <vt:lpstr>Research gap</vt:lpstr>
      <vt:lpstr>Presentación de PowerPoint</vt:lpstr>
      <vt:lpstr>Italy is the world's leading wine producer</vt:lpstr>
      <vt:lpstr>Value of seizures (% of total value)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Blockchain a tutela delle eccellenze agroalimentari: opportunità e sfide future</dc:title>
  <dc:creator>ANTONINO GALATI</dc:creator>
  <cp:lastModifiedBy>Angel Peiro Signes</cp:lastModifiedBy>
  <cp:revision>42</cp:revision>
  <cp:lastPrinted>2025-05-22T15:01:15Z</cp:lastPrinted>
  <dcterms:created xsi:type="dcterms:W3CDTF">2025-05-17T13:58:44Z</dcterms:created>
  <dcterms:modified xsi:type="dcterms:W3CDTF">2026-06-05T07:02:47Z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0x010100EB8068C65D5B3D44B85AB08F6F0265DE</vt:lpwstr>
  </property>
</Properties>
</file>